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9" r:id="rId13"/>
    <p:sldId id="290" r:id="rId14"/>
    <p:sldId id="291" r:id="rId15"/>
    <p:sldId id="292" r:id="rId16"/>
    <p:sldId id="287" r:id="rId17"/>
    <p:sldId id="288" r:id="rId18"/>
    <p:sldId id="284" r:id="rId19"/>
    <p:sldId id="285" r:id="rId20"/>
    <p:sldId id="286" r:id="rId21"/>
    <p:sldId id="283" r:id="rId22"/>
    <p:sldId id="280" r:id="rId23"/>
    <p:sldId id="267" r:id="rId24"/>
    <p:sldId id="268" r:id="rId25"/>
    <p:sldId id="269" r:id="rId26"/>
    <p:sldId id="271" r:id="rId27"/>
    <p:sldId id="272" r:id="rId28"/>
    <p:sldId id="273" r:id="rId29"/>
    <p:sldId id="274" r:id="rId30"/>
    <p:sldId id="275" r:id="rId31"/>
    <p:sldId id="277" r:id="rId32"/>
    <p:sldId id="278" r:id="rId33"/>
    <p:sldId id="276" r:id="rId34"/>
    <p:sldId id="27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sorterViewPr>
    <p:cViewPr>
      <p:scale>
        <a:sx n="100" d="100"/>
        <a:sy n="100" d="100"/>
      </p:scale>
      <p:origin x="0" y="568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2FD100-18DB-452D-AF0A-70BBEDF11B9C}" type="datetimeFigureOut">
              <a:rPr lang="en-US" smtClean="0"/>
              <a:pPr/>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AC154-5C71-44B2-9807-F00DD8784BD7}" type="slidenum">
              <a:rPr lang="en-US" smtClean="0"/>
              <a:pPr/>
              <a:t>‹#›</a:t>
            </a:fld>
            <a:endParaRPr lang="en-US"/>
          </a:p>
        </p:txBody>
      </p:sp>
    </p:spTree>
    <p:extLst>
      <p:ext uri="{BB962C8B-B14F-4D97-AF65-F5344CB8AC3E}">
        <p14:creationId xmlns:p14="http://schemas.microsoft.com/office/powerpoint/2010/main" xmlns="" val="1393644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2FD100-18DB-452D-AF0A-70BBEDF11B9C}" type="datetimeFigureOut">
              <a:rPr lang="en-US" smtClean="0"/>
              <a:pPr/>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AC154-5C71-44B2-9807-F00DD8784BD7}" type="slidenum">
              <a:rPr lang="en-US" smtClean="0"/>
              <a:pPr/>
              <a:t>‹#›</a:t>
            </a:fld>
            <a:endParaRPr lang="en-US"/>
          </a:p>
        </p:txBody>
      </p:sp>
    </p:spTree>
    <p:extLst>
      <p:ext uri="{BB962C8B-B14F-4D97-AF65-F5344CB8AC3E}">
        <p14:creationId xmlns:p14="http://schemas.microsoft.com/office/powerpoint/2010/main" xmlns="" val="4148641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2FD100-18DB-452D-AF0A-70BBEDF11B9C}" type="datetimeFigureOut">
              <a:rPr lang="en-US" smtClean="0"/>
              <a:pPr/>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AC154-5C71-44B2-9807-F00DD8784BD7}" type="slidenum">
              <a:rPr lang="en-US" smtClean="0"/>
              <a:pPr/>
              <a:t>‹#›</a:t>
            </a:fld>
            <a:endParaRPr lang="en-US"/>
          </a:p>
        </p:txBody>
      </p:sp>
    </p:spTree>
    <p:extLst>
      <p:ext uri="{BB962C8B-B14F-4D97-AF65-F5344CB8AC3E}">
        <p14:creationId xmlns:p14="http://schemas.microsoft.com/office/powerpoint/2010/main" xmlns="" val="3634481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3AC9B763-69AE-4EAA-8C0E-3D1E0CD0DC06}" type="slidenum">
              <a:rPr lang="en-US" altLang="en-US"/>
              <a:pPr/>
              <a:t>‹#›</a:t>
            </a:fld>
            <a:endParaRPr lang="en-US" altLang="en-US"/>
          </a:p>
        </p:txBody>
      </p:sp>
    </p:spTree>
    <p:extLst>
      <p:ext uri="{BB962C8B-B14F-4D97-AF65-F5344CB8AC3E}">
        <p14:creationId xmlns:p14="http://schemas.microsoft.com/office/powerpoint/2010/main" xmlns="" val="422370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2FD100-18DB-452D-AF0A-70BBEDF11B9C}" type="datetimeFigureOut">
              <a:rPr lang="en-US" smtClean="0"/>
              <a:pPr/>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AC154-5C71-44B2-9807-F00DD8784BD7}" type="slidenum">
              <a:rPr lang="en-US" smtClean="0"/>
              <a:pPr/>
              <a:t>‹#›</a:t>
            </a:fld>
            <a:endParaRPr lang="en-US"/>
          </a:p>
        </p:txBody>
      </p:sp>
    </p:spTree>
    <p:extLst>
      <p:ext uri="{BB962C8B-B14F-4D97-AF65-F5344CB8AC3E}">
        <p14:creationId xmlns:p14="http://schemas.microsoft.com/office/powerpoint/2010/main" xmlns="" val="330954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2FD100-18DB-452D-AF0A-70BBEDF11B9C}" type="datetimeFigureOut">
              <a:rPr lang="en-US" smtClean="0"/>
              <a:pPr/>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AC154-5C71-44B2-9807-F00DD8784BD7}" type="slidenum">
              <a:rPr lang="en-US" smtClean="0"/>
              <a:pPr/>
              <a:t>‹#›</a:t>
            </a:fld>
            <a:endParaRPr lang="en-US"/>
          </a:p>
        </p:txBody>
      </p:sp>
    </p:spTree>
    <p:extLst>
      <p:ext uri="{BB962C8B-B14F-4D97-AF65-F5344CB8AC3E}">
        <p14:creationId xmlns:p14="http://schemas.microsoft.com/office/powerpoint/2010/main" xmlns="" val="1761609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2FD100-18DB-452D-AF0A-70BBEDF11B9C}" type="datetimeFigureOut">
              <a:rPr lang="en-US" smtClean="0"/>
              <a:pPr/>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4AC154-5C71-44B2-9807-F00DD8784BD7}" type="slidenum">
              <a:rPr lang="en-US" smtClean="0"/>
              <a:pPr/>
              <a:t>‹#›</a:t>
            </a:fld>
            <a:endParaRPr lang="en-US"/>
          </a:p>
        </p:txBody>
      </p:sp>
    </p:spTree>
    <p:extLst>
      <p:ext uri="{BB962C8B-B14F-4D97-AF65-F5344CB8AC3E}">
        <p14:creationId xmlns:p14="http://schemas.microsoft.com/office/powerpoint/2010/main" xmlns="" val="4294386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2FD100-18DB-452D-AF0A-70BBEDF11B9C}" type="datetimeFigureOut">
              <a:rPr lang="en-US" smtClean="0"/>
              <a:pPr/>
              <a:t>9/24/2015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4AC154-5C71-44B2-9807-F00DD8784BD7}" type="slidenum">
              <a:rPr lang="en-US" smtClean="0"/>
              <a:pPr/>
              <a:t>‹#›</a:t>
            </a:fld>
            <a:endParaRPr lang="en-US"/>
          </a:p>
        </p:txBody>
      </p:sp>
    </p:spTree>
    <p:extLst>
      <p:ext uri="{BB962C8B-B14F-4D97-AF65-F5344CB8AC3E}">
        <p14:creationId xmlns:p14="http://schemas.microsoft.com/office/powerpoint/2010/main" xmlns="" val="208143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2FD100-18DB-452D-AF0A-70BBEDF11B9C}" type="datetimeFigureOut">
              <a:rPr lang="en-US" smtClean="0"/>
              <a:pPr/>
              <a:t>9/24/2015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4AC154-5C71-44B2-9807-F00DD8784BD7}" type="slidenum">
              <a:rPr lang="en-US" smtClean="0"/>
              <a:pPr/>
              <a:t>‹#›</a:t>
            </a:fld>
            <a:endParaRPr lang="en-US"/>
          </a:p>
        </p:txBody>
      </p:sp>
    </p:spTree>
    <p:extLst>
      <p:ext uri="{BB962C8B-B14F-4D97-AF65-F5344CB8AC3E}">
        <p14:creationId xmlns:p14="http://schemas.microsoft.com/office/powerpoint/2010/main" xmlns="" val="173491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2FD100-18DB-452D-AF0A-70BBEDF11B9C}" type="datetimeFigureOut">
              <a:rPr lang="en-US" smtClean="0"/>
              <a:pPr/>
              <a:t>9/24/2015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4AC154-5C71-44B2-9807-F00DD8784BD7}" type="slidenum">
              <a:rPr lang="en-US" smtClean="0"/>
              <a:pPr/>
              <a:t>‹#›</a:t>
            </a:fld>
            <a:endParaRPr lang="en-US"/>
          </a:p>
        </p:txBody>
      </p:sp>
    </p:spTree>
    <p:extLst>
      <p:ext uri="{BB962C8B-B14F-4D97-AF65-F5344CB8AC3E}">
        <p14:creationId xmlns:p14="http://schemas.microsoft.com/office/powerpoint/2010/main" xmlns="" val="1485058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2FD100-18DB-452D-AF0A-70BBEDF11B9C}" type="datetimeFigureOut">
              <a:rPr lang="en-US" smtClean="0"/>
              <a:pPr/>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4AC154-5C71-44B2-9807-F00DD8784BD7}" type="slidenum">
              <a:rPr lang="en-US" smtClean="0"/>
              <a:pPr/>
              <a:t>‹#›</a:t>
            </a:fld>
            <a:endParaRPr lang="en-US"/>
          </a:p>
        </p:txBody>
      </p:sp>
    </p:spTree>
    <p:extLst>
      <p:ext uri="{BB962C8B-B14F-4D97-AF65-F5344CB8AC3E}">
        <p14:creationId xmlns:p14="http://schemas.microsoft.com/office/powerpoint/2010/main" xmlns="" val="350559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2FD100-18DB-452D-AF0A-70BBEDF11B9C}" type="datetimeFigureOut">
              <a:rPr lang="en-US" smtClean="0"/>
              <a:pPr/>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4AC154-5C71-44B2-9807-F00DD8784BD7}" type="slidenum">
              <a:rPr lang="en-US" smtClean="0"/>
              <a:pPr/>
              <a:t>‹#›</a:t>
            </a:fld>
            <a:endParaRPr lang="en-US"/>
          </a:p>
        </p:txBody>
      </p:sp>
    </p:spTree>
    <p:extLst>
      <p:ext uri="{BB962C8B-B14F-4D97-AF65-F5344CB8AC3E}">
        <p14:creationId xmlns:p14="http://schemas.microsoft.com/office/powerpoint/2010/main" xmlns="" val="2132317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FD100-18DB-452D-AF0A-70BBEDF11B9C}" type="datetimeFigureOut">
              <a:rPr lang="en-US" smtClean="0"/>
              <a:pPr/>
              <a:t>9/24/2015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AC154-5C71-44B2-9807-F00DD8784BD7}" type="slidenum">
              <a:rPr lang="en-US" smtClean="0"/>
              <a:pPr/>
              <a:t>‹#›</a:t>
            </a:fld>
            <a:endParaRPr lang="en-US"/>
          </a:p>
        </p:txBody>
      </p:sp>
    </p:spTree>
    <p:extLst>
      <p:ext uri="{BB962C8B-B14F-4D97-AF65-F5344CB8AC3E}">
        <p14:creationId xmlns:p14="http://schemas.microsoft.com/office/powerpoint/2010/main" xmlns="" val="1577709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Tool%20processes/Saws/hand%20saws.doc" TargetMode="External"/><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hyperlink" Target="../Tool%20processes/Saws/table%20Saw.doc"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hyperlink" Target="../Tool%20processes/Saws/Dado%20setup.pp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Table Saw (Circular Saw)</a:t>
            </a:r>
            <a:endParaRPr lang="en-US" dirty="0"/>
          </a:p>
        </p:txBody>
      </p:sp>
      <p:sp>
        <p:nvSpPr>
          <p:cNvPr id="3" name="Subtitle 2"/>
          <p:cNvSpPr>
            <a:spLocks noGrp="1"/>
          </p:cNvSpPr>
          <p:nvPr>
            <p:ph type="subTitle" idx="1"/>
          </p:nvPr>
        </p:nvSpPr>
        <p:spPr>
          <a:xfrm>
            <a:off x="1295400" y="4953000"/>
            <a:ext cx="6400800" cy="457200"/>
          </a:xfrm>
        </p:spPr>
        <p:txBody>
          <a:bodyPr>
            <a:normAutofit/>
          </a:bodyPr>
          <a:lstStyle/>
          <a:p>
            <a:r>
              <a:rPr lang="en-US" sz="2000" dirty="0" smtClean="0">
                <a:solidFill>
                  <a:schemeClr val="tx1"/>
                </a:solidFill>
              </a:rPr>
              <a:t>Thanks</a:t>
            </a:r>
            <a:r>
              <a:rPr lang="en-US" sz="2000" dirty="0" smtClean="0"/>
              <a:t> </a:t>
            </a:r>
            <a:r>
              <a:rPr lang="en-US" sz="2000" dirty="0" smtClean="0">
                <a:solidFill>
                  <a:schemeClr val="tx1"/>
                </a:solidFill>
              </a:rPr>
              <a:t>to Tom </a:t>
            </a:r>
            <a:r>
              <a:rPr lang="en-US" sz="2000" dirty="0" err="1" smtClean="0">
                <a:solidFill>
                  <a:schemeClr val="tx1"/>
                </a:solidFill>
              </a:rPr>
              <a:t>Bockman</a:t>
            </a:r>
            <a:r>
              <a:rPr lang="en-US" sz="2000" dirty="0" smtClean="0">
                <a:solidFill>
                  <a:schemeClr val="tx1"/>
                </a:solidFill>
              </a:rPr>
              <a:t> for bulk of this slide show.</a:t>
            </a:r>
            <a:endParaRPr lang="en-US" sz="2000" dirty="0">
              <a:solidFill>
                <a:schemeClr val="tx1"/>
              </a:solidFill>
            </a:endParaRPr>
          </a:p>
        </p:txBody>
      </p:sp>
    </p:spTree>
    <p:extLst>
      <p:ext uri="{BB962C8B-B14F-4D97-AF65-F5344CB8AC3E}">
        <p14:creationId xmlns:p14="http://schemas.microsoft.com/office/powerpoint/2010/main" xmlns="" val="3729474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3" descr="P1010001a"/>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942516" y="1288826"/>
            <a:ext cx="5791200" cy="29559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76804" name="Text Box 4"/>
          <p:cNvSpPr txBox="1">
            <a:spLocks noChangeArrowheads="1"/>
          </p:cNvSpPr>
          <p:nvPr/>
        </p:nvSpPr>
        <p:spPr bwMode="auto">
          <a:xfrm>
            <a:off x="2976563" y="2922588"/>
            <a:ext cx="3962400"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t>On the                                         </a:t>
            </a:r>
            <a:r>
              <a:rPr lang="en-US" altLang="en-US" sz="2000" b="1" dirty="0" err="1"/>
              <a:t>tablesaw</a:t>
            </a:r>
            <a:r>
              <a:rPr lang="en-US" altLang="en-US" sz="2000" b="1" dirty="0"/>
              <a:t>, keep                                                                            the push block closer                                                  to the blade than the fence.  </a:t>
            </a:r>
          </a:p>
        </p:txBody>
      </p:sp>
      <p:sp>
        <p:nvSpPr>
          <p:cNvPr id="76805" name="Text Box 5"/>
          <p:cNvSpPr txBox="1">
            <a:spLocks noChangeArrowheads="1"/>
          </p:cNvSpPr>
          <p:nvPr/>
        </p:nvSpPr>
        <p:spPr bwMode="auto">
          <a:xfrm>
            <a:off x="152400" y="4572000"/>
            <a:ext cx="8915400" cy="2227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800" dirty="0">
                <a:solidFill>
                  <a:srgbClr val="669900"/>
                </a:solidFill>
              </a:rPr>
              <a:t>Leave the left side alone.  Touching it can pinch it to the blade and send it flying while sending your hand into the blade.  </a:t>
            </a:r>
            <a:r>
              <a:rPr lang="en-US" altLang="en-US" sz="2800" dirty="0" smtClean="0">
                <a:solidFill>
                  <a:srgbClr val="669900"/>
                </a:solidFill>
              </a:rPr>
              <a:t>Combining </a:t>
            </a:r>
            <a:r>
              <a:rPr lang="en-US" altLang="en-US" sz="2800" dirty="0">
                <a:solidFill>
                  <a:srgbClr val="669900"/>
                </a:solidFill>
              </a:rPr>
              <a:t>the rule of rectangle with a splitter, proper push stick placement </a:t>
            </a:r>
            <a:r>
              <a:rPr lang="en-US" altLang="en-US" sz="2800" u="sng" dirty="0">
                <a:solidFill>
                  <a:srgbClr val="FF0000"/>
                </a:solidFill>
              </a:rPr>
              <a:t>and</a:t>
            </a:r>
            <a:r>
              <a:rPr lang="en-US" altLang="en-US" sz="2800" u="sng" dirty="0">
                <a:solidFill>
                  <a:srgbClr val="669900"/>
                </a:solidFill>
              </a:rPr>
              <a:t> </a:t>
            </a:r>
            <a:r>
              <a:rPr lang="en-US" altLang="en-US" sz="2800" u="sng" dirty="0">
                <a:solidFill>
                  <a:srgbClr val="FF0000"/>
                </a:solidFill>
              </a:rPr>
              <a:t>not passing the blade with the left hand</a:t>
            </a:r>
            <a:r>
              <a:rPr lang="en-US" altLang="en-US" sz="2800" dirty="0">
                <a:solidFill>
                  <a:srgbClr val="669900"/>
                </a:solidFill>
              </a:rPr>
              <a:t>, kickbacks will be rare. </a:t>
            </a:r>
          </a:p>
        </p:txBody>
      </p:sp>
      <p:sp>
        <p:nvSpPr>
          <p:cNvPr id="76806" name="Text Box 6"/>
          <p:cNvSpPr txBox="1">
            <a:spLocks noChangeArrowheads="1"/>
          </p:cNvSpPr>
          <p:nvPr/>
        </p:nvSpPr>
        <p:spPr bwMode="auto">
          <a:xfrm>
            <a:off x="3733800" y="2574925"/>
            <a:ext cx="13716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600" b="1">
                <a:solidFill>
                  <a:schemeClr val="bg1"/>
                </a:solidFill>
              </a:rPr>
              <a:t>Splitter</a:t>
            </a:r>
          </a:p>
        </p:txBody>
      </p:sp>
      <p:sp>
        <p:nvSpPr>
          <p:cNvPr id="76807" name="Line 7"/>
          <p:cNvSpPr>
            <a:spLocks noChangeShapeType="1"/>
          </p:cNvSpPr>
          <p:nvPr/>
        </p:nvSpPr>
        <p:spPr bwMode="auto">
          <a:xfrm flipV="1">
            <a:off x="4038600" y="2332038"/>
            <a:ext cx="228600" cy="3048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6808" name="Line 8"/>
          <p:cNvSpPr>
            <a:spLocks noChangeShapeType="1"/>
          </p:cNvSpPr>
          <p:nvPr/>
        </p:nvSpPr>
        <p:spPr bwMode="auto">
          <a:xfrm>
            <a:off x="6934200" y="2255838"/>
            <a:ext cx="0" cy="60960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6809" name="Text Box 9"/>
          <p:cNvSpPr txBox="1">
            <a:spLocks noChangeArrowheads="1"/>
          </p:cNvSpPr>
          <p:nvPr/>
        </p:nvSpPr>
        <p:spPr bwMode="auto">
          <a:xfrm>
            <a:off x="5791200" y="1493838"/>
            <a:ext cx="1371600" cy="1069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600" b="1" dirty="0">
                <a:solidFill>
                  <a:schemeClr val="bg1"/>
                </a:solidFill>
              </a:rPr>
              <a:t>Ride the push block just inside the blade</a:t>
            </a:r>
          </a:p>
        </p:txBody>
      </p:sp>
      <p:sp>
        <p:nvSpPr>
          <p:cNvPr id="76810" name="Text Box 10"/>
          <p:cNvSpPr txBox="1">
            <a:spLocks noChangeArrowheads="1"/>
          </p:cNvSpPr>
          <p:nvPr/>
        </p:nvSpPr>
        <p:spPr bwMode="auto">
          <a:xfrm rot="713319">
            <a:off x="7239000" y="1417638"/>
            <a:ext cx="12192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chemeClr val="bg1"/>
                </a:solidFill>
              </a:rPr>
              <a:t>Fence</a:t>
            </a:r>
          </a:p>
        </p:txBody>
      </p:sp>
      <p:sp>
        <p:nvSpPr>
          <p:cNvPr id="76811" name="Freeform 11"/>
          <p:cNvSpPr>
            <a:spLocks/>
          </p:cNvSpPr>
          <p:nvPr/>
        </p:nvSpPr>
        <p:spPr bwMode="auto">
          <a:xfrm rot="1418177" flipV="1">
            <a:off x="8048625" y="1544638"/>
            <a:ext cx="104775" cy="177800"/>
          </a:xfrm>
          <a:custGeom>
            <a:avLst/>
            <a:gdLst>
              <a:gd name="T0" fmla="*/ 0 w 144"/>
              <a:gd name="T1" fmla="*/ 16 h 208"/>
              <a:gd name="T2" fmla="*/ 96 w 144"/>
              <a:gd name="T3" fmla="*/ 16 h 208"/>
              <a:gd name="T4" fmla="*/ 144 w 144"/>
              <a:gd name="T5" fmla="*/ 112 h 208"/>
              <a:gd name="T6" fmla="*/ 96 w 144"/>
              <a:gd name="T7" fmla="*/ 208 h 208"/>
            </a:gdLst>
            <a:ahLst/>
            <a:cxnLst>
              <a:cxn ang="0">
                <a:pos x="T0" y="T1"/>
              </a:cxn>
              <a:cxn ang="0">
                <a:pos x="T2" y="T3"/>
              </a:cxn>
              <a:cxn ang="0">
                <a:pos x="T4" y="T5"/>
              </a:cxn>
              <a:cxn ang="0">
                <a:pos x="T6" y="T7"/>
              </a:cxn>
            </a:cxnLst>
            <a:rect l="0" t="0" r="r" b="b"/>
            <a:pathLst>
              <a:path w="144" h="208">
                <a:moveTo>
                  <a:pt x="0" y="16"/>
                </a:moveTo>
                <a:cubicBezTo>
                  <a:pt x="36" y="8"/>
                  <a:pt x="72" y="0"/>
                  <a:pt x="96" y="16"/>
                </a:cubicBezTo>
                <a:cubicBezTo>
                  <a:pt x="120" y="32"/>
                  <a:pt x="144" y="80"/>
                  <a:pt x="144" y="112"/>
                </a:cubicBezTo>
                <a:cubicBezTo>
                  <a:pt x="144" y="144"/>
                  <a:pt x="120" y="176"/>
                  <a:pt x="96" y="208"/>
                </a:cubicBezTo>
              </a:path>
            </a:pathLst>
          </a:custGeom>
          <a:noFill/>
          <a:ln w="31750">
            <a:solidFill>
              <a:schemeClr val="bg1"/>
            </a:solidFill>
            <a:round/>
            <a:headEn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76812" name="Group 12"/>
          <p:cNvGrpSpPr>
            <a:grpSpLocks/>
          </p:cNvGrpSpPr>
          <p:nvPr/>
        </p:nvGrpSpPr>
        <p:grpSpPr bwMode="auto">
          <a:xfrm>
            <a:off x="533400" y="3180556"/>
            <a:ext cx="1981200" cy="1301750"/>
            <a:chOff x="288" y="1991"/>
            <a:chExt cx="1248" cy="820"/>
          </a:xfrm>
        </p:grpSpPr>
        <p:pic>
          <p:nvPicPr>
            <p:cNvPr id="76813" name="Picture 13" descr="push stick"/>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88" y="1991"/>
              <a:ext cx="1248" cy="79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76814" name="Text Box 14"/>
            <p:cNvSpPr txBox="1">
              <a:spLocks noChangeArrowheads="1"/>
            </p:cNvSpPr>
            <p:nvPr/>
          </p:nvSpPr>
          <p:spPr bwMode="auto">
            <a:xfrm>
              <a:off x="480" y="2580"/>
              <a:ext cx="105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solidFill>
                    <a:schemeClr val="bg1"/>
                  </a:solidFill>
                </a:rPr>
                <a:t>Push stick</a:t>
              </a:r>
            </a:p>
          </p:txBody>
        </p:sp>
      </p:grpSp>
      <p:grpSp>
        <p:nvGrpSpPr>
          <p:cNvPr id="76815" name="Group 15"/>
          <p:cNvGrpSpPr>
            <a:grpSpLocks/>
          </p:cNvGrpSpPr>
          <p:nvPr/>
        </p:nvGrpSpPr>
        <p:grpSpPr bwMode="auto">
          <a:xfrm>
            <a:off x="381000" y="1557507"/>
            <a:ext cx="1981200" cy="1343025"/>
            <a:chOff x="288" y="2994"/>
            <a:chExt cx="1248" cy="846"/>
          </a:xfrm>
        </p:grpSpPr>
        <p:pic>
          <p:nvPicPr>
            <p:cNvPr id="76816" name="Picture 16" descr="push block"/>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88" y="2994"/>
              <a:ext cx="1248" cy="84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76817" name="Text Box 17"/>
            <p:cNvSpPr txBox="1">
              <a:spLocks noChangeArrowheads="1"/>
            </p:cNvSpPr>
            <p:nvPr/>
          </p:nvSpPr>
          <p:spPr bwMode="auto">
            <a:xfrm>
              <a:off x="480" y="3609"/>
              <a:ext cx="105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solidFill>
                    <a:schemeClr val="bg1"/>
                  </a:solidFill>
                </a:rPr>
                <a:t>Push block</a:t>
              </a:r>
            </a:p>
          </p:txBody>
        </p:sp>
      </p:grpSp>
      <p:sp>
        <p:nvSpPr>
          <p:cNvPr id="76818" name="Text Box 18"/>
          <p:cNvSpPr txBox="1">
            <a:spLocks noChangeArrowheads="1"/>
          </p:cNvSpPr>
          <p:nvPr/>
        </p:nvSpPr>
        <p:spPr bwMode="auto">
          <a:xfrm>
            <a:off x="609600" y="762000"/>
            <a:ext cx="21336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FF0000"/>
                </a:solidFill>
              </a:rPr>
              <a:t>These are made from </a:t>
            </a:r>
            <a:r>
              <a:rPr lang="en-US" altLang="en-US" b="1" dirty="0" err="1">
                <a:solidFill>
                  <a:srgbClr val="FF0000"/>
                </a:solidFill>
              </a:rPr>
              <a:t>scrapwood</a:t>
            </a:r>
            <a:r>
              <a:rPr lang="en-US" altLang="en-US" b="1" dirty="0">
                <a:solidFill>
                  <a:srgbClr val="FF0000"/>
                </a:solidFill>
              </a:rPr>
              <a:t>.</a:t>
            </a:r>
          </a:p>
        </p:txBody>
      </p:sp>
      <p:sp>
        <p:nvSpPr>
          <p:cNvPr id="76819" name="Text Box 19"/>
          <p:cNvSpPr txBox="1">
            <a:spLocks noChangeArrowheads="1"/>
          </p:cNvSpPr>
          <p:nvPr/>
        </p:nvSpPr>
        <p:spPr bwMode="auto">
          <a:xfrm>
            <a:off x="2819400" y="4298950"/>
            <a:ext cx="6172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rPr>
              <a:t>Along with the splitter, this steers the wood straight.</a:t>
            </a:r>
          </a:p>
        </p:txBody>
      </p:sp>
    </p:spTree>
    <p:extLst>
      <p:ext uri="{BB962C8B-B14F-4D97-AF65-F5344CB8AC3E}">
        <p14:creationId xmlns:p14="http://schemas.microsoft.com/office/powerpoint/2010/main" xmlns="" val="1626692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6803"/>
                                        </p:tgtEl>
                                        <p:attrNameLst>
                                          <p:attrName>style.visibility</p:attrName>
                                        </p:attrNameLst>
                                      </p:cBhvr>
                                      <p:to>
                                        <p:strVal val="visible"/>
                                      </p:to>
                                    </p:set>
                                    <p:anim calcmode="lin" valueType="num">
                                      <p:cBhvr>
                                        <p:cTn id="7" dur="500" fill="hold"/>
                                        <p:tgtEl>
                                          <p:spTgt spid="76803"/>
                                        </p:tgtEl>
                                        <p:attrNameLst>
                                          <p:attrName>ppt_w</p:attrName>
                                        </p:attrNameLst>
                                      </p:cBhvr>
                                      <p:tavLst>
                                        <p:tav tm="0">
                                          <p:val>
                                            <p:fltVal val="0"/>
                                          </p:val>
                                        </p:tav>
                                        <p:tav tm="100000">
                                          <p:val>
                                            <p:strVal val="#ppt_w"/>
                                          </p:val>
                                        </p:tav>
                                      </p:tavLst>
                                    </p:anim>
                                    <p:anim calcmode="lin" valueType="num">
                                      <p:cBhvr>
                                        <p:cTn id="8" dur="500" fill="hold"/>
                                        <p:tgtEl>
                                          <p:spTgt spid="76803"/>
                                        </p:tgtEl>
                                        <p:attrNameLst>
                                          <p:attrName>ppt_h</p:attrName>
                                        </p:attrNameLst>
                                      </p:cBhvr>
                                      <p:tavLst>
                                        <p:tav tm="0">
                                          <p:val>
                                            <p:fltVal val="0"/>
                                          </p:val>
                                        </p:tav>
                                        <p:tav tm="100000">
                                          <p:val>
                                            <p:strVal val="#ppt_h"/>
                                          </p:val>
                                        </p:tav>
                                      </p:tavLst>
                                    </p:anim>
                                    <p:animEffect transition="in" filter="fade">
                                      <p:cBhvr>
                                        <p:cTn id="9" dur="500"/>
                                        <p:tgtEl>
                                          <p:spTgt spid="7680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6804"/>
                                        </p:tgtEl>
                                        <p:attrNameLst>
                                          <p:attrName>style.visibility</p:attrName>
                                        </p:attrNameLst>
                                      </p:cBhvr>
                                      <p:to>
                                        <p:strVal val="visible"/>
                                      </p:to>
                                    </p:set>
                                    <p:anim calcmode="lin" valueType="num">
                                      <p:cBhvr>
                                        <p:cTn id="12" dur="500" fill="hold"/>
                                        <p:tgtEl>
                                          <p:spTgt spid="76804"/>
                                        </p:tgtEl>
                                        <p:attrNameLst>
                                          <p:attrName>ppt_w</p:attrName>
                                        </p:attrNameLst>
                                      </p:cBhvr>
                                      <p:tavLst>
                                        <p:tav tm="0">
                                          <p:val>
                                            <p:fltVal val="0"/>
                                          </p:val>
                                        </p:tav>
                                        <p:tav tm="100000">
                                          <p:val>
                                            <p:strVal val="#ppt_w"/>
                                          </p:val>
                                        </p:tav>
                                      </p:tavLst>
                                    </p:anim>
                                    <p:anim calcmode="lin" valueType="num">
                                      <p:cBhvr>
                                        <p:cTn id="13" dur="500" fill="hold"/>
                                        <p:tgtEl>
                                          <p:spTgt spid="76804"/>
                                        </p:tgtEl>
                                        <p:attrNameLst>
                                          <p:attrName>ppt_h</p:attrName>
                                        </p:attrNameLst>
                                      </p:cBhvr>
                                      <p:tavLst>
                                        <p:tav tm="0">
                                          <p:val>
                                            <p:fltVal val="0"/>
                                          </p:val>
                                        </p:tav>
                                        <p:tav tm="100000">
                                          <p:val>
                                            <p:strVal val="#ppt_h"/>
                                          </p:val>
                                        </p:tav>
                                      </p:tavLst>
                                    </p:anim>
                                    <p:animEffect transition="in" filter="fade">
                                      <p:cBhvr>
                                        <p:cTn id="14" dur="500"/>
                                        <p:tgtEl>
                                          <p:spTgt spid="76804"/>
                                        </p:tgtEl>
                                      </p:cBhvr>
                                    </p:animEffect>
                                  </p:childTnLst>
                                </p:cTn>
                              </p:par>
                            </p:childTnLst>
                          </p:cTn>
                        </p:par>
                        <p:par>
                          <p:cTn id="15" fill="hold" nodeType="afterGroup">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76809"/>
                                        </p:tgtEl>
                                        <p:attrNameLst>
                                          <p:attrName>style.visibility</p:attrName>
                                        </p:attrNameLst>
                                      </p:cBhvr>
                                      <p:to>
                                        <p:strVal val="visible"/>
                                      </p:to>
                                    </p:set>
                                    <p:anim calcmode="lin" valueType="num">
                                      <p:cBhvr>
                                        <p:cTn id="18" dur="500" fill="hold"/>
                                        <p:tgtEl>
                                          <p:spTgt spid="76809"/>
                                        </p:tgtEl>
                                        <p:attrNameLst>
                                          <p:attrName>ppt_w</p:attrName>
                                        </p:attrNameLst>
                                      </p:cBhvr>
                                      <p:tavLst>
                                        <p:tav tm="0">
                                          <p:val>
                                            <p:fltVal val="0"/>
                                          </p:val>
                                        </p:tav>
                                        <p:tav tm="100000">
                                          <p:val>
                                            <p:strVal val="#ppt_w"/>
                                          </p:val>
                                        </p:tav>
                                      </p:tavLst>
                                    </p:anim>
                                    <p:anim calcmode="lin" valueType="num">
                                      <p:cBhvr>
                                        <p:cTn id="19" dur="500" fill="hold"/>
                                        <p:tgtEl>
                                          <p:spTgt spid="76809"/>
                                        </p:tgtEl>
                                        <p:attrNameLst>
                                          <p:attrName>ppt_h</p:attrName>
                                        </p:attrNameLst>
                                      </p:cBhvr>
                                      <p:tavLst>
                                        <p:tav tm="0">
                                          <p:val>
                                            <p:fltVal val="0"/>
                                          </p:val>
                                        </p:tav>
                                        <p:tav tm="100000">
                                          <p:val>
                                            <p:strVal val="#ppt_h"/>
                                          </p:val>
                                        </p:tav>
                                      </p:tavLst>
                                    </p:anim>
                                    <p:animEffect transition="in" filter="fade">
                                      <p:cBhvr>
                                        <p:cTn id="20" dur="500"/>
                                        <p:tgtEl>
                                          <p:spTgt spid="76809"/>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76808"/>
                                        </p:tgtEl>
                                        <p:attrNameLst>
                                          <p:attrName>style.visibility</p:attrName>
                                        </p:attrNameLst>
                                      </p:cBhvr>
                                      <p:to>
                                        <p:strVal val="visible"/>
                                      </p:to>
                                    </p:set>
                                    <p:anim calcmode="lin" valueType="num">
                                      <p:cBhvr>
                                        <p:cTn id="23" dur="500" fill="hold"/>
                                        <p:tgtEl>
                                          <p:spTgt spid="76808"/>
                                        </p:tgtEl>
                                        <p:attrNameLst>
                                          <p:attrName>ppt_w</p:attrName>
                                        </p:attrNameLst>
                                      </p:cBhvr>
                                      <p:tavLst>
                                        <p:tav tm="0">
                                          <p:val>
                                            <p:fltVal val="0"/>
                                          </p:val>
                                        </p:tav>
                                        <p:tav tm="100000">
                                          <p:val>
                                            <p:strVal val="#ppt_w"/>
                                          </p:val>
                                        </p:tav>
                                      </p:tavLst>
                                    </p:anim>
                                    <p:anim calcmode="lin" valueType="num">
                                      <p:cBhvr>
                                        <p:cTn id="24" dur="500" fill="hold"/>
                                        <p:tgtEl>
                                          <p:spTgt spid="76808"/>
                                        </p:tgtEl>
                                        <p:attrNameLst>
                                          <p:attrName>ppt_h</p:attrName>
                                        </p:attrNameLst>
                                      </p:cBhvr>
                                      <p:tavLst>
                                        <p:tav tm="0">
                                          <p:val>
                                            <p:fltVal val="0"/>
                                          </p:val>
                                        </p:tav>
                                        <p:tav tm="100000">
                                          <p:val>
                                            <p:strVal val="#ppt_h"/>
                                          </p:val>
                                        </p:tav>
                                      </p:tavLst>
                                    </p:anim>
                                    <p:animEffect transition="in" filter="fade">
                                      <p:cBhvr>
                                        <p:cTn id="25" dur="500"/>
                                        <p:tgtEl>
                                          <p:spTgt spid="76808"/>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76810"/>
                                        </p:tgtEl>
                                        <p:attrNameLst>
                                          <p:attrName>style.visibility</p:attrName>
                                        </p:attrNameLst>
                                      </p:cBhvr>
                                      <p:to>
                                        <p:strVal val="visible"/>
                                      </p:to>
                                    </p:set>
                                    <p:anim calcmode="lin" valueType="num">
                                      <p:cBhvr>
                                        <p:cTn id="28" dur="500" fill="hold"/>
                                        <p:tgtEl>
                                          <p:spTgt spid="76810"/>
                                        </p:tgtEl>
                                        <p:attrNameLst>
                                          <p:attrName>ppt_w</p:attrName>
                                        </p:attrNameLst>
                                      </p:cBhvr>
                                      <p:tavLst>
                                        <p:tav tm="0">
                                          <p:val>
                                            <p:fltVal val="0"/>
                                          </p:val>
                                        </p:tav>
                                        <p:tav tm="100000">
                                          <p:val>
                                            <p:strVal val="#ppt_w"/>
                                          </p:val>
                                        </p:tav>
                                      </p:tavLst>
                                    </p:anim>
                                    <p:anim calcmode="lin" valueType="num">
                                      <p:cBhvr>
                                        <p:cTn id="29" dur="500" fill="hold"/>
                                        <p:tgtEl>
                                          <p:spTgt spid="76810"/>
                                        </p:tgtEl>
                                        <p:attrNameLst>
                                          <p:attrName>ppt_h</p:attrName>
                                        </p:attrNameLst>
                                      </p:cBhvr>
                                      <p:tavLst>
                                        <p:tav tm="0">
                                          <p:val>
                                            <p:fltVal val="0"/>
                                          </p:val>
                                        </p:tav>
                                        <p:tav tm="100000">
                                          <p:val>
                                            <p:strVal val="#ppt_h"/>
                                          </p:val>
                                        </p:tav>
                                      </p:tavLst>
                                    </p:anim>
                                    <p:animEffect transition="in" filter="fade">
                                      <p:cBhvr>
                                        <p:cTn id="30" dur="500"/>
                                        <p:tgtEl>
                                          <p:spTgt spid="76810"/>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76811"/>
                                        </p:tgtEl>
                                        <p:attrNameLst>
                                          <p:attrName>style.visibility</p:attrName>
                                        </p:attrNameLst>
                                      </p:cBhvr>
                                      <p:to>
                                        <p:strVal val="visible"/>
                                      </p:to>
                                    </p:set>
                                    <p:anim calcmode="lin" valueType="num">
                                      <p:cBhvr>
                                        <p:cTn id="33" dur="500" fill="hold"/>
                                        <p:tgtEl>
                                          <p:spTgt spid="76811"/>
                                        </p:tgtEl>
                                        <p:attrNameLst>
                                          <p:attrName>ppt_w</p:attrName>
                                        </p:attrNameLst>
                                      </p:cBhvr>
                                      <p:tavLst>
                                        <p:tav tm="0">
                                          <p:val>
                                            <p:fltVal val="0"/>
                                          </p:val>
                                        </p:tav>
                                        <p:tav tm="100000">
                                          <p:val>
                                            <p:strVal val="#ppt_w"/>
                                          </p:val>
                                        </p:tav>
                                      </p:tavLst>
                                    </p:anim>
                                    <p:anim calcmode="lin" valueType="num">
                                      <p:cBhvr>
                                        <p:cTn id="34" dur="500" fill="hold"/>
                                        <p:tgtEl>
                                          <p:spTgt spid="76811"/>
                                        </p:tgtEl>
                                        <p:attrNameLst>
                                          <p:attrName>ppt_h</p:attrName>
                                        </p:attrNameLst>
                                      </p:cBhvr>
                                      <p:tavLst>
                                        <p:tav tm="0">
                                          <p:val>
                                            <p:fltVal val="0"/>
                                          </p:val>
                                        </p:tav>
                                        <p:tav tm="100000">
                                          <p:val>
                                            <p:strVal val="#ppt_h"/>
                                          </p:val>
                                        </p:tav>
                                      </p:tavLst>
                                    </p:anim>
                                    <p:animEffect transition="in" filter="fade">
                                      <p:cBhvr>
                                        <p:cTn id="35" dur="500"/>
                                        <p:tgtEl>
                                          <p:spTgt spid="768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76819"/>
                                        </p:tgtEl>
                                        <p:attrNameLst>
                                          <p:attrName>style.visibility</p:attrName>
                                        </p:attrNameLst>
                                      </p:cBhvr>
                                      <p:to>
                                        <p:strVal val="visible"/>
                                      </p:to>
                                    </p:set>
                                    <p:animEffect transition="in" filter="dissolve">
                                      <p:cBhvr>
                                        <p:cTn id="40" dur="500"/>
                                        <p:tgtEl>
                                          <p:spTgt spid="76819"/>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76807"/>
                                        </p:tgtEl>
                                        <p:attrNameLst>
                                          <p:attrName>style.visibility</p:attrName>
                                        </p:attrNameLst>
                                      </p:cBhvr>
                                      <p:to>
                                        <p:strVal val="visible"/>
                                      </p:to>
                                    </p:set>
                                    <p:animEffect transition="in" filter="dissolve">
                                      <p:cBhvr>
                                        <p:cTn id="43" dur="500"/>
                                        <p:tgtEl>
                                          <p:spTgt spid="76807"/>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76806"/>
                                        </p:tgtEl>
                                        <p:attrNameLst>
                                          <p:attrName>style.visibility</p:attrName>
                                        </p:attrNameLst>
                                      </p:cBhvr>
                                      <p:to>
                                        <p:strVal val="visible"/>
                                      </p:to>
                                    </p:set>
                                    <p:animEffect transition="in" filter="dissolve">
                                      <p:cBhvr>
                                        <p:cTn id="46" dur="500"/>
                                        <p:tgtEl>
                                          <p:spTgt spid="7680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76818"/>
                                        </p:tgtEl>
                                        <p:attrNameLst>
                                          <p:attrName>style.visibility</p:attrName>
                                        </p:attrNameLst>
                                      </p:cBhvr>
                                      <p:to>
                                        <p:strVal val="visible"/>
                                      </p:to>
                                    </p:set>
                                    <p:animEffect transition="in" filter="dissolve">
                                      <p:cBhvr>
                                        <p:cTn id="51" dur="500"/>
                                        <p:tgtEl>
                                          <p:spTgt spid="76818"/>
                                        </p:tgtEl>
                                      </p:cBhvr>
                                    </p:animEffect>
                                  </p:childTnLst>
                                </p:cTn>
                              </p:par>
                              <p:par>
                                <p:cTn id="52" presetID="53" presetClass="entr" presetSubtype="0" fill="hold" nodeType="withEffect">
                                  <p:stCondLst>
                                    <p:cond delay="0"/>
                                  </p:stCondLst>
                                  <p:childTnLst>
                                    <p:set>
                                      <p:cBhvr>
                                        <p:cTn id="53" dur="1" fill="hold">
                                          <p:stCondLst>
                                            <p:cond delay="0"/>
                                          </p:stCondLst>
                                        </p:cTn>
                                        <p:tgtEl>
                                          <p:spTgt spid="76812"/>
                                        </p:tgtEl>
                                        <p:attrNameLst>
                                          <p:attrName>style.visibility</p:attrName>
                                        </p:attrNameLst>
                                      </p:cBhvr>
                                      <p:to>
                                        <p:strVal val="visible"/>
                                      </p:to>
                                    </p:set>
                                    <p:anim calcmode="lin" valueType="num">
                                      <p:cBhvr>
                                        <p:cTn id="54" dur="500" fill="hold"/>
                                        <p:tgtEl>
                                          <p:spTgt spid="76812"/>
                                        </p:tgtEl>
                                        <p:attrNameLst>
                                          <p:attrName>ppt_w</p:attrName>
                                        </p:attrNameLst>
                                      </p:cBhvr>
                                      <p:tavLst>
                                        <p:tav tm="0">
                                          <p:val>
                                            <p:fltVal val="0"/>
                                          </p:val>
                                        </p:tav>
                                        <p:tav tm="100000">
                                          <p:val>
                                            <p:strVal val="#ppt_w"/>
                                          </p:val>
                                        </p:tav>
                                      </p:tavLst>
                                    </p:anim>
                                    <p:anim calcmode="lin" valueType="num">
                                      <p:cBhvr>
                                        <p:cTn id="55" dur="500" fill="hold"/>
                                        <p:tgtEl>
                                          <p:spTgt spid="76812"/>
                                        </p:tgtEl>
                                        <p:attrNameLst>
                                          <p:attrName>ppt_h</p:attrName>
                                        </p:attrNameLst>
                                      </p:cBhvr>
                                      <p:tavLst>
                                        <p:tav tm="0">
                                          <p:val>
                                            <p:fltVal val="0"/>
                                          </p:val>
                                        </p:tav>
                                        <p:tav tm="100000">
                                          <p:val>
                                            <p:strVal val="#ppt_h"/>
                                          </p:val>
                                        </p:tav>
                                      </p:tavLst>
                                    </p:anim>
                                    <p:animEffect transition="in" filter="fade">
                                      <p:cBhvr>
                                        <p:cTn id="56" dur="500"/>
                                        <p:tgtEl>
                                          <p:spTgt spid="76812"/>
                                        </p:tgtEl>
                                      </p:cBhvr>
                                    </p:animEffect>
                                  </p:childTnLst>
                                </p:cTn>
                              </p:par>
                              <p:par>
                                <p:cTn id="57" presetID="53" presetClass="entr" presetSubtype="0" fill="hold" nodeType="withEffect">
                                  <p:stCondLst>
                                    <p:cond delay="0"/>
                                  </p:stCondLst>
                                  <p:childTnLst>
                                    <p:set>
                                      <p:cBhvr>
                                        <p:cTn id="58" dur="1" fill="hold">
                                          <p:stCondLst>
                                            <p:cond delay="0"/>
                                          </p:stCondLst>
                                        </p:cTn>
                                        <p:tgtEl>
                                          <p:spTgt spid="76815"/>
                                        </p:tgtEl>
                                        <p:attrNameLst>
                                          <p:attrName>style.visibility</p:attrName>
                                        </p:attrNameLst>
                                      </p:cBhvr>
                                      <p:to>
                                        <p:strVal val="visible"/>
                                      </p:to>
                                    </p:set>
                                    <p:anim calcmode="lin" valueType="num">
                                      <p:cBhvr>
                                        <p:cTn id="59" dur="500" fill="hold"/>
                                        <p:tgtEl>
                                          <p:spTgt spid="76815"/>
                                        </p:tgtEl>
                                        <p:attrNameLst>
                                          <p:attrName>ppt_w</p:attrName>
                                        </p:attrNameLst>
                                      </p:cBhvr>
                                      <p:tavLst>
                                        <p:tav tm="0">
                                          <p:val>
                                            <p:fltVal val="0"/>
                                          </p:val>
                                        </p:tav>
                                        <p:tav tm="100000">
                                          <p:val>
                                            <p:strVal val="#ppt_w"/>
                                          </p:val>
                                        </p:tav>
                                      </p:tavLst>
                                    </p:anim>
                                    <p:anim calcmode="lin" valueType="num">
                                      <p:cBhvr>
                                        <p:cTn id="60" dur="500" fill="hold"/>
                                        <p:tgtEl>
                                          <p:spTgt spid="76815"/>
                                        </p:tgtEl>
                                        <p:attrNameLst>
                                          <p:attrName>ppt_h</p:attrName>
                                        </p:attrNameLst>
                                      </p:cBhvr>
                                      <p:tavLst>
                                        <p:tav tm="0">
                                          <p:val>
                                            <p:fltVal val="0"/>
                                          </p:val>
                                        </p:tav>
                                        <p:tav tm="100000">
                                          <p:val>
                                            <p:strVal val="#ppt_h"/>
                                          </p:val>
                                        </p:tav>
                                      </p:tavLst>
                                    </p:anim>
                                    <p:animEffect transition="in" filter="fade">
                                      <p:cBhvr>
                                        <p:cTn id="61" dur="500"/>
                                        <p:tgtEl>
                                          <p:spTgt spid="7681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76805"/>
                                        </p:tgtEl>
                                        <p:attrNameLst>
                                          <p:attrName>style.visibility</p:attrName>
                                        </p:attrNameLst>
                                      </p:cBhvr>
                                      <p:to>
                                        <p:strVal val="visible"/>
                                      </p:to>
                                    </p:set>
                                    <p:animEffect transition="in" filter="dissolve">
                                      <p:cBhvr>
                                        <p:cTn id="66" dur="500"/>
                                        <p:tgtEl>
                                          <p:spTgt spid="7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P spid="76805" grpId="0"/>
      <p:bldP spid="76806" grpId="0"/>
      <p:bldP spid="76807" grpId="0" animBg="1"/>
      <p:bldP spid="76808" grpId="0" animBg="1"/>
      <p:bldP spid="76809" grpId="0"/>
      <p:bldP spid="76810" grpId="0"/>
      <p:bldP spid="76811" grpId="0" animBg="1"/>
      <p:bldP spid="76818" grpId="0"/>
      <p:bldP spid="768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228600" y="1219200"/>
            <a:ext cx="8534400" cy="1588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en-US" sz="3600" dirty="0" smtClean="0">
                <a:solidFill>
                  <a:srgbClr val="339966"/>
                </a:solidFill>
              </a:rPr>
              <a:t>When using the miter </a:t>
            </a:r>
            <a:r>
              <a:rPr lang="en-US" altLang="en-US" sz="3600" dirty="0">
                <a:solidFill>
                  <a:srgbClr val="339966"/>
                </a:solidFill>
              </a:rPr>
              <a:t>gauge to </a:t>
            </a:r>
            <a:r>
              <a:rPr lang="en-US" altLang="en-US" sz="3600" dirty="0" smtClean="0">
                <a:solidFill>
                  <a:srgbClr val="339966"/>
                </a:solidFill>
              </a:rPr>
              <a:t>crosscut a board, </a:t>
            </a:r>
            <a:r>
              <a:rPr lang="en-US" altLang="en-US" sz="3600" dirty="0">
                <a:solidFill>
                  <a:srgbClr val="339966"/>
                </a:solidFill>
              </a:rPr>
              <a:t>it’s </a:t>
            </a:r>
            <a:r>
              <a:rPr lang="en-US" altLang="en-US" sz="3600" dirty="0" smtClean="0">
                <a:solidFill>
                  <a:srgbClr val="339966"/>
                </a:solidFill>
              </a:rPr>
              <a:t>usually not </a:t>
            </a:r>
            <a:r>
              <a:rPr lang="en-US" altLang="en-US" sz="3600" dirty="0">
                <a:solidFill>
                  <a:srgbClr val="339966"/>
                </a:solidFill>
              </a:rPr>
              <a:t>a good idea to </a:t>
            </a:r>
            <a:r>
              <a:rPr lang="en-US" altLang="en-US" sz="3600" dirty="0" smtClean="0">
                <a:solidFill>
                  <a:srgbClr val="339966"/>
                </a:solidFill>
              </a:rPr>
              <a:t>use the </a:t>
            </a:r>
            <a:r>
              <a:rPr lang="en-US" altLang="en-US" sz="3600" dirty="0">
                <a:solidFill>
                  <a:srgbClr val="339966"/>
                </a:solidFill>
              </a:rPr>
              <a:t>rip </a:t>
            </a:r>
            <a:r>
              <a:rPr lang="en-US" altLang="en-US" sz="3600" dirty="0" smtClean="0">
                <a:solidFill>
                  <a:srgbClr val="339966"/>
                </a:solidFill>
              </a:rPr>
              <a:t>fence at the same time.  </a:t>
            </a:r>
            <a:endParaRPr lang="en-US" altLang="en-US" sz="3600" dirty="0"/>
          </a:p>
        </p:txBody>
      </p:sp>
      <p:pic>
        <p:nvPicPr>
          <p:cNvPr id="70660" name="Picture 4" descr="miter gauge"/>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rot="-607326">
            <a:off x="571408" y="2816621"/>
            <a:ext cx="3657600" cy="2490787"/>
          </a:xfrm>
          <a:prstGeom prst="rect">
            <a:avLst/>
          </a:prstGeom>
          <a:noFill/>
          <a:extLst>
            <a:ext uri="{909E8E84-426E-40DD-AFC4-6F175D3DCCD1}">
              <a14:hiddenFill xmlns:a14="http://schemas.microsoft.com/office/drawing/2010/main" xmlns="">
                <a:solidFill>
                  <a:srgbClr val="FFFFFF"/>
                </a:solidFill>
              </a14:hiddenFill>
            </a:ext>
          </a:extLst>
        </p:spPr>
      </p:pic>
      <p:sp>
        <p:nvSpPr>
          <p:cNvPr id="70661" name="Text Box 5"/>
          <p:cNvSpPr txBox="1">
            <a:spLocks noChangeArrowheads="1"/>
          </p:cNvSpPr>
          <p:nvPr/>
        </p:nvSpPr>
        <p:spPr bwMode="auto">
          <a:xfrm>
            <a:off x="5410200" y="2726085"/>
            <a:ext cx="2971800" cy="35394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smtClean="0">
                <a:solidFill>
                  <a:srgbClr val="9900CC"/>
                </a:solidFill>
              </a:rPr>
              <a:t>The offcut, the loose piece freed by the cut, can when </a:t>
            </a:r>
            <a:r>
              <a:rPr lang="en-US" altLang="en-US" sz="2800" b="1" dirty="0">
                <a:solidFill>
                  <a:srgbClr val="9900CC"/>
                </a:solidFill>
              </a:rPr>
              <a:t>it </a:t>
            </a:r>
            <a:r>
              <a:rPr lang="en-US" altLang="en-US" sz="2800" b="1" dirty="0" smtClean="0">
                <a:solidFill>
                  <a:srgbClr val="9900CC"/>
                </a:solidFill>
              </a:rPr>
              <a:t>get </a:t>
            </a:r>
            <a:r>
              <a:rPr lang="en-US" altLang="en-US" sz="2800" b="1" dirty="0">
                <a:solidFill>
                  <a:srgbClr val="9900CC"/>
                </a:solidFill>
              </a:rPr>
              <a:t>trapped between the blade and the </a:t>
            </a:r>
            <a:r>
              <a:rPr lang="en-US" altLang="en-US" sz="2800" b="1" dirty="0" smtClean="0">
                <a:solidFill>
                  <a:srgbClr val="9900CC"/>
                </a:solidFill>
              </a:rPr>
              <a:t>fence and kickback.</a:t>
            </a:r>
            <a:endParaRPr lang="en-US" altLang="en-US" sz="2800" b="1" dirty="0">
              <a:solidFill>
                <a:srgbClr val="9900CC"/>
              </a:solidFill>
            </a:endParaRPr>
          </a:p>
        </p:txBody>
      </p:sp>
      <p:sp>
        <p:nvSpPr>
          <p:cNvPr id="70663" name="Text Box 7"/>
          <p:cNvSpPr txBox="1">
            <a:spLocks noChangeArrowheads="1"/>
          </p:cNvSpPr>
          <p:nvPr/>
        </p:nvSpPr>
        <p:spPr bwMode="auto">
          <a:xfrm>
            <a:off x="2219528" y="2971800"/>
            <a:ext cx="24384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0000"/>
                </a:solidFill>
              </a:rPr>
              <a:t>Don’t trap the wood.</a:t>
            </a:r>
          </a:p>
        </p:txBody>
      </p:sp>
      <p:sp>
        <p:nvSpPr>
          <p:cNvPr id="70664" name="Text Box 8"/>
          <p:cNvSpPr txBox="1">
            <a:spLocks noChangeArrowheads="1"/>
          </p:cNvSpPr>
          <p:nvPr/>
        </p:nvSpPr>
        <p:spPr bwMode="auto">
          <a:xfrm>
            <a:off x="228600" y="152400"/>
            <a:ext cx="73914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5400">
                <a:solidFill>
                  <a:srgbClr val="FF0000"/>
                </a:solidFill>
              </a:rPr>
              <a:t>The Miter Gauge</a:t>
            </a:r>
          </a:p>
        </p:txBody>
      </p:sp>
    </p:spTree>
    <p:extLst>
      <p:ext uri="{BB962C8B-B14F-4D97-AF65-F5344CB8AC3E}">
        <p14:creationId xmlns:p14="http://schemas.microsoft.com/office/powerpoint/2010/main" xmlns="" val="953675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0664"/>
                                        </p:tgtEl>
                                        <p:attrNameLst>
                                          <p:attrName>style.visibility</p:attrName>
                                        </p:attrNameLst>
                                      </p:cBhvr>
                                      <p:to>
                                        <p:strVal val="visible"/>
                                      </p:to>
                                    </p:set>
                                    <p:anim calcmode="lin" valueType="num">
                                      <p:cBhvr>
                                        <p:cTn id="7" dur="500" fill="hold"/>
                                        <p:tgtEl>
                                          <p:spTgt spid="70664"/>
                                        </p:tgtEl>
                                        <p:attrNameLst>
                                          <p:attrName>ppt_w</p:attrName>
                                        </p:attrNameLst>
                                      </p:cBhvr>
                                      <p:tavLst>
                                        <p:tav tm="0">
                                          <p:val>
                                            <p:fltVal val="0"/>
                                          </p:val>
                                        </p:tav>
                                        <p:tav tm="100000">
                                          <p:val>
                                            <p:strVal val="#ppt_w"/>
                                          </p:val>
                                        </p:tav>
                                      </p:tavLst>
                                    </p:anim>
                                    <p:anim calcmode="lin" valueType="num">
                                      <p:cBhvr>
                                        <p:cTn id="8" dur="500" fill="hold"/>
                                        <p:tgtEl>
                                          <p:spTgt spid="70664"/>
                                        </p:tgtEl>
                                        <p:attrNameLst>
                                          <p:attrName>ppt_h</p:attrName>
                                        </p:attrNameLst>
                                      </p:cBhvr>
                                      <p:tavLst>
                                        <p:tav tm="0">
                                          <p:val>
                                            <p:fltVal val="0"/>
                                          </p:val>
                                        </p:tav>
                                        <p:tav tm="100000">
                                          <p:val>
                                            <p:strVal val="#ppt_h"/>
                                          </p:val>
                                        </p:tav>
                                      </p:tavLst>
                                    </p:anim>
                                    <p:animEffect transition="in" filter="fade">
                                      <p:cBhvr>
                                        <p:cTn id="9" dur="500"/>
                                        <p:tgtEl>
                                          <p:spTgt spid="70664"/>
                                        </p:tgtEl>
                                      </p:cBhvr>
                                    </p:animEffect>
                                  </p:childTnLst>
                                </p:cTn>
                              </p:par>
                              <p:par>
                                <p:cTn id="10" presetID="53" presetClass="entr" presetSubtype="0" fill="hold" nodeType="withEffect">
                                  <p:stCondLst>
                                    <p:cond delay="0"/>
                                  </p:stCondLst>
                                  <p:childTnLst>
                                    <p:set>
                                      <p:cBhvr>
                                        <p:cTn id="11" dur="1" fill="hold">
                                          <p:stCondLst>
                                            <p:cond delay="0"/>
                                          </p:stCondLst>
                                        </p:cTn>
                                        <p:tgtEl>
                                          <p:spTgt spid="70660"/>
                                        </p:tgtEl>
                                        <p:attrNameLst>
                                          <p:attrName>style.visibility</p:attrName>
                                        </p:attrNameLst>
                                      </p:cBhvr>
                                      <p:to>
                                        <p:strVal val="visible"/>
                                      </p:to>
                                    </p:set>
                                    <p:anim calcmode="lin" valueType="num">
                                      <p:cBhvr>
                                        <p:cTn id="12" dur="500" fill="hold"/>
                                        <p:tgtEl>
                                          <p:spTgt spid="70660"/>
                                        </p:tgtEl>
                                        <p:attrNameLst>
                                          <p:attrName>ppt_w</p:attrName>
                                        </p:attrNameLst>
                                      </p:cBhvr>
                                      <p:tavLst>
                                        <p:tav tm="0">
                                          <p:val>
                                            <p:fltVal val="0"/>
                                          </p:val>
                                        </p:tav>
                                        <p:tav tm="100000">
                                          <p:val>
                                            <p:strVal val="#ppt_w"/>
                                          </p:val>
                                        </p:tav>
                                      </p:tavLst>
                                    </p:anim>
                                    <p:anim calcmode="lin" valueType="num">
                                      <p:cBhvr>
                                        <p:cTn id="13" dur="500" fill="hold"/>
                                        <p:tgtEl>
                                          <p:spTgt spid="70660"/>
                                        </p:tgtEl>
                                        <p:attrNameLst>
                                          <p:attrName>ppt_h</p:attrName>
                                        </p:attrNameLst>
                                      </p:cBhvr>
                                      <p:tavLst>
                                        <p:tav tm="0">
                                          <p:val>
                                            <p:fltVal val="0"/>
                                          </p:val>
                                        </p:tav>
                                        <p:tav tm="100000">
                                          <p:val>
                                            <p:strVal val="#ppt_h"/>
                                          </p:val>
                                        </p:tav>
                                      </p:tavLst>
                                    </p:anim>
                                    <p:animEffect transition="in" filter="fade">
                                      <p:cBhvr>
                                        <p:cTn id="14" dur="500"/>
                                        <p:tgtEl>
                                          <p:spTgt spid="7066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70658"/>
                                        </p:tgtEl>
                                        <p:attrNameLst>
                                          <p:attrName>style.visibility</p:attrName>
                                        </p:attrNameLst>
                                      </p:cBhvr>
                                      <p:to>
                                        <p:strVal val="visible"/>
                                      </p:to>
                                    </p:set>
                                    <p:anim calcmode="lin" valueType="num">
                                      <p:cBhvr>
                                        <p:cTn id="17" dur="500" fill="hold"/>
                                        <p:tgtEl>
                                          <p:spTgt spid="70658"/>
                                        </p:tgtEl>
                                        <p:attrNameLst>
                                          <p:attrName>ppt_w</p:attrName>
                                        </p:attrNameLst>
                                      </p:cBhvr>
                                      <p:tavLst>
                                        <p:tav tm="0">
                                          <p:val>
                                            <p:fltVal val="0"/>
                                          </p:val>
                                        </p:tav>
                                        <p:tav tm="100000">
                                          <p:val>
                                            <p:strVal val="#ppt_w"/>
                                          </p:val>
                                        </p:tav>
                                      </p:tavLst>
                                    </p:anim>
                                    <p:anim calcmode="lin" valueType="num">
                                      <p:cBhvr>
                                        <p:cTn id="18" dur="500" fill="hold"/>
                                        <p:tgtEl>
                                          <p:spTgt spid="70658"/>
                                        </p:tgtEl>
                                        <p:attrNameLst>
                                          <p:attrName>ppt_h</p:attrName>
                                        </p:attrNameLst>
                                      </p:cBhvr>
                                      <p:tavLst>
                                        <p:tav tm="0">
                                          <p:val>
                                            <p:fltVal val="0"/>
                                          </p:val>
                                        </p:tav>
                                        <p:tav tm="100000">
                                          <p:val>
                                            <p:strVal val="#ppt_h"/>
                                          </p:val>
                                        </p:tav>
                                      </p:tavLst>
                                    </p:anim>
                                    <p:animEffect transition="in" filter="fade">
                                      <p:cBhvr>
                                        <p:cTn id="19" dur="500"/>
                                        <p:tgtEl>
                                          <p:spTgt spid="7065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70663"/>
                                        </p:tgtEl>
                                        <p:attrNameLst>
                                          <p:attrName>style.visibility</p:attrName>
                                        </p:attrNameLst>
                                      </p:cBhvr>
                                      <p:to>
                                        <p:strVal val="visible"/>
                                      </p:to>
                                    </p:set>
                                    <p:anim calcmode="lin" valueType="num">
                                      <p:cBhvr>
                                        <p:cTn id="24" dur="500" fill="hold"/>
                                        <p:tgtEl>
                                          <p:spTgt spid="70663"/>
                                        </p:tgtEl>
                                        <p:attrNameLst>
                                          <p:attrName>ppt_w</p:attrName>
                                        </p:attrNameLst>
                                      </p:cBhvr>
                                      <p:tavLst>
                                        <p:tav tm="0">
                                          <p:val>
                                            <p:fltVal val="0"/>
                                          </p:val>
                                        </p:tav>
                                        <p:tav tm="100000">
                                          <p:val>
                                            <p:strVal val="#ppt_w"/>
                                          </p:val>
                                        </p:tav>
                                      </p:tavLst>
                                    </p:anim>
                                    <p:anim calcmode="lin" valueType="num">
                                      <p:cBhvr>
                                        <p:cTn id="25" dur="500" fill="hold"/>
                                        <p:tgtEl>
                                          <p:spTgt spid="70663"/>
                                        </p:tgtEl>
                                        <p:attrNameLst>
                                          <p:attrName>ppt_h</p:attrName>
                                        </p:attrNameLst>
                                      </p:cBhvr>
                                      <p:tavLst>
                                        <p:tav tm="0">
                                          <p:val>
                                            <p:fltVal val="0"/>
                                          </p:val>
                                        </p:tav>
                                        <p:tav tm="100000">
                                          <p:val>
                                            <p:strVal val="#ppt_h"/>
                                          </p:val>
                                        </p:tav>
                                      </p:tavLst>
                                    </p:anim>
                                    <p:animEffect transition="in" filter="fade">
                                      <p:cBhvr>
                                        <p:cTn id="26" dur="500"/>
                                        <p:tgtEl>
                                          <p:spTgt spid="7066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70661"/>
                                        </p:tgtEl>
                                        <p:attrNameLst>
                                          <p:attrName>style.visibility</p:attrName>
                                        </p:attrNameLst>
                                      </p:cBhvr>
                                      <p:to>
                                        <p:strVal val="visible"/>
                                      </p:to>
                                    </p:set>
                                    <p:anim calcmode="lin" valueType="num">
                                      <p:cBhvr>
                                        <p:cTn id="31" dur="500" fill="hold"/>
                                        <p:tgtEl>
                                          <p:spTgt spid="70661"/>
                                        </p:tgtEl>
                                        <p:attrNameLst>
                                          <p:attrName>ppt_w</p:attrName>
                                        </p:attrNameLst>
                                      </p:cBhvr>
                                      <p:tavLst>
                                        <p:tav tm="0">
                                          <p:val>
                                            <p:fltVal val="0"/>
                                          </p:val>
                                        </p:tav>
                                        <p:tav tm="100000">
                                          <p:val>
                                            <p:strVal val="#ppt_w"/>
                                          </p:val>
                                        </p:tav>
                                      </p:tavLst>
                                    </p:anim>
                                    <p:anim calcmode="lin" valueType="num">
                                      <p:cBhvr>
                                        <p:cTn id="32" dur="500" fill="hold"/>
                                        <p:tgtEl>
                                          <p:spTgt spid="70661"/>
                                        </p:tgtEl>
                                        <p:attrNameLst>
                                          <p:attrName>ppt_h</p:attrName>
                                        </p:attrNameLst>
                                      </p:cBhvr>
                                      <p:tavLst>
                                        <p:tav tm="0">
                                          <p:val>
                                            <p:fltVal val="0"/>
                                          </p:val>
                                        </p:tav>
                                        <p:tav tm="100000">
                                          <p:val>
                                            <p:strVal val="#ppt_h"/>
                                          </p:val>
                                        </p:tav>
                                      </p:tavLst>
                                    </p:anim>
                                    <p:animEffect transition="in" filter="fade">
                                      <p:cBhvr>
                                        <p:cTn id="33" dur="500"/>
                                        <p:tgtEl>
                                          <p:spTgt spid="70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61" grpId="0"/>
      <p:bldP spid="70663" grpId="0"/>
      <p:bldP spid="706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Set the blade with the teeth just above the wood (≈ 1/8 inch).</a:t>
            </a:r>
            <a:endParaRPr lang="en-US" sz="4000" dirty="0"/>
          </a:p>
        </p:txBody>
      </p:sp>
      <p:pic>
        <p:nvPicPr>
          <p:cNvPr id="10242" name="Picture 2" descr="C:\Users\User\Pictures\iCloud Photos\My Photo Stream\IMG_0339.JPG"/>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914400" y="1575881"/>
            <a:ext cx="7313579" cy="48443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4310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 the blade with the teeth just above the wood (≈ 1/8 inch).</a:t>
            </a:r>
            <a:endParaRPr lang="en-US" dirty="0"/>
          </a:p>
        </p:txBody>
      </p:sp>
      <p:pic>
        <p:nvPicPr>
          <p:cNvPr id="11266" name="Picture 2" descr="C:\Users\User\Pictures\iCloud Photos\My Photo Stream\IMG_0340.JPG"/>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838200" y="1752600"/>
            <a:ext cx="7616757" cy="43654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7543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r>
              <a:rPr lang="en-US" u="sng" dirty="0" smtClean="0"/>
              <a:t>Plant</a:t>
            </a:r>
            <a:r>
              <a:rPr lang="en-US" dirty="0" smtClean="0"/>
              <a:t> your </a:t>
            </a:r>
            <a:r>
              <a:rPr lang="en-US" u="sng" dirty="0" smtClean="0"/>
              <a:t>left</a:t>
            </a:r>
            <a:r>
              <a:rPr lang="en-US" dirty="0" smtClean="0"/>
              <a:t> hand on the edge of the table.  It does NOT travel with the wood.</a:t>
            </a:r>
            <a:endParaRPr lang="en-US" dirty="0"/>
          </a:p>
        </p:txBody>
      </p:sp>
      <p:pic>
        <p:nvPicPr>
          <p:cNvPr id="12290" name="Picture 2" descr="C:\Users\User\Pictures\iCloud Photos\My Photo Stream\IMG_0343.JPG"/>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152400" y="2362200"/>
            <a:ext cx="8756515" cy="39802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5199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User\Pictures\iCloud Photos\My Photo Stream\IMG_0344.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0969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962400"/>
            <a:ext cx="8229600" cy="2362200"/>
          </a:xfrm>
        </p:spPr>
        <p:txBody>
          <a:bodyPr/>
          <a:lstStyle/>
          <a:p>
            <a:r>
              <a:rPr lang="en-US" dirty="0" smtClean="0"/>
              <a:t>Place the push stick nearer to the blade than to the fence.  Angle it toward the fence.</a:t>
            </a:r>
            <a:endParaRPr lang="en-US" dirty="0"/>
          </a:p>
        </p:txBody>
      </p:sp>
      <p:pic>
        <p:nvPicPr>
          <p:cNvPr id="8194" name="Picture 2" descr="C:\Users\User\Pictures\iCloud Photos\My Photo Stream\IMG_0356.JPG"/>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609600" y="609600"/>
            <a:ext cx="7924800" cy="31109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74715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Users\User\Pictures\iCloud Photos\My Photo Stream\IMG_0358.JPG"/>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2514600" y="533400"/>
            <a:ext cx="5697166" cy="56153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51058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31942" y="533400"/>
            <a:ext cx="7162800" cy="1143000"/>
          </a:xfrm>
        </p:spPr>
        <p:txBody>
          <a:bodyPr>
            <a:normAutofit fontScale="90000"/>
          </a:bodyPr>
          <a:lstStyle/>
          <a:p>
            <a:r>
              <a:rPr lang="en-US" altLang="en-US" dirty="0" smtClean="0"/>
              <a:t>Push the board </a:t>
            </a:r>
            <a:r>
              <a:rPr lang="en-US" altLang="en-US" u="sng" dirty="0" smtClean="0"/>
              <a:t>all the way </a:t>
            </a:r>
            <a:r>
              <a:rPr lang="en-US" altLang="en-US" dirty="0" smtClean="0"/>
              <a:t>past the blade.</a:t>
            </a:r>
          </a:p>
        </p:txBody>
      </p:sp>
      <p:pic>
        <p:nvPicPr>
          <p:cNvPr id="5123" name="Picture 3" descr="C:\Users\User\Pictures\iCloud Photos\My Photo Stream\IMG_0349.JPG"/>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914400" y="1905000"/>
            <a:ext cx="7397885" cy="40677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1246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457200"/>
            <a:ext cx="8001000" cy="1143000"/>
          </a:xfrm>
        </p:spPr>
        <p:txBody>
          <a:bodyPr>
            <a:normAutofit fontScale="90000"/>
          </a:bodyPr>
          <a:lstStyle/>
          <a:p>
            <a:r>
              <a:rPr lang="en-US" altLang="en-US" dirty="0" smtClean="0"/>
              <a:t>Like this…</a:t>
            </a:r>
            <a:br>
              <a:rPr lang="en-US" altLang="en-US" dirty="0" smtClean="0"/>
            </a:br>
            <a:r>
              <a:rPr lang="en-US" altLang="en-US" sz="1300" dirty="0"/>
              <a:t> </a:t>
            </a:r>
            <a:r>
              <a:rPr lang="en-US" altLang="en-US" sz="1300" dirty="0" smtClean="0"/>
              <a:t> </a:t>
            </a:r>
            <a:r>
              <a:rPr lang="en-US" altLang="en-US" dirty="0" smtClean="0"/>
              <a:t/>
            </a:r>
            <a:br>
              <a:rPr lang="en-US" altLang="en-US" dirty="0" smtClean="0"/>
            </a:br>
            <a:r>
              <a:rPr lang="en-US" altLang="en-US" sz="3600" dirty="0" smtClean="0"/>
              <a:t>And your </a:t>
            </a:r>
            <a:r>
              <a:rPr lang="en-US" altLang="en-US" sz="3600" u="sng" dirty="0" smtClean="0"/>
              <a:t>left</a:t>
            </a:r>
            <a:r>
              <a:rPr lang="en-US" altLang="en-US" sz="3600" dirty="0" smtClean="0"/>
              <a:t> hand never goes past the blade.</a:t>
            </a:r>
          </a:p>
        </p:txBody>
      </p:sp>
      <p:pic>
        <p:nvPicPr>
          <p:cNvPr id="6147" name="Picture 3" descr="C:\Users\User\Pictures\iCloud Photos\My Photo Stream\IMG_0352.JPG"/>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762000" y="1987685"/>
            <a:ext cx="7652426" cy="42412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62206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p:cNvSpPr txBox="1">
            <a:spLocks noChangeArrowheads="1"/>
          </p:cNvSpPr>
          <p:nvPr/>
        </p:nvSpPr>
        <p:spPr bwMode="auto">
          <a:xfrm>
            <a:off x="2133600" y="990600"/>
            <a:ext cx="6781800" cy="1098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6600">
                <a:solidFill>
                  <a:schemeClr val="hlink"/>
                </a:solidFill>
              </a:rPr>
              <a:t>Circular Saws</a:t>
            </a:r>
          </a:p>
        </p:txBody>
      </p:sp>
      <p:pic>
        <p:nvPicPr>
          <p:cNvPr id="34821" name="Picture 5" descr="old saw"/>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rot="1761920">
            <a:off x="-268288" y="2298700"/>
            <a:ext cx="9525001" cy="2271713"/>
          </a:xfrm>
          <a:prstGeom prst="rect">
            <a:avLst/>
          </a:prstGeom>
          <a:noFill/>
          <a:extLst>
            <a:ext uri="{909E8E84-426E-40DD-AFC4-6F175D3DCCD1}">
              <a14:hiddenFill xmlns:a14="http://schemas.microsoft.com/office/drawing/2010/main" xmlns="">
                <a:solidFill>
                  <a:srgbClr val="FFFFFF"/>
                </a:solidFill>
              </a14:hiddenFill>
            </a:ext>
          </a:extLst>
        </p:spPr>
      </p:pic>
      <p:sp>
        <p:nvSpPr>
          <p:cNvPr id="34822" name="Text Box 6"/>
          <p:cNvSpPr txBox="1">
            <a:spLocks noChangeArrowheads="1"/>
          </p:cNvSpPr>
          <p:nvPr/>
        </p:nvSpPr>
        <p:spPr bwMode="auto">
          <a:xfrm>
            <a:off x="4724400" y="2362200"/>
            <a:ext cx="2819400" cy="91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rPr>
              <a:t>There was a time when two man saws did most of the cutting.</a:t>
            </a:r>
          </a:p>
        </p:txBody>
      </p:sp>
    </p:spTree>
    <p:extLst>
      <p:ext uri="{BB962C8B-B14F-4D97-AF65-F5344CB8AC3E}">
        <p14:creationId xmlns:p14="http://schemas.microsoft.com/office/powerpoint/2010/main" xmlns="" val="3087684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p:cTn id="7" dur="500" fill="hold"/>
                                        <p:tgtEl>
                                          <p:spTgt spid="34819"/>
                                        </p:tgtEl>
                                        <p:attrNameLst>
                                          <p:attrName>ppt_w</p:attrName>
                                        </p:attrNameLst>
                                      </p:cBhvr>
                                      <p:tavLst>
                                        <p:tav tm="0">
                                          <p:val>
                                            <p:fltVal val="0"/>
                                          </p:val>
                                        </p:tav>
                                        <p:tav tm="100000">
                                          <p:val>
                                            <p:strVal val="#ppt_w"/>
                                          </p:val>
                                        </p:tav>
                                      </p:tavLst>
                                    </p:anim>
                                    <p:anim calcmode="lin" valueType="num">
                                      <p:cBhvr>
                                        <p:cTn id="8" dur="500" fill="hold"/>
                                        <p:tgtEl>
                                          <p:spTgt spid="34819"/>
                                        </p:tgtEl>
                                        <p:attrNameLst>
                                          <p:attrName>ppt_h</p:attrName>
                                        </p:attrNameLst>
                                      </p:cBhvr>
                                      <p:tavLst>
                                        <p:tav tm="0">
                                          <p:val>
                                            <p:fltVal val="0"/>
                                          </p:val>
                                        </p:tav>
                                        <p:tav tm="100000">
                                          <p:val>
                                            <p:strVal val="#ppt_h"/>
                                          </p:val>
                                        </p:tav>
                                      </p:tavLst>
                                    </p:anim>
                                    <p:animEffect transition="in" filter="fade">
                                      <p:cBhvr>
                                        <p:cTn id="9" dur="500"/>
                                        <p:tgtEl>
                                          <p:spTgt spid="3481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4822"/>
                                        </p:tgtEl>
                                        <p:attrNameLst>
                                          <p:attrName>style.visibility</p:attrName>
                                        </p:attrNameLst>
                                      </p:cBhvr>
                                      <p:to>
                                        <p:strVal val="visible"/>
                                      </p:to>
                                    </p:set>
                                    <p:anim calcmode="lin" valueType="num">
                                      <p:cBhvr>
                                        <p:cTn id="12" dur="500" fill="hold"/>
                                        <p:tgtEl>
                                          <p:spTgt spid="34822"/>
                                        </p:tgtEl>
                                        <p:attrNameLst>
                                          <p:attrName>ppt_w</p:attrName>
                                        </p:attrNameLst>
                                      </p:cBhvr>
                                      <p:tavLst>
                                        <p:tav tm="0">
                                          <p:val>
                                            <p:fltVal val="0"/>
                                          </p:val>
                                        </p:tav>
                                        <p:tav tm="100000">
                                          <p:val>
                                            <p:strVal val="#ppt_w"/>
                                          </p:val>
                                        </p:tav>
                                      </p:tavLst>
                                    </p:anim>
                                    <p:anim calcmode="lin" valueType="num">
                                      <p:cBhvr>
                                        <p:cTn id="13" dur="500" fill="hold"/>
                                        <p:tgtEl>
                                          <p:spTgt spid="34822"/>
                                        </p:tgtEl>
                                        <p:attrNameLst>
                                          <p:attrName>ppt_h</p:attrName>
                                        </p:attrNameLst>
                                      </p:cBhvr>
                                      <p:tavLst>
                                        <p:tav tm="0">
                                          <p:val>
                                            <p:fltVal val="0"/>
                                          </p:val>
                                        </p:tav>
                                        <p:tav tm="100000">
                                          <p:val>
                                            <p:strVal val="#ppt_h"/>
                                          </p:val>
                                        </p:tav>
                                      </p:tavLst>
                                    </p:anim>
                                    <p:animEffect transition="in" filter="fade">
                                      <p:cBhvr>
                                        <p:cTn id="14" dur="500"/>
                                        <p:tgtEl>
                                          <p:spTgt spid="34822"/>
                                        </p:tgtEl>
                                      </p:cBhvr>
                                    </p:animEffect>
                                  </p:childTnLst>
                                </p:cTn>
                              </p:par>
                              <p:par>
                                <p:cTn id="15" presetID="53" presetClass="entr" presetSubtype="0" fill="hold" nodeType="withEffect">
                                  <p:stCondLst>
                                    <p:cond delay="0"/>
                                  </p:stCondLst>
                                  <p:childTnLst>
                                    <p:set>
                                      <p:cBhvr>
                                        <p:cTn id="16" dur="1" fill="hold">
                                          <p:stCondLst>
                                            <p:cond delay="0"/>
                                          </p:stCondLst>
                                        </p:cTn>
                                        <p:tgtEl>
                                          <p:spTgt spid="34821"/>
                                        </p:tgtEl>
                                        <p:attrNameLst>
                                          <p:attrName>style.visibility</p:attrName>
                                        </p:attrNameLst>
                                      </p:cBhvr>
                                      <p:to>
                                        <p:strVal val="visible"/>
                                      </p:to>
                                    </p:set>
                                    <p:anim calcmode="lin" valueType="num">
                                      <p:cBhvr>
                                        <p:cTn id="17" dur="500" fill="hold"/>
                                        <p:tgtEl>
                                          <p:spTgt spid="34821"/>
                                        </p:tgtEl>
                                        <p:attrNameLst>
                                          <p:attrName>ppt_w</p:attrName>
                                        </p:attrNameLst>
                                      </p:cBhvr>
                                      <p:tavLst>
                                        <p:tav tm="0">
                                          <p:val>
                                            <p:fltVal val="0"/>
                                          </p:val>
                                        </p:tav>
                                        <p:tav tm="100000">
                                          <p:val>
                                            <p:strVal val="#ppt_w"/>
                                          </p:val>
                                        </p:tav>
                                      </p:tavLst>
                                    </p:anim>
                                    <p:anim calcmode="lin" valueType="num">
                                      <p:cBhvr>
                                        <p:cTn id="18" dur="500" fill="hold"/>
                                        <p:tgtEl>
                                          <p:spTgt spid="34821"/>
                                        </p:tgtEl>
                                        <p:attrNameLst>
                                          <p:attrName>ppt_h</p:attrName>
                                        </p:attrNameLst>
                                      </p:cBhvr>
                                      <p:tavLst>
                                        <p:tav tm="0">
                                          <p:val>
                                            <p:fltVal val="0"/>
                                          </p:val>
                                        </p:tav>
                                        <p:tav tm="100000">
                                          <p:val>
                                            <p:strVal val="#ppt_h"/>
                                          </p:val>
                                        </p:tav>
                                      </p:tavLst>
                                    </p:anim>
                                    <p:animEffect transition="in" filter="fade">
                                      <p:cBhvr>
                                        <p:cTn id="19"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16376" y="533400"/>
            <a:ext cx="8229600" cy="1143000"/>
          </a:xfrm>
        </p:spPr>
        <p:txBody>
          <a:bodyPr>
            <a:normAutofit fontScale="90000"/>
          </a:bodyPr>
          <a:lstStyle/>
          <a:p>
            <a:r>
              <a:rPr lang="en-US" altLang="en-US" sz="4000" u="sng" dirty="0" smtClean="0"/>
              <a:t>Leave</a:t>
            </a:r>
            <a:r>
              <a:rPr lang="en-US" altLang="en-US" sz="4000" dirty="0" smtClean="0"/>
              <a:t> the piece on the left side of the blade where it is until the blade stops.</a:t>
            </a:r>
          </a:p>
        </p:txBody>
      </p:sp>
      <p:pic>
        <p:nvPicPr>
          <p:cNvPr id="7171" name="Picture 3" descr="C:\Users\User\Pictures\iCloud Photos\My Photo Stream\IMG_0354.JPG"/>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838200" y="1981200"/>
            <a:ext cx="7585953" cy="41131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29079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685800"/>
            <a:ext cx="8458200" cy="1143000"/>
          </a:xfrm>
        </p:spPr>
        <p:txBody>
          <a:bodyPr>
            <a:normAutofit fontScale="90000"/>
          </a:bodyPr>
          <a:lstStyle/>
          <a:p>
            <a:r>
              <a:rPr lang="en-US" altLang="en-US" sz="4000" dirty="0" smtClean="0"/>
              <a:t>“Tailing off”—you don’t own thumbs.</a:t>
            </a:r>
            <a:br>
              <a:rPr lang="en-US" altLang="en-US" sz="4000" dirty="0" smtClean="0"/>
            </a:br>
            <a:r>
              <a:rPr lang="en-US" altLang="en-US" sz="4000" dirty="0" smtClean="0"/>
              <a:t>Just support; don’t pull.</a:t>
            </a:r>
          </a:p>
        </p:txBody>
      </p:sp>
      <p:pic>
        <p:nvPicPr>
          <p:cNvPr id="4099" name="Picture 3" descr="C:\Users\User\Pictures\iCloud Photos\My Photo Stream\IMG_0348.JPG"/>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381000" y="2438400"/>
            <a:ext cx="8001000" cy="37354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43098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Group 2"/>
          <p:cNvGrpSpPr>
            <a:grpSpLocks/>
          </p:cNvGrpSpPr>
          <p:nvPr/>
        </p:nvGrpSpPr>
        <p:grpSpPr bwMode="auto">
          <a:xfrm>
            <a:off x="4381500" y="2058988"/>
            <a:ext cx="4610100" cy="4646612"/>
            <a:chOff x="2664" y="1296"/>
            <a:chExt cx="2904" cy="2880"/>
          </a:xfrm>
        </p:grpSpPr>
        <p:pic>
          <p:nvPicPr>
            <p:cNvPr id="77827" name="Picture 3" descr="feather board"/>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664" y="1296"/>
              <a:ext cx="2904" cy="288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77828" name="Text Box 4"/>
            <p:cNvSpPr txBox="1">
              <a:spLocks noChangeArrowheads="1"/>
            </p:cNvSpPr>
            <p:nvPr/>
          </p:nvSpPr>
          <p:spPr bwMode="auto">
            <a:xfrm>
              <a:off x="2736" y="3945"/>
              <a:ext cx="1104" cy="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t>Store bought</a:t>
              </a:r>
            </a:p>
          </p:txBody>
        </p:sp>
      </p:grpSp>
      <p:sp>
        <p:nvSpPr>
          <p:cNvPr id="77829" name="Text Box 5"/>
          <p:cNvSpPr txBox="1">
            <a:spLocks noChangeArrowheads="1"/>
          </p:cNvSpPr>
          <p:nvPr/>
        </p:nvSpPr>
        <p:spPr bwMode="auto">
          <a:xfrm>
            <a:off x="152400" y="0"/>
            <a:ext cx="49530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5400">
                <a:solidFill>
                  <a:srgbClr val="3333FF"/>
                </a:solidFill>
              </a:rPr>
              <a:t>Feather Boards</a:t>
            </a:r>
          </a:p>
        </p:txBody>
      </p:sp>
      <p:sp>
        <p:nvSpPr>
          <p:cNvPr id="77830" name="Text Box 6"/>
          <p:cNvSpPr txBox="1">
            <a:spLocks noChangeArrowheads="1"/>
          </p:cNvSpPr>
          <p:nvPr/>
        </p:nvSpPr>
        <p:spPr bwMode="auto">
          <a:xfrm>
            <a:off x="914400" y="1143000"/>
            <a:ext cx="67818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rPr>
              <a:t>Feather boards are designed to maintaining accuracy by securely pressing the work piece against the fence or table.</a:t>
            </a:r>
          </a:p>
        </p:txBody>
      </p:sp>
      <p:grpSp>
        <p:nvGrpSpPr>
          <p:cNvPr id="77831" name="Group 7"/>
          <p:cNvGrpSpPr>
            <a:grpSpLocks/>
          </p:cNvGrpSpPr>
          <p:nvPr/>
        </p:nvGrpSpPr>
        <p:grpSpPr bwMode="auto">
          <a:xfrm>
            <a:off x="685800" y="4114800"/>
            <a:ext cx="2057400" cy="2057400"/>
            <a:chOff x="192" y="816"/>
            <a:chExt cx="1296" cy="1296"/>
          </a:xfrm>
        </p:grpSpPr>
        <p:pic>
          <p:nvPicPr>
            <p:cNvPr id="77832" name="Picture 8" descr="FeatherboardI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92" y="816"/>
              <a:ext cx="1296" cy="129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77833" name="Text Box 9"/>
            <p:cNvSpPr txBox="1">
              <a:spLocks noChangeArrowheads="1"/>
            </p:cNvSpPr>
            <p:nvPr/>
          </p:nvSpPr>
          <p:spPr bwMode="auto">
            <a:xfrm>
              <a:off x="240" y="1824"/>
              <a:ext cx="1104"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t>Shop made</a:t>
              </a:r>
            </a:p>
          </p:txBody>
        </p:sp>
      </p:grpSp>
      <p:sp>
        <p:nvSpPr>
          <p:cNvPr id="77837" name="Text Box 13"/>
          <p:cNvSpPr txBox="1">
            <a:spLocks noChangeArrowheads="1"/>
          </p:cNvSpPr>
          <p:nvPr/>
        </p:nvSpPr>
        <p:spPr bwMode="auto">
          <a:xfrm>
            <a:off x="762000" y="2514600"/>
            <a:ext cx="1981200" cy="1314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600" b="1">
                <a:solidFill>
                  <a:srgbClr val="9900FF"/>
                </a:solidFill>
              </a:rPr>
              <a:t>They also help avoid kickbacks while keeping fingers clear of the blade</a:t>
            </a:r>
          </a:p>
        </p:txBody>
      </p:sp>
      <p:sp>
        <p:nvSpPr>
          <p:cNvPr id="77838" name="Line 14"/>
          <p:cNvSpPr>
            <a:spLocks noChangeShapeType="1"/>
          </p:cNvSpPr>
          <p:nvPr/>
        </p:nvSpPr>
        <p:spPr bwMode="auto">
          <a:xfrm flipH="1">
            <a:off x="4619625" y="2328863"/>
            <a:ext cx="3733800" cy="1295400"/>
          </a:xfrm>
          <a:prstGeom prst="line">
            <a:avLst/>
          </a:prstGeom>
          <a:noFill/>
          <a:ln w="412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77839" name="Group 15"/>
          <p:cNvGrpSpPr>
            <a:grpSpLocks/>
          </p:cNvGrpSpPr>
          <p:nvPr/>
        </p:nvGrpSpPr>
        <p:grpSpPr bwMode="auto">
          <a:xfrm>
            <a:off x="5119688" y="3228975"/>
            <a:ext cx="1219200" cy="3441700"/>
            <a:chOff x="3457" y="2080"/>
            <a:chExt cx="768" cy="2168"/>
          </a:xfrm>
        </p:grpSpPr>
        <p:sp>
          <p:nvSpPr>
            <p:cNvPr id="77840" name="AutoShape 16"/>
            <p:cNvSpPr>
              <a:spLocks noChangeArrowheads="1"/>
            </p:cNvSpPr>
            <p:nvPr/>
          </p:nvSpPr>
          <p:spPr bwMode="auto">
            <a:xfrm rot="-2410075">
              <a:off x="3457" y="2080"/>
              <a:ext cx="768" cy="2160"/>
            </a:xfrm>
            <a:prstGeom prst="upArrow">
              <a:avLst>
                <a:gd name="adj1" fmla="val 50000"/>
                <a:gd name="adj2" fmla="val 70313"/>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77841" name="Text Box 17"/>
            <p:cNvSpPr txBox="1">
              <a:spLocks noChangeArrowheads="1"/>
            </p:cNvSpPr>
            <p:nvPr/>
          </p:nvSpPr>
          <p:spPr bwMode="auto">
            <a:xfrm rot="2948556">
              <a:off x="2895" y="3069"/>
              <a:ext cx="2032" cy="326"/>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400" b="1"/>
                <a:t>To avoid kickback, it should always be mounted behind the blade.</a:t>
              </a:r>
            </a:p>
          </p:txBody>
        </p:sp>
      </p:grpSp>
    </p:spTree>
    <p:extLst>
      <p:ext uri="{BB962C8B-B14F-4D97-AF65-F5344CB8AC3E}">
        <p14:creationId xmlns:p14="http://schemas.microsoft.com/office/powerpoint/2010/main" xmlns="" val="1873608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7829"/>
                                        </p:tgtEl>
                                        <p:attrNameLst>
                                          <p:attrName>style.visibility</p:attrName>
                                        </p:attrNameLst>
                                      </p:cBhvr>
                                      <p:to>
                                        <p:strVal val="visible"/>
                                      </p:to>
                                    </p:set>
                                    <p:anim calcmode="lin" valueType="num">
                                      <p:cBhvr>
                                        <p:cTn id="7" dur="500" fill="hold"/>
                                        <p:tgtEl>
                                          <p:spTgt spid="77829"/>
                                        </p:tgtEl>
                                        <p:attrNameLst>
                                          <p:attrName>ppt_w</p:attrName>
                                        </p:attrNameLst>
                                      </p:cBhvr>
                                      <p:tavLst>
                                        <p:tav tm="0">
                                          <p:val>
                                            <p:fltVal val="0"/>
                                          </p:val>
                                        </p:tav>
                                        <p:tav tm="100000">
                                          <p:val>
                                            <p:strVal val="#ppt_w"/>
                                          </p:val>
                                        </p:tav>
                                      </p:tavLst>
                                    </p:anim>
                                    <p:anim calcmode="lin" valueType="num">
                                      <p:cBhvr>
                                        <p:cTn id="8" dur="500" fill="hold"/>
                                        <p:tgtEl>
                                          <p:spTgt spid="77829"/>
                                        </p:tgtEl>
                                        <p:attrNameLst>
                                          <p:attrName>ppt_h</p:attrName>
                                        </p:attrNameLst>
                                      </p:cBhvr>
                                      <p:tavLst>
                                        <p:tav tm="0">
                                          <p:val>
                                            <p:fltVal val="0"/>
                                          </p:val>
                                        </p:tav>
                                        <p:tav tm="100000">
                                          <p:val>
                                            <p:strVal val="#ppt_h"/>
                                          </p:val>
                                        </p:tav>
                                      </p:tavLst>
                                    </p:anim>
                                    <p:animEffect transition="in" filter="fade">
                                      <p:cBhvr>
                                        <p:cTn id="9" dur="500"/>
                                        <p:tgtEl>
                                          <p:spTgt spid="7782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7830"/>
                                        </p:tgtEl>
                                        <p:attrNameLst>
                                          <p:attrName>style.visibility</p:attrName>
                                        </p:attrNameLst>
                                      </p:cBhvr>
                                      <p:to>
                                        <p:strVal val="visible"/>
                                      </p:to>
                                    </p:set>
                                    <p:anim calcmode="lin" valueType="num">
                                      <p:cBhvr>
                                        <p:cTn id="12" dur="500" fill="hold"/>
                                        <p:tgtEl>
                                          <p:spTgt spid="77830"/>
                                        </p:tgtEl>
                                        <p:attrNameLst>
                                          <p:attrName>ppt_w</p:attrName>
                                        </p:attrNameLst>
                                      </p:cBhvr>
                                      <p:tavLst>
                                        <p:tav tm="0">
                                          <p:val>
                                            <p:fltVal val="0"/>
                                          </p:val>
                                        </p:tav>
                                        <p:tav tm="100000">
                                          <p:val>
                                            <p:strVal val="#ppt_w"/>
                                          </p:val>
                                        </p:tav>
                                      </p:tavLst>
                                    </p:anim>
                                    <p:anim calcmode="lin" valueType="num">
                                      <p:cBhvr>
                                        <p:cTn id="13" dur="500" fill="hold"/>
                                        <p:tgtEl>
                                          <p:spTgt spid="77830"/>
                                        </p:tgtEl>
                                        <p:attrNameLst>
                                          <p:attrName>ppt_h</p:attrName>
                                        </p:attrNameLst>
                                      </p:cBhvr>
                                      <p:tavLst>
                                        <p:tav tm="0">
                                          <p:val>
                                            <p:fltVal val="0"/>
                                          </p:val>
                                        </p:tav>
                                        <p:tav tm="100000">
                                          <p:val>
                                            <p:strVal val="#ppt_h"/>
                                          </p:val>
                                        </p:tav>
                                      </p:tavLst>
                                    </p:anim>
                                    <p:animEffect transition="in" filter="fade">
                                      <p:cBhvr>
                                        <p:cTn id="14" dur="500"/>
                                        <p:tgtEl>
                                          <p:spTgt spid="77830"/>
                                        </p:tgtEl>
                                      </p:cBhvr>
                                    </p:animEffect>
                                  </p:childTnLst>
                                </p:cTn>
                              </p:par>
                              <p:par>
                                <p:cTn id="15" presetID="53" presetClass="entr" presetSubtype="0" fill="hold" nodeType="withEffect">
                                  <p:stCondLst>
                                    <p:cond delay="0"/>
                                  </p:stCondLst>
                                  <p:childTnLst>
                                    <p:set>
                                      <p:cBhvr>
                                        <p:cTn id="16" dur="1" fill="hold">
                                          <p:stCondLst>
                                            <p:cond delay="0"/>
                                          </p:stCondLst>
                                        </p:cTn>
                                        <p:tgtEl>
                                          <p:spTgt spid="77831"/>
                                        </p:tgtEl>
                                        <p:attrNameLst>
                                          <p:attrName>style.visibility</p:attrName>
                                        </p:attrNameLst>
                                      </p:cBhvr>
                                      <p:to>
                                        <p:strVal val="visible"/>
                                      </p:to>
                                    </p:set>
                                    <p:anim calcmode="lin" valueType="num">
                                      <p:cBhvr>
                                        <p:cTn id="17" dur="500" fill="hold"/>
                                        <p:tgtEl>
                                          <p:spTgt spid="77831"/>
                                        </p:tgtEl>
                                        <p:attrNameLst>
                                          <p:attrName>ppt_w</p:attrName>
                                        </p:attrNameLst>
                                      </p:cBhvr>
                                      <p:tavLst>
                                        <p:tav tm="0">
                                          <p:val>
                                            <p:fltVal val="0"/>
                                          </p:val>
                                        </p:tav>
                                        <p:tav tm="100000">
                                          <p:val>
                                            <p:strVal val="#ppt_w"/>
                                          </p:val>
                                        </p:tav>
                                      </p:tavLst>
                                    </p:anim>
                                    <p:anim calcmode="lin" valueType="num">
                                      <p:cBhvr>
                                        <p:cTn id="18" dur="500" fill="hold"/>
                                        <p:tgtEl>
                                          <p:spTgt spid="77831"/>
                                        </p:tgtEl>
                                        <p:attrNameLst>
                                          <p:attrName>ppt_h</p:attrName>
                                        </p:attrNameLst>
                                      </p:cBhvr>
                                      <p:tavLst>
                                        <p:tav tm="0">
                                          <p:val>
                                            <p:fltVal val="0"/>
                                          </p:val>
                                        </p:tav>
                                        <p:tav tm="100000">
                                          <p:val>
                                            <p:strVal val="#ppt_h"/>
                                          </p:val>
                                        </p:tav>
                                      </p:tavLst>
                                    </p:anim>
                                    <p:animEffect transition="in" filter="fade">
                                      <p:cBhvr>
                                        <p:cTn id="19" dur="500"/>
                                        <p:tgtEl>
                                          <p:spTgt spid="77831"/>
                                        </p:tgtEl>
                                      </p:cBhvr>
                                    </p:animEffect>
                                  </p:childTnLst>
                                </p:cTn>
                              </p:par>
                              <p:par>
                                <p:cTn id="20" presetID="53" presetClass="entr" presetSubtype="0" fill="hold" nodeType="withEffect">
                                  <p:stCondLst>
                                    <p:cond delay="0"/>
                                  </p:stCondLst>
                                  <p:childTnLst>
                                    <p:set>
                                      <p:cBhvr>
                                        <p:cTn id="21" dur="1" fill="hold">
                                          <p:stCondLst>
                                            <p:cond delay="0"/>
                                          </p:stCondLst>
                                        </p:cTn>
                                        <p:tgtEl>
                                          <p:spTgt spid="77826"/>
                                        </p:tgtEl>
                                        <p:attrNameLst>
                                          <p:attrName>style.visibility</p:attrName>
                                        </p:attrNameLst>
                                      </p:cBhvr>
                                      <p:to>
                                        <p:strVal val="visible"/>
                                      </p:to>
                                    </p:set>
                                    <p:anim calcmode="lin" valueType="num">
                                      <p:cBhvr>
                                        <p:cTn id="22" dur="500" fill="hold"/>
                                        <p:tgtEl>
                                          <p:spTgt spid="77826"/>
                                        </p:tgtEl>
                                        <p:attrNameLst>
                                          <p:attrName>ppt_w</p:attrName>
                                        </p:attrNameLst>
                                      </p:cBhvr>
                                      <p:tavLst>
                                        <p:tav tm="0">
                                          <p:val>
                                            <p:fltVal val="0"/>
                                          </p:val>
                                        </p:tav>
                                        <p:tav tm="100000">
                                          <p:val>
                                            <p:strVal val="#ppt_w"/>
                                          </p:val>
                                        </p:tav>
                                      </p:tavLst>
                                    </p:anim>
                                    <p:anim calcmode="lin" valueType="num">
                                      <p:cBhvr>
                                        <p:cTn id="23" dur="500" fill="hold"/>
                                        <p:tgtEl>
                                          <p:spTgt spid="77826"/>
                                        </p:tgtEl>
                                        <p:attrNameLst>
                                          <p:attrName>ppt_h</p:attrName>
                                        </p:attrNameLst>
                                      </p:cBhvr>
                                      <p:tavLst>
                                        <p:tav tm="0">
                                          <p:val>
                                            <p:fltVal val="0"/>
                                          </p:val>
                                        </p:tav>
                                        <p:tav tm="100000">
                                          <p:val>
                                            <p:strVal val="#ppt_h"/>
                                          </p:val>
                                        </p:tav>
                                      </p:tavLst>
                                    </p:anim>
                                    <p:animEffect transition="in" filter="fade">
                                      <p:cBhvr>
                                        <p:cTn id="24" dur="500"/>
                                        <p:tgtEl>
                                          <p:spTgt spid="77826"/>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77837"/>
                                        </p:tgtEl>
                                        <p:attrNameLst>
                                          <p:attrName>style.visibility</p:attrName>
                                        </p:attrNameLst>
                                      </p:cBhvr>
                                      <p:to>
                                        <p:strVal val="visible"/>
                                      </p:to>
                                    </p:set>
                                    <p:anim calcmode="lin" valueType="num">
                                      <p:cBhvr>
                                        <p:cTn id="27" dur="500" fill="hold"/>
                                        <p:tgtEl>
                                          <p:spTgt spid="77837"/>
                                        </p:tgtEl>
                                        <p:attrNameLst>
                                          <p:attrName>ppt_w</p:attrName>
                                        </p:attrNameLst>
                                      </p:cBhvr>
                                      <p:tavLst>
                                        <p:tav tm="0">
                                          <p:val>
                                            <p:fltVal val="0"/>
                                          </p:val>
                                        </p:tav>
                                        <p:tav tm="100000">
                                          <p:val>
                                            <p:strVal val="#ppt_w"/>
                                          </p:val>
                                        </p:tav>
                                      </p:tavLst>
                                    </p:anim>
                                    <p:anim calcmode="lin" valueType="num">
                                      <p:cBhvr>
                                        <p:cTn id="28" dur="500" fill="hold"/>
                                        <p:tgtEl>
                                          <p:spTgt spid="77837"/>
                                        </p:tgtEl>
                                        <p:attrNameLst>
                                          <p:attrName>ppt_h</p:attrName>
                                        </p:attrNameLst>
                                      </p:cBhvr>
                                      <p:tavLst>
                                        <p:tav tm="0">
                                          <p:val>
                                            <p:fltVal val="0"/>
                                          </p:val>
                                        </p:tav>
                                        <p:tav tm="100000">
                                          <p:val>
                                            <p:strVal val="#ppt_h"/>
                                          </p:val>
                                        </p:tav>
                                      </p:tavLst>
                                    </p:anim>
                                    <p:animEffect transition="in" filter="fade">
                                      <p:cBhvr>
                                        <p:cTn id="29" dur="500"/>
                                        <p:tgtEl>
                                          <p:spTgt spid="7783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7838"/>
                                        </p:tgtEl>
                                        <p:attrNameLst>
                                          <p:attrName>style.visibility</p:attrName>
                                        </p:attrNameLst>
                                      </p:cBhvr>
                                      <p:to>
                                        <p:strVal val="visible"/>
                                      </p:to>
                                    </p:set>
                                    <p:animEffect transition="in" filter="dissolve">
                                      <p:cBhvr>
                                        <p:cTn id="34" dur="500"/>
                                        <p:tgtEl>
                                          <p:spTgt spid="77838"/>
                                        </p:tgtEl>
                                      </p:cBhvr>
                                    </p:animEffect>
                                  </p:childTnLst>
                                </p:cTn>
                              </p:par>
                              <p:par>
                                <p:cTn id="35" presetID="9" presetClass="entr" presetSubtype="0" fill="hold" nodeType="withEffect">
                                  <p:stCondLst>
                                    <p:cond delay="0"/>
                                  </p:stCondLst>
                                  <p:childTnLst>
                                    <p:set>
                                      <p:cBhvr>
                                        <p:cTn id="36" dur="1" fill="hold">
                                          <p:stCondLst>
                                            <p:cond delay="0"/>
                                          </p:stCondLst>
                                        </p:cTn>
                                        <p:tgtEl>
                                          <p:spTgt spid="77839"/>
                                        </p:tgtEl>
                                        <p:attrNameLst>
                                          <p:attrName>style.visibility</p:attrName>
                                        </p:attrNameLst>
                                      </p:cBhvr>
                                      <p:to>
                                        <p:strVal val="visible"/>
                                      </p:to>
                                    </p:set>
                                    <p:animEffect transition="in" filter="dissolve">
                                      <p:cBhvr>
                                        <p:cTn id="37" dur="500"/>
                                        <p:tgtEl>
                                          <p:spTgt spid="77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P spid="77830" grpId="0"/>
      <p:bldP spid="77837" grpId="0"/>
      <p:bldP spid="778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33172" y="1160216"/>
            <a:ext cx="8382000" cy="56938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2800" dirty="0">
                <a:solidFill>
                  <a:srgbClr val="3366FF"/>
                </a:solidFill>
              </a:rPr>
              <a:t>  1.  </a:t>
            </a:r>
            <a:r>
              <a:rPr lang="en-US" altLang="en-US" sz="2800" dirty="0">
                <a:solidFill>
                  <a:srgbClr val="FF0000"/>
                </a:solidFill>
              </a:rPr>
              <a:t>Wear safety glasses</a:t>
            </a:r>
            <a:r>
              <a:rPr lang="en-US" altLang="en-US" sz="2800" dirty="0" smtClean="0">
                <a:solidFill>
                  <a:srgbClr val="FF0000"/>
                </a:solidFill>
              </a:rPr>
              <a:t>. Pull back loose hair, sleeves or jewelry.</a:t>
            </a:r>
            <a:endParaRPr lang="en-US" altLang="en-US" sz="2800" dirty="0">
              <a:solidFill>
                <a:srgbClr val="FF0000"/>
              </a:solidFill>
            </a:endParaRPr>
          </a:p>
          <a:p>
            <a:r>
              <a:rPr lang="en-US" altLang="en-US" sz="2800" dirty="0">
                <a:solidFill>
                  <a:srgbClr val="3366FF"/>
                </a:solidFill>
              </a:rPr>
              <a:t>  2.  Make adjustments </a:t>
            </a:r>
            <a:r>
              <a:rPr lang="en-US" altLang="en-US" sz="2800" dirty="0" smtClean="0">
                <a:solidFill>
                  <a:srgbClr val="3366FF"/>
                </a:solidFill>
              </a:rPr>
              <a:t>only with </a:t>
            </a:r>
            <a:r>
              <a:rPr lang="en-US" altLang="en-US" sz="2800" dirty="0">
                <a:solidFill>
                  <a:srgbClr val="3366FF"/>
                </a:solidFill>
              </a:rPr>
              <a:t>the machine stopped.  </a:t>
            </a:r>
          </a:p>
          <a:p>
            <a:r>
              <a:rPr lang="en-US" altLang="en-US" sz="2800" dirty="0">
                <a:solidFill>
                  <a:srgbClr val="3366FF"/>
                </a:solidFill>
              </a:rPr>
              <a:t>  3. </a:t>
            </a:r>
            <a:r>
              <a:rPr lang="en-US" altLang="en-US" sz="2800" dirty="0" smtClean="0">
                <a:solidFill>
                  <a:srgbClr val="3366FF"/>
                </a:solidFill>
              </a:rPr>
              <a:t>Set </a:t>
            </a:r>
            <a:r>
              <a:rPr lang="en-US" altLang="en-US" sz="2800" dirty="0">
                <a:solidFill>
                  <a:srgbClr val="3366FF"/>
                </a:solidFill>
              </a:rPr>
              <a:t>the blade height no more than </a:t>
            </a:r>
            <a:r>
              <a:rPr lang="en-US" altLang="en-US" sz="2800" dirty="0">
                <a:solidFill>
                  <a:srgbClr val="FF0000"/>
                </a:solidFill>
              </a:rPr>
              <a:t>1/8" </a:t>
            </a:r>
            <a:r>
              <a:rPr lang="en-US" altLang="en-US" sz="2800" dirty="0" smtClean="0">
                <a:solidFill>
                  <a:srgbClr val="3366FF"/>
                </a:solidFill>
              </a:rPr>
              <a:t>above your wood</a:t>
            </a:r>
            <a:r>
              <a:rPr lang="en-US" altLang="en-US" sz="2800" dirty="0">
                <a:solidFill>
                  <a:srgbClr val="3366FF"/>
                </a:solidFill>
              </a:rPr>
              <a:t> </a:t>
            </a:r>
            <a:r>
              <a:rPr lang="en-US" altLang="en-US" sz="2800" dirty="0" smtClean="0">
                <a:solidFill>
                  <a:srgbClr val="3366FF"/>
                </a:solidFill>
              </a:rPr>
              <a:t>(≈ height of one tooth on blade).</a:t>
            </a:r>
            <a:endParaRPr lang="en-US" altLang="en-US" sz="2800" dirty="0">
              <a:solidFill>
                <a:srgbClr val="3366FF"/>
              </a:solidFill>
            </a:endParaRPr>
          </a:p>
          <a:p>
            <a:r>
              <a:rPr lang="en-US" altLang="en-US" sz="2800" dirty="0">
                <a:solidFill>
                  <a:srgbClr val="3366FF"/>
                </a:solidFill>
              </a:rPr>
              <a:t>  </a:t>
            </a:r>
            <a:r>
              <a:rPr lang="en-US" altLang="en-US" sz="2800" dirty="0" smtClean="0">
                <a:solidFill>
                  <a:srgbClr val="3366FF"/>
                </a:solidFill>
              </a:rPr>
              <a:t>4.  </a:t>
            </a:r>
            <a:r>
              <a:rPr lang="en-US" altLang="en-US" sz="2800" dirty="0">
                <a:solidFill>
                  <a:srgbClr val="3366FF"/>
                </a:solidFill>
              </a:rPr>
              <a:t>Have a </a:t>
            </a:r>
            <a:r>
              <a:rPr lang="en-US" altLang="en-US" sz="2800" dirty="0" smtClean="0">
                <a:solidFill>
                  <a:srgbClr val="FF0000"/>
                </a:solidFill>
              </a:rPr>
              <a:t>clean, </a:t>
            </a:r>
            <a:r>
              <a:rPr lang="en-US" altLang="en-US" sz="2800" u="sng" dirty="0" smtClean="0">
                <a:solidFill>
                  <a:srgbClr val="FF0000"/>
                </a:solidFill>
              </a:rPr>
              <a:t>straight</a:t>
            </a:r>
            <a:r>
              <a:rPr lang="en-US" altLang="en-US" sz="2800" dirty="0" smtClean="0">
                <a:solidFill>
                  <a:srgbClr val="FF0000"/>
                </a:solidFill>
              </a:rPr>
              <a:t> edge </a:t>
            </a:r>
            <a:r>
              <a:rPr lang="en-US" altLang="en-US" sz="2800" dirty="0">
                <a:solidFill>
                  <a:srgbClr val="FF0000"/>
                </a:solidFill>
              </a:rPr>
              <a:t>(from the Jointer) to put </a:t>
            </a:r>
          </a:p>
          <a:p>
            <a:r>
              <a:rPr lang="en-US" altLang="en-US" sz="2800" dirty="0">
                <a:solidFill>
                  <a:srgbClr val="FF0000"/>
                </a:solidFill>
              </a:rPr>
              <a:t>       against the fence.</a:t>
            </a:r>
            <a:r>
              <a:rPr lang="en-US" altLang="en-US" sz="2800" dirty="0">
                <a:solidFill>
                  <a:srgbClr val="3366FF"/>
                </a:solidFill>
              </a:rPr>
              <a:t>  </a:t>
            </a:r>
            <a:r>
              <a:rPr lang="en-US" altLang="en-US" sz="2800" dirty="0" smtClean="0">
                <a:solidFill>
                  <a:srgbClr val="3366FF"/>
                </a:solidFill>
              </a:rPr>
              <a:t>Use the board’s </a:t>
            </a:r>
            <a:r>
              <a:rPr lang="en-US" altLang="en-US" sz="2800" u="sng" dirty="0" smtClean="0">
                <a:solidFill>
                  <a:srgbClr val="3366FF"/>
                </a:solidFill>
              </a:rPr>
              <a:t>longest </a:t>
            </a:r>
            <a:r>
              <a:rPr lang="en-US" altLang="en-US" sz="2800" dirty="0" smtClean="0">
                <a:solidFill>
                  <a:srgbClr val="3366FF"/>
                </a:solidFill>
              </a:rPr>
              <a:t> </a:t>
            </a:r>
            <a:r>
              <a:rPr lang="en-US" altLang="en-US" sz="2800" u="sng" dirty="0" smtClean="0">
                <a:solidFill>
                  <a:srgbClr val="3366FF"/>
                </a:solidFill>
              </a:rPr>
              <a:t>side</a:t>
            </a:r>
            <a:r>
              <a:rPr lang="en-US" altLang="en-US" sz="2800" dirty="0" smtClean="0">
                <a:solidFill>
                  <a:srgbClr val="3366FF"/>
                </a:solidFill>
              </a:rPr>
              <a:t> to  	guide it (Rule of Rectangle.) </a:t>
            </a:r>
            <a:r>
              <a:rPr lang="en-US" altLang="en-US" sz="2800" dirty="0">
                <a:solidFill>
                  <a:srgbClr val="FF0000"/>
                </a:solidFill>
              </a:rPr>
              <a:t>L</a:t>
            </a:r>
            <a:r>
              <a:rPr lang="en-US" altLang="en-US" sz="2800" dirty="0" smtClean="0">
                <a:solidFill>
                  <a:srgbClr val="FF0000"/>
                </a:solidFill>
              </a:rPr>
              <a:t>ock the fence</a:t>
            </a:r>
            <a:r>
              <a:rPr lang="en-US" altLang="en-US" sz="2800" dirty="0" smtClean="0">
                <a:solidFill>
                  <a:srgbClr val="3366FF"/>
                </a:solidFill>
              </a:rPr>
              <a:t>.</a:t>
            </a:r>
          </a:p>
          <a:p>
            <a:r>
              <a:rPr lang="en-US" altLang="en-US" sz="2800" dirty="0">
                <a:solidFill>
                  <a:srgbClr val="3366FF"/>
                </a:solidFill>
              </a:rPr>
              <a:t> </a:t>
            </a:r>
            <a:r>
              <a:rPr lang="en-US" altLang="en-US" sz="2800" dirty="0" smtClean="0">
                <a:solidFill>
                  <a:srgbClr val="3366FF"/>
                </a:solidFill>
              </a:rPr>
              <a:t> 5.  Wood must lie flat on the table saw.</a:t>
            </a:r>
            <a:endParaRPr lang="en-US" altLang="en-US" sz="2800" dirty="0">
              <a:solidFill>
                <a:srgbClr val="3366FF"/>
              </a:solidFill>
            </a:endParaRPr>
          </a:p>
          <a:p>
            <a:r>
              <a:rPr lang="en-US" altLang="en-US" sz="2800" dirty="0">
                <a:solidFill>
                  <a:srgbClr val="3366FF"/>
                </a:solidFill>
              </a:rPr>
              <a:t>  6.  Don't cut through loose knots or nails</a:t>
            </a:r>
            <a:r>
              <a:rPr lang="en-US" altLang="en-US" sz="2800" dirty="0" smtClean="0">
                <a:solidFill>
                  <a:srgbClr val="3366FF"/>
                </a:solidFill>
              </a:rPr>
              <a:t>. On </a:t>
            </a:r>
            <a:r>
              <a:rPr lang="en-US" altLang="en-US" sz="2800" dirty="0" err="1" smtClean="0">
                <a:solidFill>
                  <a:srgbClr val="FF0000"/>
                </a:solidFill>
              </a:rPr>
              <a:t>SawStop</a:t>
            </a:r>
            <a:r>
              <a:rPr lang="en-US" altLang="en-US" sz="2800" dirty="0" smtClean="0">
                <a:solidFill>
                  <a:srgbClr val="FF0000"/>
                </a:solidFill>
              </a:rPr>
              <a:t> </a:t>
            </a:r>
            <a:r>
              <a:rPr lang="en-US" altLang="en-US" sz="2800" dirty="0" smtClean="0">
                <a:solidFill>
                  <a:srgbClr val="3366FF"/>
                </a:solidFill>
              </a:rPr>
              <a:t>saws </a:t>
            </a:r>
            <a:r>
              <a:rPr lang="en-US" altLang="en-US" sz="2800" dirty="0" smtClean="0">
                <a:solidFill>
                  <a:srgbClr val="FF0000"/>
                </a:solidFill>
              </a:rPr>
              <a:t>NO METAL </a:t>
            </a:r>
            <a:r>
              <a:rPr lang="en-US" altLang="en-US" sz="2800" dirty="0" smtClean="0">
                <a:solidFill>
                  <a:srgbClr val="3366FF"/>
                </a:solidFill>
              </a:rPr>
              <a:t>and </a:t>
            </a:r>
            <a:r>
              <a:rPr lang="en-US" altLang="en-US" sz="2800" dirty="0" smtClean="0">
                <a:solidFill>
                  <a:srgbClr val="FF0000"/>
                </a:solidFill>
              </a:rPr>
              <a:t>NOTHING WET</a:t>
            </a:r>
            <a:r>
              <a:rPr lang="en-US" altLang="en-US" sz="2800" dirty="0" smtClean="0">
                <a:solidFill>
                  <a:srgbClr val="3366FF"/>
                </a:solidFill>
              </a:rPr>
              <a:t>.  </a:t>
            </a:r>
            <a:endParaRPr lang="en-US" altLang="en-US" sz="2800" dirty="0">
              <a:solidFill>
                <a:srgbClr val="3366FF"/>
              </a:solidFill>
            </a:endParaRPr>
          </a:p>
          <a:p>
            <a:r>
              <a:rPr lang="en-US" altLang="en-US" sz="2800" dirty="0">
                <a:solidFill>
                  <a:srgbClr val="3366FF"/>
                </a:solidFill>
              </a:rPr>
              <a:t>  7.  </a:t>
            </a:r>
            <a:r>
              <a:rPr lang="en-US" altLang="en-US" sz="2800" u="sng" dirty="0">
                <a:solidFill>
                  <a:srgbClr val="3366FF"/>
                </a:solidFill>
              </a:rPr>
              <a:t>Use the </a:t>
            </a:r>
            <a:r>
              <a:rPr lang="en-US" altLang="en-US" sz="2800" u="sng" dirty="0" smtClean="0">
                <a:solidFill>
                  <a:srgbClr val="3366FF"/>
                </a:solidFill>
              </a:rPr>
              <a:t>guard</a:t>
            </a:r>
            <a:r>
              <a:rPr lang="en-US" altLang="en-US" sz="2800" dirty="0" smtClean="0">
                <a:solidFill>
                  <a:srgbClr val="3366FF"/>
                </a:solidFill>
              </a:rPr>
              <a:t>.  If cut is not possible with guard in place, </a:t>
            </a:r>
            <a:r>
              <a:rPr lang="en-US" altLang="en-US" sz="2800" u="sng" dirty="0" smtClean="0">
                <a:solidFill>
                  <a:srgbClr val="FF0000"/>
                </a:solidFill>
              </a:rPr>
              <a:t>see teacher </a:t>
            </a:r>
            <a:r>
              <a:rPr lang="en-US" altLang="en-US" sz="2800" dirty="0" smtClean="0">
                <a:solidFill>
                  <a:srgbClr val="3366FF"/>
                </a:solidFill>
              </a:rPr>
              <a:t>for a safe way to make your cut.</a:t>
            </a:r>
            <a:endParaRPr lang="en-US" altLang="en-US" sz="2800" dirty="0">
              <a:solidFill>
                <a:srgbClr val="3366FF"/>
              </a:solidFill>
            </a:endParaRPr>
          </a:p>
        </p:txBody>
      </p:sp>
      <p:sp>
        <p:nvSpPr>
          <p:cNvPr id="40963" name="Text Box 3"/>
          <p:cNvSpPr txBox="1">
            <a:spLocks noChangeArrowheads="1"/>
          </p:cNvSpPr>
          <p:nvPr/>
        </p:nvSpPr>
        <p:spPr bwMode="auto">
          <a:xfrm>
            <a:off x="533400" y="152400"/>
            <a:ext cx="8001000" cy="1098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6600" dirty="0"/>
              <a:t>Safety Rules</a:t>
            </a:r>
          </a:p>
        </p:txBody>
      </p:sp>
    </p:spTree>
    <p:extLst>
      <p:ext uri="{BB962C8B-B14F-4D97-AF65-F5344CB8AC3E}">
        <p14:creationId xmlns:p14="http://schemas.microsoft.com/office/powerpoint/2010/main" xmlns="" val="2025907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p:cTn id="7" dur="500" fill="hold"/>
                                        <p:tgtEl>
                                          <p:spTgt spid="40963"/>
                                        </p:tgtEl>
                                        <p:attrNameLst>
                                          <p:attrName>ppt_w</p:attrName>
                                        </p:attrNameLst>
                                      </p:cBhvr>
                                      <p:tavLst>
                                        <p:tav tm="0">
                                          <p:val>
                                            <p:fltVal val="0"/>
                                          </p:val>
                                        </p:tav>
                                        <p:tav tm="100000">
                                          <p:val>
                                            <p:strVal val="#ppt_w"/>
                                          </p:val>
                                        </p:tav>
                                      </p:tavLst>
                                    </p:anim>
                                    <p:anim calcmode="lin" valueType="num">
                                      <p:cBhvr>
                                        <p:cTn id="8" dur="500" fill="hold"/>
                                        <p:tgtEl>
                                          <p:spTgt spid="40963"/>
                                        </p:tgtEl>
                                        <p:attrNameLst>
                                          <p:attrName>ppt_h</p:attrName>
                                        </p:attrNameLst>
                                      </p:cBhvr>
                                      <p:tavLst>
                                        <p:tav tm="0">
                                          <p:val>
                                            <p:fltVal val="0"/>
                                          </p:val>
                                        </p:tav>
                                        <p:tav tm="100000">
                                          <p:val>
                                            <p:strVal val="#ppt_h"/>
                                          </p:val>
                                        </p:tav>
                                      </p:tavLst>
                                    </p:anim>
                                    <p:animEffect transition="in" filter="fade">
                                      <p:cBhvr>
                                        <p:cTn id="9" dur="500"/>
                                        <p:tgtEl>
                                          <p:spTgt spid="4096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0962"/>
                                        </p:tgtEl>
                                        <p:attrNameLst>
                                          <p:attrName>style.visibility</p:attrName>
                                        </p:attrNameLst>
                                      </p:cBhvr>
                                      <p:to>
                                        <p:strVal val="visible"/>
                                      </p:to>
                                    </p:set>
                                    <p:anim calcmode="lin" valueType="num">
                                      <p:cBhvr>
                                        <p:cTn id="12" dur="500" fill="hold"/>
                                        <p:tgtEl>
                                          <p:spTgt spid="40962"/>
                                        </p:tgtEl>
                                        <p:attrNameLst>
                                          <p:attrName>ppt_w</p:attrName>
                                        </p:attrNameLst>
                                      </p:cBhvr>
                                      <p:tavLst>
                                        <p:tav tm="0">
                                          <p:val>
                                            <p:fltVal val="0"/>
                                          </p:val>
                                        </p:tav>
                                        <p:tav tm="100000">
                                          <p:val>
                                            <p:strVal val="#ppt_w"/>
                                          </p:val>
                                        </p:tav>
                                      </p:tavLst>
                                    </p:anim>
                                    <p:anim calcmode="lin" valueType="num">
                                      <p:cBhvr>
                                        <p:cTn id="13" dur="500" fill="hold"/>
                                        <p:tgtEl>
                                          <p:spTgt spid="40962"/>
                                        </p:tgtEl>
                                        <p:attrNameLst>
                                          <p:attrName>ppt_h</p:attrName>
                                        </p:attrNameLst>
                                      </p:cBhvr>
                                      <p:tavLst>
                                        <p:tav tm="0">
                                          <p:val>
                                            <p:fltVal val="0"/>
                                          </p:val>
                                        </p:tav>
                                        <p:tav tm="100000">
                                          <p:val>
                                            <p:strVal val="#ppt_h"/>
                                          </p:val>
                                        </p:tav>
                                      </p:tavLst>
                                    </p:anim>
                                    <p:animEffect transition="in" filter="fade">
                                      <p:cBhvr>
                                        <p:cTn id="14"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76200" y="304800"/>
            <a:ext cx="8991600" cy="65556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en-US" altLang="en-US" sz="2800" dirty="0" smtClean="0">
                <a:solidFill>
                  <a:srgbClr val="3366FF"/>
                </a:solidFill>
              </a:rPr>
              <a:t> </a:t>
            </a:r>
            <a:r>
              <a:rPr lang="en-US" altLang="en-US" sz="2800" dirty="0" smtClean="0">
                <a:solidFill>
                  <a:srgbClr val="3366FF"/>
                </a:solidFill>
                <a:latin typeface="+mn-lt"/>
              </a:rPr>
              <a:t>8. Keep your left hand “planted” on the front edge of the table saw.  Do not advance your left hand toward or over the blade. </a:t>
            </a:r>
          </a:p>
          <a:p>
            <a:r>
              <a:rPr lang="en-US" altLang="en-US" sz="2800" dirty="0">
                <a:solidFill>
                  <a:srgbClr val="3366FF"/>
                </a:solidFill>
                <a:latin typeface="+mn-lt"/>
              </a:rPr>
              <a:t> </a:t>
            </a:r>
            <a:r>
              <a:rPr lang="en-US" altLang="en-US" sz="2800" dirty="0" smtClean="0">
                <a:solidFill>
                  <a:srgbClr val="3366FF"/>
                </a:solidFill>
                <a:latin typeface="+mn-lt"/>
              </a:rPr>
              <a:t>9. Check that no one is standing behind you where they might be hit in case of kickback.</a:t>
            </a:r>
          </a:p>
          <a:p>
            <a:r>
              <a:rPr lang="en-US" altLang="en-US" sz="2800" dirty="0" smtClean="0">
                <a:solidFill>
                  <a:srgbClr val="3366FF"/>
                </a:solidFill>
                <a:latin typeface="+mn-lt"/>
              </a:rPr>
              <a:t> 10. When “tailing off”, only support the board.  Do not pull the board.</a:t>
            </a:r>
            <a:endParaRPr lang="en-US" altLang="en-US" sz="2800" dirty="0">
              <a:solidFill>
                <a:srgbClr val="3366FF"/>
              </a:solidFill>
              <a:latin typeface="+mn-lt"/>
            </a:endParaRPr>
          </a:p>
          <a:p>
            <a:pPr marL="0" indent="0"/>
            <a:r>
              <a:rPr lang="en-US" altLang="en-US" sz="2800" dirty="0">
                <a:solidFill>
                  <a:srgbClr val="3366FF"/>
                </a:solidFill>
                <a:latin typeface="+mn-lt"/>
              </a:rPr>
              <a:t> </a:t>
            </a:r>
            <a:r>
              <a:rPr lang="en-US" altLang="en-US" sz="2800" dirty="0" smtClean="0">
                <a:solidFill>
                  <a:srgbClr val="3366FF"/>
                </a:solidFill>
                <a:latin typeface="+mn-lt"/>
              </a:rPr>
              <a:t>11. Use a push stick for any cuts narrower than 5”.</a:t>
            </a:r>
            <a:endParaRPr lang="en-US" altLang="en-US" sz="2800" dirty="0">
              <a:solidFill>
                <a:srgbClr val="3366FF"/>
              </a:solidFill>
              <a:latin typeface="+mn-lt"/>
            </a:endParaRPr>
          </a:p>
          <a:p>
            <a:pPr marL="0" indent="0"/>
            <a:r>
              <a:rPr lang="en-US" altLang="en-US" sz="2800" dirty="0">
                <a:solidFill>
                  <a:srgbClr val="3366FF"/>
                </a:solidFill>
                <a:latin typeface="+mn-lt"/>
              </a:rPr>
              <a:t> </a:t>
            </a:r>
            <a:r>
              <a:rPr lang="en-US" altLang="en-US" sz="2800" dirty="0" smtClean="0">
                <a:solidFill>
                  <a:srgbClr val="3366FF"/>
                </a:solidFill>
                <a:latin typeface="+mn-lt"/>
              </a:rPr>
              <a:t>12. Keep the stick closer to the blade</a:t>
            </a:r>
            <a:r>
              <a:rPr lang="en-US" altLang="en-US" sz="2800" dirty="0" smtClean="0">
                <a:solidFill>
                  <a:srgbClr val="0070C0"/>
                </a:solidFill>
                <a:latin typeface="+mn-lt"/>
              </a:rPr>
              <a:t> </a:t>
            </a:r>
            <a:r>
              <a:rPr lang="en-US" altLang="en-US" sz="2800" dirty="0" smtClean="0">
                <a:solidFill>
                  <a:srgbClr val="3366FF"/>
                </a:solidFill>
                <a:latin typeface="+mn-lt"/>
              </a:rPr>
              <a:t>than </a:t>
            </a:r>
            <a:r>
              <a:rPr lang="en-US" altLang="en-US" sz="2800" dirty="0">
                <a:solidFill>
                  <a:srgbClr val="3366FF"/>
                </a:solidFill>
                <a:latin typeface="+mn-lt"/>
              </a:rPr>
              <a:t>the </a:t>
            </a:r>
            <a:r>
              <a:rPr lang="en-US" altLang="en-US" sz="2800" dirty="0" smtClean="0">
                <a:solidFill>
                  <a:srgbClr val="3366FF"/>
                </a:solidFill>
                <a:latin typeface="+mn-lt"/>
              </a:rPr>
              <a:t>fence and 	angle it toward the fence.</a:t>
            </a:r>
          </a:p>
          <a:p>
            <a:pPr marL="0" indent="0"/>
            <a:r>
              <a:rPr lang="en-US" altLang="en-US" sz="2800" dirty="0">
                <a:solidFill>
                  <a:srgbClr val="3366FF"/>
                </a:solidFill>
                <a:latin typeface="+mn-lt"/>
              </a:rPr>
              <a:t> </a:t>
            </a:r>
            <a:r>
              <a:rPr lang="en-US" altLang="en-US" sz="2800" dirty="0" smtClean="0">
                <a:solidFill>
                  <a:srgbClr val="3366FF"/>
                </a:solidFill>
                <a:latin typeface="+mn-lt"/>
              </a:rPr>
              <a:t>13. Don't </a:t>
            </a:r>
            <a:r>
              <a:rPr lang="en-US" altLang="en-US" sz="2800" dirty="0">
                <a:solidFill>
                  <a:srgbClr val="3366FF"/>
                </a:solidFill>
                <a:latin typeface="+mn-lt"/>
              </a:rPr>
              <a:t>use the </a:t>
            </a:r>
            <a:r>
              <a:rPr lang="en-US" altLang="en-US" sz="2800" dirty="0">
                <a:solidFill>
                  <a:srgbClr val="FF0000"/>
                </a:solidFill>
                <a:latin typeface="+mn-lt"/>
              </a:rPr>
              <a:t>fence and miter gauge</a:t>
            </a:r>
            <a:r>
              <a:rPr lang="en-US" altLang="en-US" sz="2800" dirty="0">
                <a:solidFill>
                  <a:srgbClr val="3366FF"/>
                </a:solidFill>
                <a:latin typeface="+mn-lt"/>
              </a:rPr>
              <a:t> at the same </a:t>
            </a:r>
          </a:p>
          <a:p>
            <a:r>
              <a:rPr lang="en-US" altLang="en-US" sz="2800" dirty="0">
                <a:solidFill>
                  <a:srgbClr val="3366FF"/>
                </a:solidFill>
                <a:latin typeface="+mn-lt"/>
              </a:rPr>
              <a:t>       time.  </a:t>
            </a:r>
          </a:p>
          <a:p>
            <a:pPr marL="0" indent="0"/>
            <a:r>
              <a:rPr lang="en-US" altLang="en-US" sz="2800" dirty="0" smtClean="0">
                <a:solidFill>
                  <a:srgbClr val="3366FF"/>
                </a:solidFill>
                <a:latin typeface="+mn-lt"/>
              </a:rPr>
              <a:t> 14. </a:t>
            </a:r>
            <a:r>
              <a:rPr lang="en-US" altLang="en-US" sz="2800" u="sng" dirty="0" smtClean="0">
                <a:solidFill>
                  <a:srgbClr val="FF0000"/>
                </a:solidFill>
                <a:latin typeface="+mn-lt"/>
              </a:rPr>
              <a:t>Never</a:t>
            </a:r>
            <a:r>
              <a:rPr lang="en-US" altLang="en-US" sz="2800" dirty="0" smtClean="0">
                <a:solidFill>
                  <a:srgbClr val="FF0000"/>
                </a:solidFill>
                <a:latin typeface="+mn-lt"/>
              </a:rPr>
              <a:t> </a:t>
            </a:r>
            <a:r>
              <a:rPr lang="en-US" altLang="en-US" sz="2800" dirty="0">
                <a:solidFill>
                  <a:srgbClr val="FF0000"/>
                </a:solidFill>
                <a:latin typeface="+mn-lt"/>
              </a:rPr>
              <a:t>saw </a:t>
            </a:r>
            <a:r>
              <a:rPr lang="en-US" altLang="en-US" sz="2800" dirty="0" smtClean="0">
                <a:solidFill>
                  <a:srgbClr val="FF0000"/>
                </a:solidFill>
                <a:latin typeface="+mn-lt"/>
              </a:rPr>
              <a:t>freehand</a:t>
            </a:r>
            <a:r>
              <a:rPr lang="en-US" altLang="en-US" sz="2800" dirty="0" smtClean="0">
                <a:solidFill>
                  <a:srgbClr val="3366FF"/>
                </a:solidFill>
                <a:latin typeface="+mn-lt"/>
              </a:rPr>
              <a:t> which </a:t>
            </a:r>
            <a:r>
              <a:rPr lang="en-US" altLang="en-US" sz="2800" dirty="0">
                <a:solidFill>
                  <a:srgbClr val="3366FF"/>
                </a:solidFill>
                <a:latin typeface="+mn-lt"/>
              </a:rPr>
              <a:t>means cutting without </a:t>
            </a:r>
          </a:p>
          <a:p>
            <a:r>
              <a:rPr lang="en-US" altLang="en-US" sz="2800" dirty="0">
                <a:solidFill>
                  <a:srgbClr val="3366FF"/>
                </a:solidFill>
                <a:latin typeface="+mn-lt"/>
              </a:rPr>
              <a:t>       the fence or miter gauge.  </a:t>
            </a:r>
          </a:p>
          <a:p>
            <a:r>
              <a:rPr lang="en-US" altLang="en-US" sz="2800" dirty="0" smtClean="0">
                <a:solidFill>
                  <a:srgbClr val="3366FF"/>
                </a:solidFill>
              </a:rPr>
              <a:t> </a:t>
            </a:r>
            <a:endParaRPr lang="en-US" altLang="en-US" sz="2800" dirty="0">
              <a:solidFill>
                <a:srgbClr val="3366FF"/>
              </a:solidFill>
            </a:endParaRPr>
          </a:p>
        </p:txBody>
      </p:sp>
    </p:spTree>
    <p:extLst>
      <p:ext uri="{BB962C8B-B14F-4D97-AF65-F5344CB8AC3E}">
        <p14:creationId xmlns:p14="http://schemas.microsoft.com/office/powerpoint/2010/main" xmlns="" val="2965699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 fill="hold"/>
                                        <p:tgtEl>
                                          <p:spTgt spid="41986"/>
                                        </p:tgtEl>
                                        <p:attrNameLst>
                                          <p:attrName>ppt_w</p:attrName>
                                        </p:attrNameLst>
                                      </p:cBhvr>
                                      <p:tavLst>
                                        <p:tav tm="0">
                                          <p:val>
                                            <p:fltVal val="0"/>
                                          </p:val>
                                        </p:tav>
                                        <p:tav tm="100000">
                                          <p:val>
                                            <p:strVal val="#ppt_w"/>
                                          </p:val>
                                        </p:tav>
                                      </p:tavLst>
                                    </p:anim>
                                    <p:anim calcmode="lin" valueType="num">
                                      <p:cBhvr>
                                        <p:cTn id="8" dur="500" fill="hold"/>
                                        <p:tgtEl>
                                          <p:spTgt spid="41986"/>
                                        </p:tgtEl>
                                        <p:attrNameLst>
                                          <p:attrName>ppt_h</p:attrName>
                                        </p:attrNameLst>
                                      </p:cBhvr>
                                      <p:tavLst>
                                        <p:tav tm="0">
                                          <p:val>
                                            <p:fltVal val="0"/>
                                          </p:val>
                                        </p:tav>
                                        <p:tav tm="100000">
                                          <p:val>
                                            <p:strVal val="#ppt_h"/>
                                          </p:val>
                                        </p:tav>
                                      </p:tavLst>
                                    </p:anim>
                                    <p:animEffect transition="in" filter="fade">
                                      <p:cBhvr>
                                        <p:cTn id="9"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304800" y="533400"/>
            <a:ext cx="8763000" cy="4832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en-US" altLang="en-US" sz="2800" dirty="0" smtClean="0">
                <a:solidFill>
                  <a:srgbClr val="3366FF"/>
                </a:solidFill>
                <a:latin typeface="+mj-lt"/>
              </a:rPr>
              <a:t>15. </a:t>
            </a:r>
            <a:r>
              <a:rPr lang="en-US" altLang="en-US" sz="2800" dirty="0" smtClean="0">
                <a:solidFill>
                  <a:srgbClr val="FF0000"/>
                </a:solidFill>
                <a:latin typeface="+mj-lt"/>
              </a:rPr>
              <a:t>Never back up</a:t>
            </a:r>
            <a:r>
              <a:rPr lang="en-US" altLang="en-US" sz="2800" dirty="0" smtClean="0">
                <a:solidFill>
                  <a:srgbClr val="3366FF"/>
                </a:solidFill>
                <a:latin typeface="+mj-lt"/>
              </a:rPr>
              <a:t> on a cut.   Turn off the saw if board becomes stuck. </a:t>
            </a:r>
          </a:p>
          <a:p>
            <a:r>
              <a:rPr lang="en-US" altLang="en-US" sz="2800" dirty="0" smtClean="0">
                <a:solidFill>
                  <a:srgbClr val="3366FF"/>
                </a:solidFill>
                <a:latin typeface="+mj-lt"/>
              </a:rPr>
              <a:t>16</a:t>
            </a:r>
            <a:r>
              <a:rPr lang="en-US" altLang="en-US" sz="2800" dirty="0">
                <a:solidFill>
                  <a:srgbClr val="3366FF"/>
                </a:solidFill>
                <a:latin typeface="+mj-lt"/>
              </a:rPr>
              <a:t>.  Feed the material at a </a:t>
            </a:r>
            <a:r>
              <a:rPr lang="en-US" altLang="en-US" sz="2800" dirty="0">
                <a:solidFill>
                  <a:srgbClr val="FF0000"/>
                </a:solidFill>
                <a:latin typeface="+mj-lt"/>
              </a:rPr>
              <a:t>reasonable rate of speed.</a:t>
            </a:r>
            <a:r>
              <a:rPr lang="en-US" altLang="en-US" sz="2800" dirty="0">
                <a:solidFill>
                  <a:srgbClr val="3366FF"/>
                </a:solidFill>
                <a:latin typeface="+mj-lt"/>
              </a:rPr>
              <a:t>  </a:t>
            </a:r>
          </a:p>
          <a:p>
            <a:pPr>
              <a:buFontTx/>
              <a:buAutoNum type="arabicPeriod" startAt="17"/>
            </a:pPr>
            <a:r>
              <a:rPr lang="en-US" altLang="en-US" sz="2800" dirty="0">
                <a:solidFill>
                  <a:srgbClr val="3366FF"/>
                </a:solidFill>
                <a:latin typeface="+mj-lt"/>
              </a:rPr>
              <a:t>  Don't overload machine by going too fast or burn </a:t>
            </a:r>
          </a:p>
          <a:p>
            <a:r>
              <a:rPr lang="en-US" altLang="en-US" sz="2800" dirty="0">
                <a:solidFill>
                  <a:srgbClr val="3366FF"/>
                </a:solidFill>
                <a:latin typeface="+mj-lt"/>
              </a:rPr>
              <a:t>       the wood by going too slow.  </a:t>
            </a:r>
          </a:p>
          <a:p>
            <a:r>
              <a:rPr lang="en-US" altLang="en-US" sz="2800" dirty="0" smtClean="0">
                <a:solidFill>
                  <a:srgbClr val="3366FF"/>
                </a:solidFill>
                <a:latin typeface="+mj-lt"/>
              </a:rPr>
              <a:t>20</a:t>
            </a:r>
            <a:r>
              <a:rPr lang="en-US" altLang="en-US" sz="2800" dirty="0">
                <a:solidFill>
                  <a:srgbClr val="3366FF"/>
                </a:solidFill>
                <a:latin typeface="+mj-lt"/>
              </a:rPr>
              <a:t>.  Don't reach over a moving blade.</a:t>
            </a:r>
          </a:p>
          <a:p>
            <a:r>
              <a:rPr lang="en-US" altLang="en-US" sz="2800" dirty="0">
                <a:solidFill>
                  <a:srgbClr val="3366FF"/>
                </a:solidFill>
                <a:latin typeface="+mj-lt"/>
              </a:rPr>
              <a:t>21.  </a:t>
            </a:r>
            <a:r>
              <a:rPr lang="en-US" altLang="en-US" sz="2800" u="sng" dirty="0">
                <a:solidFill>
                  <a:srgbClr val="FF0000"/>
                </a:solidFill>
                <a:latin typeface="+mj-lt"/>
              </a:rPr>
              <a:t>Never</a:t>
            </a:r>
            <a:r>
              <a:rPr lang="en-US" altLang="en-US" sz="2800" dirty="0">
                <a:solidFill>
                  <a:srgbClr val="FF0000"/>
                </a:solidFill>
                <a:latin typeface="+mj-lt"/>
              </a:rPr>
              <a:t> reach for the left over scrap</a:t>
            </a:r>
            <a:r>
              <a:rPr lang="en-US" altLang="en-US" sz="2800" dirty="0" smtClean="0">
                <a:solidFill>
                  <a:srgbClr val="FF0000"/>
                </a:solidFill>
                <a:latin typeface="+mj-lt"/>
              </a:rPr>
              <a:t>!  Allow the blade to come to a complete stop before </a:t>
            </a:r>
            <a:r>
              <a:rPr lang="en-US" altLang="en-US" sz="2800" smtClean="0">
                <a:solidFill>
                  <a:srgbClr val="FF0000"/>
                </a:solidFill>
                <a:latin typeface="+mj-lt"/>
              </a:rPr>
              <a:t>removing off-cuts</a:t>
            </a:r>
            <a:r>
              <a:rPr lang="en-US" altLang="en-US" sz="2800" dirty="0" smtClean="0">
                <a:solidFill>
                  <a:srgbClr val="FF0000"/>
                </a:solidFill>
                <a:latin typeface="+mj-lt"/>
              </a:rPr>
              <a:t>.  </a:t>
            </a:r>
            <a:endParaRPr lang="en-US" altLang="en-US" sz="2800" dirty="0">
              <a:solidFill>
                <a:srgbClr val="FF0000"/>
              </a:solidFill>
              <a:latin typeface="+mj-lt"/>
            </a:endParaRPr>
          </a:p>
          <a:p>
            <a:pPr>
              <a:buFontTx/>
              <a:buAutoNum type="arabicPeriod" startAt="22"/>
            </a:pPr>
            <a:r>
              <a:rPr lang="en-US" altLang="en-US" sz="2800" dirty="0">
                <a:solidFill>
                  <a:srgbClr val="3366FF"/>
                </a:solidFill>
                <a:latin typeface="+mj-lt"/>
              </a:rPr>
              <a:t>  Use jigs for </a:t>
            </a:r>
            <a:r>
              <a:rPr lang="en-US" altLang="en-US" sz="2800" dirty="0" smtClean="0">
                <a:solidFill>
                  <a:srgbClr val="3366FF"/>
                </a:solidFill>
                <a:latin typeface="+mj-lt"/>
              </a:rPr>
              <a:t>small </a:t>
            </a:r>
            <a:r>
              <a:rPr lang="en-US" altLang="en-US" sz="2800" dirty="0">
                <a:solidFill>
                  <a:srgbClr val="3366FF"/>
                </a:solidFill>
                <a:latin typeface="+mj-lt"/>
              </a:rPr>
              <a:t>work whenever </a:t>
            </a:r>
            <a:r>
              <a:rPr lang="en-US" altLang="en-US" sz="2800" dirty="0" smtClean="0">
                <a:solidFill>
                  <a:srgbClr val="3366FF"/>
                </a:solidFill>
                <a:latin typeface="+mj-lt"/>
              </a:rPr>
              <a:t>possible.</a:t>
            </a:r>
          </a:p>
          <a:p>
            <a:pPr>
              <a:buFontTx/>
              <a:buAutoNum type="arabicPeriod" startAt="22"/>
            </a:pPr>
            <a:r>
              <a:rPr lang="en-US" altLang="en-US" sz="2800" dirty="0">
                <a:solidFill>
                  <a:srgbClr val="3366FF"/>
                </a:solidFill>
                <a:latin typeface="+mj-lt"/>
              </a:rPr>
              <a:t> </a:t>
            </a:r>
            <a:r>
              <a:rPr lang="en-US" altLang="en-US" sz="2800" dirty="0" smtClean="0">
                <a:solidFill>
                  <a:srgbClr val="3366FF"/>
                </a:solidFill>
                <a:latin typeface="+mj-lt"/>
              </a:rPr>
              <a:t> When </a:t>
            </a:r>
            <a:r>
              <a:rPr lang="en-US" altLang="en-US" sz="2800" dirty="0">
                <a:solidFill>
                  <a:srgbClr val="3366FF"/>
                </a:solidFill>
                <a:latin typeface="+mj-lt"/>
              </a:rPr>
              <a:t>you are finished </a:t>
            </a:r>
            <a:r>
              <a:rPr lang="en-US" altLang="en-US" sz="2800" dirty="0" smtClean="0">
                <a:solidFill>
                  <a:srgbClr val="3366FF"/>
                </a:solidFill>
                <a:latin typeface="+mj-lt"/>
              </a:rPr>
              <a:t>lower the blade.</a:t>
            </a:r>
            <a:endParaRPr lang="en-US" altLang="en-US" sz="2800" dirty="0">
              <a:solidFill>
                <a:srgbClr val="3366FF"/>
              </a:solidFill>
              <a:latin typeface="+mj-lt"/>
            </a:endParaRPr>
          </a:p>
          <a:p>
            <a:r>
              <a:rPr lang="en-US" altLang="en-US" sz="2800" dirty="0">
                <a:solidFill>
                  <a:srgbClr val="3366FF"/>
                </a:solidFill>
                <a:latin typeface="+mj-lt"/>
              </a:rPr>
              <a:t>24.  Clean up your area.</a:t>
            </a:r>
          </a:p>
        </p:txBody>
      </p:sp>
    </p:spTree>
    <p:extLst>
      <p:ext uri="{BB962C8B-B14F-4D97-AF65-F5344CB8AC3E}">
        <p14:creationId xmlns:p14="http://schemas.microsoft.com/office/powerpoint/2010/main" xmlns="" val="90467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500" fill="hold"/>
                                        <p:tgtEl>
                                          <p:spTgt spid="43010"/>
                                        </p:tgtEl>
                                        <p:attrNameLst>
                                          <p:attrName>ppt_w</p:attrName>
                                        </p:attrNameLst>
                                      </p:cBhvr>
                                      <p:tavLst>
                                        <p:tav tm="0">
                                          <p:val>
                                            <p:fltVal val="0"/>
                                          </p:val>
                                        </p:tav>
                                        <p:tav tm="100000">
                                          <p:val>
                                            <p:strVal val="#ppt_w"/>
                                          </p:val>
                                        </p:tav>
                                      </p:tavLst>
                                    </p:anim>
                                    <p:anim calcmode="lin" valueType="num">
                                      <p:cBhvr>
                                        <p:cTn id="8" dur="500" fill="hold"/>
                                        <p:tgtEl>
                                          <p:spTgt spid="43010"/>
                                        </p:tgtEl>
                                        <p:attrNameLst>
                                          <p:attrName>ppt_h</p:attrName>
                                        </p:attrNameLst>
                                      </p:cBhvr>
                                      <p:tavLst>
                                        <p:tav tm="0">
                                          <p:val>
                                            <p:fltVal val="0"/>
                                          </p:val>
                                        </p:tav>
                                        <p:tav tm="100000">
                                          <p:val>
                                            <p:strVal val="#ppt_h"/>
                                          </p:val>
                                        </p:tav>
                                      </p:tavLst>
                                    </p:anim>
                                    <p:animEffect transition="in" filter="fade">
                                      <p:cBhvr>
                                        <p:cTn id="9"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ircular saw teeth"/>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459163" y="2667000"/>
            <a:ext cx="4846637" cy="406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4035" name="Text Box 3"/>
          <p:cNvSpPr txBox="1">
            <a:spLocks noChangeArrowheads="1"/>
          </p:cNvSpPr>
          <p:nvPr/>
        </p:nvSpPr>
        <p:spPr bwMode="auto">
          <a:xfrm>
            <a:off x="533400" y="1524000"/>
            <a:ext cx="4267200" cy="301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0000CC"/>
                </a:solidFill>
              </a:rPr>
              <a:t>A circular saw blade is like a gear. The teeth are wedge shaped cutting levers around a wheel &amp; axle.</a:t>
            </a:r>
          </a:p>
        </p:txBody>
      </p:sp>
      <p:sp>
        <p:nvSpPr>
          <p:cNvPr id="44037" name="Text Box 5"/>
          <p:cNvSpPr txBox="1">
            <a:spLocks noChangeArrowheads="1"/>
          </p:cNvSpPr>
          <p:nvPr/>
        </p:nvSpPr>
        <p:spPr bwMode="auto">
          <a:xfrm>
            <a:off x="838200" y="152400"/>
            <a:ext cx="82296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6000">
                <a:solidFill>
                  <a:srgbClr val="808000"/>
                </a:solidFill>
              </a:rPr>
              <a:t>Saw Blades &amp; Teeth</a:t>
            </a:r>
          </a:p>
        </p:txBody>
      </p:sp>
      <p:sp>
        <p:nvSpPr>
          <p:cNvPr id="44038" name="Rectangle 6"/>
          <p:cNvSpPr>
            <a:spLocks noChangeArrowheads="1"/>
          </p:cNvSpPr>
          <p:nvPr/>
        </p:nvSpPr>
        <p:spPr bwMode="auto">
          <a:xfrm>
            <a:off x="457200" y="5486400"/>
            <a:ext cx="4724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gn="l"/>
            <a:r>
              <a:rPr lang="en-US" altLang="en-US" sz="2800">
                <a:solidFill>
                  <a:srgbClr val="FF0000"/>
                </a:solidFill>
                <a:effectLst>
                  <a:outerShdw blurRad="38100" dist="38100" dir="2700000" algn="tl">
                    <a:srgbClr val="C0C0C0"/>
                  </a:outerShdw>
                </a:effectLst>
              </a:rPr>
              <a:t>Gullets separate each tooth with a space for sawdust.</a:t>
            </a:r>
          </a:p>
        </p:txBody>
      </p:sp>
      <p:grpSp>
        <p:nvGrpSpPr>
          <p:cNvPr id="44039" name="Group 7"/>
          <p:cNvGrpSpPr>
            <a:grpSpLocks/>
          </p:cNvGrpSpPr>
          <p:nvPr/>
        </p:nvGrpSpPr>
        <p:grpSpPr bwMode="auto">
          <a:xfrm>
            <a:off x="5410200" y="4662488"/>
            <a:ext cx="2209800" cy="519112"/>
            <a:chOff x="4080" y="1920"/>
            <a:chExt cx="1392" cy="327"/>
          </a:xfrm>
        </p:grpSpPr>
        <p:sp>
          <p:nvSpPr>
            <p:cNvPr id="44040" name="Line 8"/>
            <p:cNvSpPr>
              <a:spLocks noChangeShapeType="1"/>
            </p:cNvSpPr>
            <p:nvPr/>
          </p:nvSpPr>
          <p:spPr bwMode="auto">
            <a:xfrm flipH="1">
              <a:off x="4224" y="1920"/>
              <a:ext cx="672" cy="0"/>
            </a:xfrm>
            <a:prstGeom prst="line">
              <a:avLst/>
            </a:prstGeom>
            <a:noFill/>
            <a:ln w="1270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4041" name="Text Box 9"/>
            <p:cNvSpPr txBox="1">
              <a:spLocks noChangeArrowheads="1"/>
            </p:cNvSpPr>
            <p:nvPr/>
          </p:nvSpPr>
          <p:spPr bwMode="auto">
            <a:xfrm>
              <a:off x="4080" y="2016"/>
              <a:ext cx="1392"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Direction of feed.</a:t>
              </a:r>
            </a:p>
          </p:txBody>
        </p:sp>
      </p:grpSp>
      <p:sp>
        <p:nvSpPr>
          <p:cNvPr id="44042" name="Text Box 10"/>
          <p:cNvSpPr txBox="1">
            <a:spLocks noChangeArrowheads="1"/>
          </p:cNvSpPr>
          <p:nvPr/>
        </p:nvSpPr>
        <p:spPr bwMode="auto">
          <a:xfrm>
            <a:off x="6705600" y="3124200"/>
            <a:ext cx="2590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600">
                <a:hlinkClick r:id="rId3" action="ppaction://hlinkfile"/>
              </a:rPr>
              <a:t>More about saw blades</a:t>
            </a:r>
            <a:endParaRPr lang="en-US" altLang="en-US" sz="1600"/>
          </a:p>
        </p:txBody>
      </p:sp>
      <p:sp>
        <p:nvSpPr>
          <p:cNvPr id="44043" name="Text Box 11"/>
          <p:cNvSpPr txBox="1">
            <a:spLocks noChangeArrowheads="1"/>
          </p:cNvSpPr>
          <p:nvPr/>
        </p:nvSpPr>
        <p:spPr bwMode="auto">
          <a:xfrm>
            <a:off x="6718300" y="3581400"/>
            <a:ext cx="2578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600">
                <a:hlinkClick r:id="rId4" action="ppaction://hlinkfile"/>
              </a:rPr>
              <a:t>More about Table saws</a:t>
            </a:r>
            <a:endParaRPr lang="en-US" altLang="en-US" sz="1600"/>
          </a:p>
        </p:txBody>
      </p:sp>
    </p:spTree>
    <p:extLst>
      <p:ext uri="{BB962C8B-B14F-4D97-AF65-F5344CB8AC3E}">
        <p14:creationId xmlns:p14="http://schemas.microsoft.com/office/powerpoint/2010/main" xmlns="" val="4232206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4037"/>
                                        </p:tgtEl>
                                        <p:attrNameLst>
                                          <p:attrName>style.visibility</p:attrName>
                                        </p:attrNameLst>
                                      </p:cBhvr>
                                      <p:to>
                                        <p:strVal val="visible"/>
                                      </p:to>
                                    </p:set>
                                    <p:anim calcmode="lin" valueType="num">
                                      <p:cBhvr>
                                        <p:cTn id="7" dur="500" fill="hold"/>
                                        <p:tgtEl>
                                          <p:spTgt spid="44037"/>
                                        </p:tgtEl>
                                        <p:attrNameLst>
                                          <p:attrName>ppt_w</p:attrName>
                                        </p:attrNameLst>
                                      </p:cBhvr>
                                      <p:tavLst>
                                        <p:tav tm="0">
                                          <p:val>
                                            <p:fltVal val="0"/>
                                          </p:val>
                                        </p:tav>
                                        <p:tav tm="100000">
                                          <p:val>
                                            <p:strVal val="#ppt_w"/>
                                          </p:val>
                                        </p:tav>
                                      </p:tavLst>
                                    </p:anim>
                                    <p:anim calcmode="lin" valueType="num">
                                      <p:cBhvr>
                                        <p:cTn id="8" dur="500" fill="hold"/>
                                        <p:tgtEl>
                                          <p:spTgt spid="44037"/>
                                        </p:tgtEl>
                                        <p:attrNameLst>
                                          <p:attrName>ppt_h</p:attrName>
                                        </p:attrNameLst>
                                      </p:cBhvr>
                                      <p:tavLst>
                                        <p:tav tm="0">
                                          <p:val>
                                            <p:fltVal val="0"/>
                                          </p:val>
                                        </p:tav>
                                        <p:tav tm="100000">
                                          <p:val>
                                            <p:strVal val="#ppt_h"/>
                                          </p:val>
                                        </p:tav>
                                      </p:tavLst>
                                    </p:anim>
                                    <p:animEffect transition="in" filter="fade">
                                      <p:cBhvr>
                                        <p:cTn id="9" dur="500"/>
                                        <p:tgtEl>
                                          <p:spTgt spid="44037"/>
                                        </p:tgtEl>
                                      </p:cBhvr>
                                    </p:animEffect>
                                  </p:childTnLst>
                                </p:cTn>
                              </p:par>
                              <p:par>
                                <p:cTn id="10" presetID="23" presetClass="entr" presetSubtype="16" fill="hold" nodeType="with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 calcmode="lin" valueType="num">
                                      <p:cBhvr>
                                        <p:cTn id="12" dur="500" fill="hold"/>
                                        <p:tgtEl>
                                          <p:spTgt spid="4403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40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44034"/>
                                        </p:tgtEl>
                                        <p:attrNameLst>
                                          <p:attrName>style.visibility</p:attrName>
                                        </p:attrNameLst>
                                      </p:cBhvr>
                                      <p:to>
                                        <p:strVal val="visible"/>
                                      </p:to>
                                    </p:set>
                                    <p:anim calcmode="lin" valueType="num">
                                      <p:cBhvr>
                                        <p:cTn id="18" dur="500" fill="hold"/>
                                        <p:tgtEl>
                                          <p:spTgt spid="44034"/>
                                        </p:tgtEl>
                                        <p:attrNameLst>
                                          <p:attrName>ppt_w</p:attrName>
                                        </p:attrNameLst>
                                      </p:cBhvr>
                                      <p:tavLst>
                                        <p:tav tm="0">
                                          <p:val>
                                            <p:fltVal val="0"/>
                                          </p:val>
                                        </p:tav>
                                        <p:tav tm="100000">
                                          <p:val>
                                            <p:strVal val="#ppt_w"/>
                                          </p:val>
                                        </p:tav>
                                      </p:tavLst>
                                    </p:anim>
                                    <p:anim calcmode="lin" valueType="num">
                                      <p:cBhvr>
                                        <p:cTn id="19" dur="500" fill="hold"/>
                                        <p:tgtEl>
                                          <p:spTgt spid="44034"/>
                                        </p:tgtEl>
                                        <p:attrNameLst>
                                          <p:attrName>ppt_h</p:attrName>
                                        </p:attrNameLst>
                                      </p:cBhvr>
                                      <p:tavLst>
                                        <p:tav tm="0">
                                          <p:val>
                                            <p:fltVal val="0"/>
                                          </p:val>
                                        </p:tav>
                                        <p:tav tm="100000">
                                          <p:val>
                                            <p:strVal val="#ppt_h"/>
                                          </p:val>
                                        </p:tav>
                                      </p:tavLst>
                                    </p:anim>
                                    <p:animEffect transition="in" filter="fade">
                                      <p:cBhvr>
                                        <p:cTn id="20" dur="500"/>
                                        <p:tgtEl>
                                          <p:spTgt spid="44034"/>
                                        </p:tgtEl>
                                      </p:cBhvr>
                                    </p:animEffect>
                                  </p:childTnLst>
                                </p:cTn>
                              </p:par>
                              <p:par>
                                <p:cTn id="21" presetID="23" presetClass="entr" presetSubtype="16" fill="hold" grpId="0" nodeType="withEffect">
                                  <p:stCondLst>
                                    <p:cond delay="500"/>
                                  </p:stCondLst>
                                  <p:childTnLst>
                                    <p:set>
                                      <p:cBhvr>
                                        <p:cTn id="22" dur="1" fill="hold">
                                          <p:stCondLst>
                                            <p:cond delay="0"/>
                                          </p:stCondLst>
                                        </p:cTn>
                                        <p:tgtEl>
                                          <p:spTgt spid="44038"/>
                                        </p:tgtEl>
                                        <p:attrNameLst>
                                          <p:attrName>style.visibility</p:attrName>
                                        </p:attrNameLst>
                                      </p:cBhvr>
                                      <p:to>
                                        <p:strVal val="visible"/>
                                      </p:to>
                                    </p:set>
                                    <p:anim calcmode="lin" valueType="num">
                                      <p:cBhvr>
                                        <p:cTn id="23" dur="500" fill="hold"/>
                                        <p:tgtEl>
                                          <p:spTgt spid="44038"/>
                                        </p:tgtEl>
                                        <p:attrNameLst>
                                          <p:attrName>ppt_w</p:attrName>
                                        </p:attrNameLst>
                                      </p:cBhvr>
                                      <p:tavLst>
                                        <p:tav tm="0">
                                          <p:val>
                                            <p:fltVal val="0"/>
                                          </p:val>
                                        </p:tav>
                                        <p:tav tm="100000">
                                          <p:val>
                                            <p:strVal val="#ppt_w"/>
                                          </p:val>
                                        </p:tav>
                                      </p:tavLst>
                                    </p:anim>
                                    <p:anim calcmode="lin" valueType="num">
                                      <p:cBhvr>
                                        <p:cTn id="24" dur="500" fill="hold"/>
                                        <p:tgtEl>
                                          <p:spTgt spid="44038"/>
                                        </p:tgtEl>
                                        <p:attrNameLst>
                                          <p:attrName>ppt_h</p:attrName>
                                        </p:attrNameLst>
                                      </p:cBhvr>
                                      <p:tavLst>
                                        <p:tav tm="0">
                                          <p:val>
                                            <p:fltVal val="0"/>
                                          </p:val>
                                        </p:tav>
                                        <p:tav tm="100000">
                                          <p:val>
                                            <p:strVal val="#ppt_h"/>
                                          </p:val>
                                        </p:tav>
                                      </p:tavLst>
                                    </p:anim>
                                  </p:childTnLst>
                                </p:cTn>
                              </p:par>
                            </p:childTnLst>
                          </p:cTn>
                        </p:par>
                        <p:par>
                          <p:cTn id="25" fill="hold" nodeType="afterGroup">
                            <p:stCondLst>
                              <p:cond delay="1000"/>
                            </p:stCondLst>
                            <p:childTnLst>
                              <p:par>
                                <p:cTn id="26" presetID="2" presetClass="entr" presetSubtype="2" fill="hold" nodeType="afterEffect">
                                  <p:stCondLst>
                                    <p:cond delay="0"/>
                                  </p:stCondLst>
                                  <p:childTnLst>
                                    <p:set>
                                      <p:cBhvr>
                                        <p:cTn id="27" dur="1" fill="hold">
                                          <p:stCondLst>
                                            <p:cond delay="0"/>
                                          </p:stCondLst>
                                        </p:cTn>
                                        <p:tgtEl>
                                          <p:spTgt spid="44039"/>
                                        </p:tgtEl>
                                        <p:attrNameLst>
                                          <p:attrName>style.visibility</p:attrName>
                                        </p:attrNameLst>
                                      </p:cBhvr>
                                      <p:to>
                                        <p:strVal val="visible"/>
                                      </p:to>
                                    </p:set>
                                    <p:anim calcmode="lin" valueType="num">
                                      <p:cBhvr additive="base">
                                        <p:cTn id="28" dur="3000" fill="hold"/>
                                        <p:tgtEl>
                                          <p:spTgt spid="44039"/>
                                        </p:tgtEl>
                                        <p:attrNameLst>
                                          <p:attrName>ppt_x</p:attrName>
                                        </p:attrNameLst>
                                      </p:cBhvr>
                                      <p:tavLst>
                                        <p:tav tm="0">
                                          <p:val>
                                            <p:strVal val="1+#ppt_w/2"/>
                                          </p:val>
                                        </p:tav>
                                        <p:tav tm="100000">
                                          <p:val>
                                            <p:strVal val="#ppt_x"/>
                                          </p:val>
                                        </p:tav>
                                      </p:tavLst>
                                    </p:anim>
                                    <p:anim calcmode="lin" valueType="num">
                                      <p:cBhvr additive="base">
                                        <p:cTn id="29" dur="3000" fill="hold"/>
                                        <p:tgtEl>
                                          <p:spTgt spid="44039"/>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44042"/>
                                        </p:tgtEl>
                                        <p:attrNameLst>
                                          <p:attrName>style.visibility</p:attrName>
                                        </p:attrNameLst>
                                      </p:cBhvr>
                                      <p:to>
                                        <p:strVal val="visible"/>
                                      </p:to>
                                    </p:set>
                                    <p:anim calcmode="lin" valueType="num">
                                      <p:cBhvr>
                                        <p:cTn id="34" dur="500" fill="hold"/>
                                        <p:tgtEl>
                                          <p:spTgt spid="44042"/>
                                        </p:tgtEl>
                                        <p:attrNameLst>
                                          <p:attrName>ppt_w</p:attrName>
                                        </p:attrNameLst>
                                      </p:cBhvr>
                                      <p:tavLst>
                                        <p:tav tm="0">
                                          <p:val>
                                            <p:fltVal val="0"/>
                                          </p:val>
                                        </p:tav>
                                        <p:tav tm="100000">
                                          <p:val>
                                            <p:strVal val="#ppt_w"/>
                                          </p:val>
                                        </p:tav>
                                      </p:tavLst>
                                    </p:anim>
                                    <p:anim calcmode="lin" valueType="num">
                                      <p:cBhvr>
                                        <p:cTn id="35" dur="500" fill="hold"/>
                                        <p:tgtEl>
                                          <p:spTgt spid="44042"/>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44043"/>
                                        </p:tgtEl>
                                        <p:attrNameLst>
                                          <p:attrName>style.visibility</p:attrName>
                                        </p:attrNameLst>
                                      </p:cBhvr>
                                      <p:to>
                                        <p:strVal val="visible"/>
                                      </p:to>
                                    </p:set>
                                    <p:anim calcmode="lin" valueType="num">
                                      <p:cBhvr>
                                        <p:cTn id="38" dur="500" fill="hold"/>
                                        <p:tgtEl>
                                          <p:spTgt spid="44043"/>
                                        </p:tgtEl>
                                        <p:attrNameLst>
                                          <p:attrName>ppt_w</p:attrName>
                                        </p:attrNameLst>
                                      </p:cBhvr>
                                      <p:tavLst>
                                        <p:tav tm="0">
                                          <p:val>
                                            <p:fltVal val="0"/>
                                          </p:val>
                                        </p:tav>
                                        <p:tav tm="100000">
                                          <p:val>
                                            <p:strVal val="#ppt_w"/>
                                          </p:val>
                                        </p:tav>
                                      </p:tavLst>
                                    </p:anim>
                                    <p:anim calcmode="lin" valueType="num">
                                      <p:cBhvr>
                                        <p:cTn id="39" dur="500" fill="hold"/>
                                        <p:tgtEl>
                                          <p:spTgt spid="440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44038" grpId="0"/>
      <p:bldP spid="44042" grpId="0"/>
      <p:bldP spid="440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ollow ground  teeth"/>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209800" y="4038600"/>
            <a:ext cx="4297363"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59" name="Picture 3" descr="Triple chip teeth"/>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222500" y="5181600"/>
            <a:ext cx="4430713" cy="700088"/>
          </a:xfrm>
          <a:prstGeom prst="rect">
            <a:avLst/>
          </a:prstGeom>
          <a:noFill/>
          <a:extLst>
            <a:ext uri="{909E8E84-426E-40DD-AFC4-6F175D3DCCD1}">
              <a14:hiddenFill xmlns:a14="http://schemas.microsoft.com/office/drawing/2010/main" xmlns="">
                <a:solidFill>
                  <a:srgbClr val="FFFFFF"/>
                </a:solidFill>
              </a14:hiddenFill>
            </a:ext>
          </a:extLst>
        </p:spPr>
      </p:pic>
      <p:pic>
        <p:nvPicPr>
          <p:cNvPr id="45060" name="Picture 4" descr="Alternate top bevel teeth"/>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rot="-121785">
            <a:off x="2133600" y="2743200"/>
            <a:ext cx="4572000" cy="757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1" name="Picture 5" descr="Square or flat top teeth"/>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2209800" y="1524000"/>
            <a:ext cx="4398963" cy="731838"/>
          </a:xfrm>
          <a:prstGeom prst="rect">
            <a:avLst/>
          </a:prstGeom>
          <a:noFill/>
          <a:extLst>
            <a:ext uri="{909E8E84-426E-40DD-AFC4-6F175D3DCCD1}">
              <a14:hiddenFill xmlns:a14="http://schemas.microsoft.com/office/drawing/2010/main" xmlns="">
                <a:solidFill>
                  <a:srgbClr val="FFFFFF"/>
                </a:solidFill>
              </a14:hiddenFill>
            </a:ext>
          </a:extLst>
        </p:spPr>
      </p:pic>
      <p:sp>
        <p:nvSpPr>
          <p:cNvPr id="45062" name="Rectangle 6"/>
          <p:cNvSpPr>
            <a:spLocks noChangeArrowheads="1"/>
          </p:cNvSpPr>
          <p:nvPr/>
        </p:nvSpPr>
        <p:spPr bwMode="auto">
          <a:xfrm>
            <a:off x="457200" y="1524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600">
                <a:solidFill>
                  <a:schemeClr val="hlink"/>
                </a:solidFill>
                <a:effectLst>
                  <a:outerShdw blurRad="38100" dist="38100" dir="2700000" algn="tl">
                    <a:srgbClr val="C0C0C0"/>
                  </a:outerShdw>
                </a:effectLst>
              </a:rPr>
              <a:t>Saw Teeth come in a variety of shapes.</a:t>
            </a:r>
          </a:p>
        </p:txBody>
      </p:sp>
      <p:sp>
        <p:nvSpPr>
          <p:cNvPr id="45063" name="Text Box 7"/>
          <p:cNvSpPr txBox="1">
            <a:spLocks noChangeArrowheads="1"/>
          </p:cNvSpPr>
          <p:nvPr/>
        </p:nvSpPr>
        <p:spPr bwMode="auto">
          <a:xfrm>
            <a:off x="3124200" y="3429000"/>
            <a:ext cx="2514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a:t>Alternating top bevel</a:t>
            </a:r>
          </a:p>
        </p:txBody>
      </p:sp>
      <p:sp>
        <p:nvSpPr>
          <p:cNvPr id="45064" name="Text Box 8"/>
          <p:cNvSpPr txBox="1">
            <a:spLocks noChangeArrowheads="1"/>
          </p:cNvSpPr>
          <p:nvPr/>
        </p:nvSpPr>
        <p:spPr bwMode="auto">
          <a:xfrm>
            <a:off x="3048000" y="5867400"/>
            <a:ext cx="2514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a:t>Triple Chip</a:t>
            </a:r>
          </a:p>
        </p:txBody>
      </p:sp>
      <p:sp>
        <p:nvSpPr>
          <p:cNvPr id="45065" name="Text Box 9"/>
          <p:cNvSpPr txBox="1">
            <a:spLocks noChangeArrowheads="1"/>
          </p:cNvSpPr>
          <p:nvPr/>
        </p:nvSpPr>
        <p:spPr bwMode="auto">
          <a:xfrm>
            <a:off x="3124200" y="2286000"/>
            <a:ext cx="2514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a:t>Flat top</a:t>
            </a:r>
          </a:p>
        </p:txBody>
      </p:sp>
      <p:sp>
        <p:nvSpPr>
          <p:cNvPr id="45066" name="Text Box 10"/>
          <p:cNvSpPr txBox="1">
            <a:spLocks noChangeArrowheads="1"/>
          </p:cNvSpPr>
          <p:nvPr/>
        </p:nvSpPr>
        <p:spPr bwMode="auto">
          <a:xfrm>
            <a:off x="3124200" y="4648200"/>
            <a:ext cx="2514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a:t>Hollow Ground</a:t>
            </a:r>
          </a:p>
        </p:txBody>
      </p:sp>
      <p:sp>
        <p:nvSpPr>
          <p:cNvPr id="45067" name="Text Box 11"/>
          <p:cNvSpPr txBox="1">
            <a:spLocks noChangeArrowheads="1"/>
          </p:cNvSpPr>
          <p:nvPr/>
        </p:nvSpPr>
        <p:spPr bwMode="auto">
          <a:xfrm>
            <a:off x="6705600" y="1676400"/>
            <a:ext cx="1905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Rip teeth</a:t>
            </a:r>
          </a:p>
        </p:txBody>
      </p:sp>
      <p:sp>
        <p:nvSpPr>
          <p:cNvPr id="45068" name="Text Box 12"/>
          <p:cNvSpPr txBox="1">
            <a:spLocks noChangeArrowheads="1"/>
          </p:cNvSpPr>
          <p:nvPr/>
        </p:nvSpPr>
        <p:spPr bwMode="auto">
          <a:xfrm>
            <a:off x="6705600" y="2895600"/>
            <a:ext cx="1905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Crosscut teeth</a:t>
            </a:r>
          </a:p>
        </p:txBody>
      </p:sp>
      <p:grpSp>
        <p:nvGrpSpPr>
          <p:cNvPr id="45069" name="Group 13"/>
          <p:cNvGrpSpPr>
            <a:grpSpLocks/>
          </p:cNvGrpSpPr>
          <p:nvPr/>
        </p:nvGrpSpPr>
        <p:grpSpPr bwMode="auto">
          <a:xfrm>
            <a:off x="1066800" y="1295400"/>
            <a:ext cx="2286000" cy="1117600"/>
            <a:chOff x="672" y="816"/>
            <a:chExt cx="1440" cy="704"/>
          </a:xfrm>
        </p:grpSpPr>
        <p:sp>
          <p:nvSpPr>
            <p:cNvPr id="45070" name="Line 14"/>
            <p:cNvSpPr>
              <a:spLocks noChangeShapeType="1"/>
            </p:cNvSpPr>
            <p:nvPr/>
          </p:nvSpPr>
          <p:spPr bwMode="auto">
            <a:xfrm flipH="1">
              <a:off x="720" y="1328"/>
              <a:ext cx="1392" cy="0"/>
            </a:xfrm>
            <a:prstGeom prst="line">
              <a:avLst/>
            </a:prstGeom>
            <a:noFill/>
            <a:ln w="254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5071" name="Line 15"/>
            <p:cNvSpPr>
              <a:spLocks noChangeShapeType="1"/>
            </p:cNvSpPr>
            <p:nvPr/>
          </p:nvSpPr>
          <p:spPr bwMode="auto">
            <a:xfrm flipH="1">
              <a:off x="720" y="1008"/>
              <a:ext cx="1392" cy="0"/>
            </a:xfrm>
            <a:prstGeom prst="line">
              <a:avLst/>
            </a:prstGeom>
            <a:noFill/>
            <a:ln w="254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5072" name="Text Box 16"/>
            <p:cNvSpPr txBox="1">
              <a:spLocks noChangeArrowheads="1"/>
            </p:cNvSpPr>
            <p:nvPr/>
          </p:nvSpPr>
          <p:spPr bwMode="auto">
            <a:xfrm>
              <a:off x="672" y="1056"/>
              <a:ext cx="120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1/8” </a:t>
              </a:r>
            </a:p>
          </p:txBody>
        </p:sp>
        <p:sp>
          <p:nvSpPr>
            <p:cNvPr id="45073" name="Line 17"/>
            <p:cNvSpPr>
              <a:spLocks noChangeShapeType="1"/>
            </p:cNvSpPr>
            <p:nvPr/>
          </p:nvSpPr>
          <p:spPr bwMode="auto">
            <a:xfrm>
              <a:off x="816" y="816"/>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5074" name="Line 18"/>
            <p:cNvSpPr>
              <a:spLocks noChangeShapeType="1"/>
            </p:cNvSpPr>
            <p:nvPr/>
          </p:nvSpPr>
          <p:spPr bwMode="auto">
            <a:xfrm flipV="1">
              <a:off x="816" y="1328"/>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45075" name="Text Box 19"/>
          <p:cNvSpPr txBox="1">
            <a:spLocks noChangeArrowheads="1"/>
          </p:cNvSpPr>
          <p:nvPr/>
        </p:nvSpPr>
        <p:spPr bwMode="auto">
          <a:xfrm>
            <a:off x="457200" y="2438400"/>
            <a:ext cx="1828800" cy="73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400" b="1">
                <a:solidFill>
                  <a:srgbClr val="FF0000"/>
                </a:solidFill>
              </a:rPr>
              <a:t>The kerf is the 1/8” space left by the blade during a cut.</a:t>
            </a:r>
          </a:p>
        </p:txBody>
      </p:sp>
    </p:spTree>
    <p:extLst>
      <p:ext uri="{BB962C8B-B14F-4D97-AF65-F5344CB8AC3E}">
        <p14:creationId xmlns:p14="http://schemas.microsoft.com/office/powerpoint/2010/main" xmlns="" val="3743685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5062"/>
                                        </p:tgtEl>
                                        <p:attrNameLst>
                                          <p:attrName>style.visibility</p:attrName>
                                        </p:attrNameLst>
                                      </p:cBhvr>
                                      <p:to>
                                        <p:strVal val="visible"/>
                                      </p:to>
                                    </p:set>
                                    <p:anim calcmode="lin" valueType="num">
                                      <p:cBhvr>
                                        <p:cTn id="7" dur="500" fill="hold"/>
                                        <p:tgtEl>
                                          <p:spTgt spid="45062"/>
                                        </p:tgtEl>
                                        <p:attrNameLst>
                                          <p:attrName>ppt_w</p:attrName>
                                        </p:attrNameLst>
                                      </p:cBhvr>
                                      <p:tavLst>
                                        <p:tav tm="0">
                                          <p:val>
                                            <p:fltVal val="0"/>
                                          </p:val>
                                        </p:tav>
                                        <p:tav tm="100000">
                                          <p:val>
                                            <p:strVal val="#ppt_w"/>
                                          </p:val>
                                        </p:tav>
                                      </p:tavLst>
                                    </p:anim>
                                    <p:anim calcmode="lin" valueType="num">
                                      <p:cBhvr>
                                        <p:cTn id="8" dur="500" fill="hold"/>
                                        <p:tgtEl>
                                          <p:spTgt spid="4506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45061"/>
                                        </p:tgtEl>
                                        <p:attrNameLst>
                                          <p:attrName>style.visibility</p:attrName>
                                        </p:attrNameLst>
                                      </p:cBhvr>
                                      <p:to>
                                        <p:strVal val="visible"/>
                                      </p:to>
                                    </p:set>
                                    <p:animEffect transition="in" filter="dissolve">
                                      <p:cBhvr>
                                        <p:cTn id="12" dur="500"/>
                                        <p:tgtEl>
                                          <p:spTgt spid="4506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5065"/>
                                        </p:tgtEl>
                                        <p:attrNameLst>
                                          <p:attrName>style.visibility</p:attrName>
                                        </p:attrNameLst>
                                      </p:cBhvr>
                                      <p:to>
                                        <p:strVal val="visible"/>
                                      </p:to>
                                    </p:set>
                                    <p:animEffect transition="in" filter="dissolve">
                                      <p:cBhvr>
                                        <p:cTn id="15" dur="500"/>
                                        <p:tgtEl>
                                          <p:spTgt spid="45065"/>
                                        </p:tgtEl>
                                      </p:cBhvr>
                                    </p:animEffect>
                                  </p:childTnLst>
                                </p:cTn>
                              </p:par>
                            </p:childTnLst>
                          </p:cTn>
                        </p:par>
                        <p:par>
                          <p:cTn id="16" fill="hold" nodeType="afterGroup">
                            <p:stCondLst>
                              <p:cond delay="1000"/>
                            </p:stCondLst>
                            <p:childTnLst>
                              <p:par>
                                <p:cTn id="17" presetID="9" presetClass="entr" presetSubtype="0" fill="hold" nodeType="afterEffect">
                                  <p:stCondLst>
                                    <p:cond delay="0"/>
                                  </p:stCondLst>
                                  <p:childTnLst>
                                    <p:set>
                                      <p:cBhvr>
                                        <p:cTn id="18" dur="1" fill="hold">
                                          <p:stCondLst>
                                            <p:cond delay="0"/>
                                          </p:stCondLst>
                                        </p:cTn>
                                        <p:tgtEl>
                                          <p:spTgt spid="45060"/>
                                        </p:tgtEl>
                                        <p:attrNameLst>
                                          <p:attrName>style.visibility</p:attrName>
                                        </p:attrNameLst>
                                      </p:cBhvr>
                                      <p:to>
                                        <p:strVal val="visible"/>
                                      </p:to>
                                    </p:set>
                                    <p:animEffect transition="in" filter="dissolve">
                                      <p:cBhvr>
                                        <p:cTn id="19" dur="500"/>
                                        <p:tgtEl>
                                          <p:spTgt spid="4506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5063"/>
                                        </p:tgtEl>
                                        <p:attrNameLst>
                                          <p:attrName>style.visibility</p:attrName>
                                        </p:attrNameLst>
                                      </p:cBhvr>
                                      <p:to>
                                        <p:strVal val="visible"/>
                                      </p:to>
                                    </p:set>
                                    <p:animEffect transition="in" filter="dissolve">
                                      <p:cBhvr>
                                        <p:cTn id="22" dur="500"/>
                                        <p:tgtEl>
                                          <p:spTgt spid="45063"/>
                                        </p:tgtEl>
                                      </p:cBhvr>
                                    </p:animEffect>
                                  </p:childTnLst>
                                </p:cTn>
                              </p:par>
                            </p:childTnLst>
                          </p:cTn>
                        </p:par>
                        <p:par>
                          <p:cTn id="23" fill="hold" nodeType="afterGroup">
                            <p:stCondLst>
                              <p:cond delay="1500"/>
                            </p:stCondLst>
                            <p:childTnLst>
                              <p:par>
                                <p:cTn id="24" presetID="9" presetClass="entr" presetSubtype="0" fill="hold" nodeType="afterEffect">
                                  <p:stCondLst>
                                    <p:cond delay="0"/>
                                  </p:stCondLst>
                                  <p:childTnLst>
                                    <p:set>
                                      <p:cBhvr>
                                        <p:cTn id="25" dur="1" fill="hold">
                                          <p:stCondLst>
                                            <p:cond delay="0"/>
                                          </p:stCondLst>
                                        </p:cTn>
                                        <p:tgtEl>
                                          <p:spTgt spid="45058"/>
                                        </p:tgtEl>
                                        <p:attrNameLst>
                                          <p:attrName>style.visibility</p:attrName>
                                        </p:attrNameLst>
                                      </p:cBhvr>
                                      <p:to>
                                        <p:strVal val="visible"/>
                                      </p:to>
                                    </p:set>
                                    <p:animEffect transition="in" filter="dissolve">
                                      <p:cBhvr>
                                        <p:cTn id="26" dur="500"/>
                                        <p:tgtEl>
                                          <p:spTgt spid="4505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5066"/>
                                        </p:tgtEl>
                                        <p:attrNameLst>
                                          <p:attrName>style.visibility</p:attrName>
                                        </p:attrNameLst>
                                      </p:cBhvr>
                                      <p:to>
                                        <p:strVal val="visible"/>
                                      </p:to>
                                    </p:set>
                                    <p:animEffect transition="in" filter="dissolve">
                                      <p:cBhvr>
                                        <p:cTn id="29" dur="500"/>
                                        <p:tgtEl>
                                          <p:spTgt spid="45066"/>
                                        </p:tgtEl>
                                      </p:cBhvr>
                                    </p:animEffect>
                                  </p:childTnLst>
                                </p:cTn>
                              </p:par>
                            </p:childTnLst>
                          </p:cTn>
                        </p:par>
                        <p:par>
                          <p:cTn id="30" fill="hold" nodeType="afterGroup">
                            <p:stCondLst>
                              <p:cond delay="2000"/>
                            </p:stCondLst>
                            <p:childTnLst>
                              <p:par>
                                <p:cTn id="31" presetID="9" presetClass="entr" presetSubtype="0" fill="hold" nodeType="afterEffect">
                                  <p:stCondLst>
                                    <p:cond delay="0"/>
                                  </p:stCondLst>
                                  <p:childTnLst>
                                    <p:set>
                                      <p:cBhvr>
                                        <p:cTn id="32" dur="1" fill="hold">
                                          <p:stCondLst>
                                            <p:cond delay="0"/>
                                          </p:stCondLst>
                                        </p:cTn>
                                        <p:tgtEl>
                                          <p:spTgt spid="45059"/>
                                        </p:tgtEl>
                                        <p:attrNameLst>
                                          <p:attrName>style.visibility</p:attrName>
                                        </p:attrNameLst>
                                      </p:cBhvr>
                                      <p:to>
                                        <p:strVal val="visible"/>
                                      </p:to>
                                    </p:set>
                                    <p:animEffect transition="in" filter="dissolve">
                                      <p:cBhvr>
                                        <p:cTn id="33" dur="500"/>
                                        <p:tgtEl>
                                          <p:spTgt spid="45059"/>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45064"/>
                                        </p:tgtEl>
                                        <p:attrNameLst>
                                          <p:attrName>style.visibility</p:attrName>
                                        </p:attrNameLst>
                                      </p:cBhvr>
                                      <p:to>
                                        <p:strVal val="visible"/>
                                      </p:to>
                                    </p:set>
                                    <p:animEffect transition="in" filter="dissolve">
                                      <p:cBhvr>
                                        <p:cTn id="36" dur="500"/>
                                        <p:tgtEl>
                                          <p:spTgt spid="4506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45067"/>
                                        </p:tgtEl>
                                        <p:attrNameLst>
                                          <p:attrName>style.visibility</p:attrName>
                                        </p:attrNameLst>
                                      </p:cBhvr>
                                      <p:to>
                                        <p:strVal val="visible"/>
                                      </p:to>
                                    </p:set>
                                    <p:anim calcmode="lin" valueType="num">
                                      <p:cBhvr>
                                        <p:cTn id="41" dur="500" fill="hold"/>
                                        <p:tgtEl>
                                          <p:spTgt spid="45067"/>
                                        </p:tgtEl>
                                        <p:attrNameLst>
                                          <p:attrName>ppt_w</p:attrName>
                                        </p:attrNameLst>
                                      </p:cBhvr>
                                      <p:tavLst>
                                        <p:tav tm="0">
                                          <p:val>
                                            <p:fltVal val="0"/>
                                          </p:val>
                                        </p:tav>
                                        <p:tav tm="100000">
                                          <p:val>
                                            <p:strVal val="#ppt_w"/>
                                          </p:val>
                                        </p:tav>
                                      </p:tavLst>
                                    </p:anim>
                                    <p:anim calcmode="lin" valueType="num">
                                      <p:cBhvr>
                                        <p:cTn id="42" dur="500" fill="hold"/>
                                        <p:tgtEl>
                                          <p:spTgt spid="45067"/>
                                        </p:tgtEl>
                                        <p:attrNameLst>
                                          <p:attrName>ppt_h</p:attrName>
                                        </p:attrNameLst>
                                      </p:cBhvr>
                                      <p:tavLst>
                                        <p:tav tm="0">
                                          <p:val>
                                            <p:fltVal val="0"/>
                                          </p:val>
                                        </p:tav>
                                        <p:tav tm="100000">
                                          <p:val>
                                            <p:strVal val="#ppt_h"/>
                                          </p:val>
                                        </p:tav>
                                      </p:tavLst>
                                    </p:anim>
                                    <p:animEffect transition="in" filter="fade">
                                      <p:cBhvr>
                                        <p:cTn id="43" dur="500"/>
                                        <p:tgtEl>
                                          <p:spTgt spid="4506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45068"/>
                                        </p:tgtEl>
                                        <p:attrNameLst>
                                          <p:attrName>style.visibility</p:attrName>
                                        </p:attrNameLst>
                                      </p:cBhvr>
                                      <p:to>
                                        <p:strVal val="visible"/>
                                      </p:to>
                                    </p:set>
                                    <p:anim calcmode="lin" valueType="num">
                                      <p:cBhvr>
                                        <p:cTn id="48" dur="500" fill="hold"/>
                                        <p:tgtEl>
                                          <p:spTgt spid="45068"/>
                                        </p:tgtEl>
                                        <p:attrNameLst>
                                          <p:attrName>ppt_w</p:attrName>
                                        </p:attrNameLst>
                                      </p:cBhvr>
                                      <p:tavLst>
                                        <p:tav tm="0">
                                          <p:val>
                                            <p:fltVal val="0"/>
                                          </p:val>
                                        </p:tav>
                                        <p:tav tm="100000">
                                          <p:val>
                                            <p:strVal val="#ppt_w"/>
                                          </p:val>
                                        </p:tav>
                                      </p:tavLst>
                                    </p:anim>
                                    <p:anim calcmode="lin" valueType="num">
                                      <p:cBhvr>
                                        <p:cTn id="49" dur="500" fill="hold"/>
                                        <p:tgtEl>
                                          <p:spTgt spid="45068"/>
                                        </p:tgtEl>
                                        <p:attrNameLst>
                                          <p:attrName>ppt_h</p:attrName>
                                        </p:attrNameLst>
                                      </p:cBhvr>
                                      <p:tavLst>
                                        <p:tav tm="0">
                                          <p:val>
                                            <p:fltVal val="0"/>
                                          </p:val>
                                        </p:tav>
                                        <p:tav tm="100000">
                                          <p:val>
                                            <p:strVal val="#ppt_h"/>
                                          </p:val>
                                        </p:tav>
                                      </p:tavLst>
                                    </p:anim>
                                    <p:animEffect transition="in" filter="fade">
                                      <p:cBhvr>
                                        <p:cTn id="50" dur="500"/>
                                        <p:tgtEl>
                                          <p:spTgt spid="4506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45075"/>
                                        </p:tgtEl>
                                        <p:attrNameLst>
                                          <p:attrName>style.visibility</p:attrName>
                                        </p:attrNameLst>
                                      </p:cBhvr>
                                      <p:to>
                                        <p:strVal val="visible"/>
                                      </p:to>
                                    </p:set>
                                    <p:anim calcmode="lin" valueType="num">
                                      <p:cBhvr>
                                        <p:cTn id="55" dur="500" fill="hold"/>
                                        <p:tgtEl>
                                          <p:spTgt spid="45075"/>
                                        </p:tgtEl>
                                        <p:attrNameLst>
                                          <p:attrName>ppt_w</p:attrName>
                                        </p:attrNameLst>
                                      </p:cBhvr>
                                      <p:tavLst>
                                        <p:tav tm="0">
                                          <p:val>
                                            <p:fltVal val="0"/>
                                          </p:val>
                                        </p:tav>
                                        <p:tav tm="100000">
                                          <p:val>
                                            <p:strVal val="#ppt_w"/>
                                          </p:val>
                                        </p:tav>
                                      </p:tavLst>
                                    </p:anim>
                                    <p:anim calcmode="lin" valueType="num">
                                      <p:cBhvr>
                                        <p:cTn id="56" dur="500" fill="hold"/>
                                        <p:tgtEl>
                                          <p:spTgt spid="45075"/>
                                        </p:tgtEl>
                                        <p:attrNameLst>
                                          <p:attrName>ppt_h</p:attrName>
                                        </p:attrNameLst>
                                      </p:cBhvr>
                                      <p:tavLst>
                                        <p:tav tm="0">
                                          <p:val>
                                            <p:fltVal val="0"/>
                                          </p:val>
                                        </p:tav>
                                        <p:tav tm="100000">
                                          <p:val>
                                            <p:strVal val="#ppt_h"/>
                                          </p:val>
                                        </p:tav>
                                      </p:tavLst>
                                    </p:anim>
                                    <p:animEffect transition="in" filter="fade">
                                      <p:cBhvr>
                                        <p:cTn id="57" dur="500"/>
                                        <p:tgtEl>
                                          <p:spTgt spid="4507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0" fill="hold" nodeType="clickEffect">
                                  <p:stCondLst>
                                    <p:cond delay="0"/>
                                  </p:stCondLst>
                                  <p:childTnLst>
                                    <p:set>
                                      <p:cBhvr>
                                        <p:cTn id="61" dur="1" fill="hold">
                                          <p:stCondLst>
                                            <p:cond delay="0"/>
                                          </p:stCondLst>
                                        </p:cTn>
                                        <p:tgtEl>
                                          <p:spTgt spid="45069"/>
                                        </p:tgtEl>
                                        <p:attrNameLst>
                                          <p:attrName>style.visibility</p:attrName>
                                        </p:attrNameLst>
                                      </p:cBhvr>
                                      <p:to>
                                        <p:strVal val="visible"/>
                                      </p:to>
                                    </p:set>
                                    <p:anim calcmode="lin" valueType="num">
                                      <p:cBhvr>
                                        <p:cTn id="62" dur="500" fill="hold"/>
                                        <p:tgtEl>
                                          <p:spTgt spid="45069"/>
                                        </p:tgtEl>
                                        <p:attrNameLst>
                                          <p:attrName>ppt_w</p:attrName>
                                        </p:attrNameLst>
                                      </p:cBhvr>
                                      <p:tavLst>
                                        <p:tav tm="0">
                                          <p:val>
                                            <p:fltVal val="0"/>
                                          </p:val>
                                        </p:tav>
                                        <p:tav tm="100000">
                                          <p:val>
                                            <p:strVal val="#ppt_w"/>
                                          </p:val>
                                        </p:tav>
                                      </p:tavLst>
                                    </p:anim>
                                    <p:anim calcmode="lin" valueType="num">
                                      <p:cBhvr>
                                        <p:cTn id="63" dur="500" fill="hold"/>
                                        <p:tgtEl>
                                          <p:spTgt spid="45069"/>
                                        </p:tgtEl>
                                        <p:attrNameLst>
                                          <p:attrName>ppt_h</p:attrName>
                                        </p:attrNameLst>
                                      </p:cBhvr>
                                      <p:tavLst>
                                        <p:tav tm="0">
                                          <p:val>
                                            <p:fltVal val="0"/>
                                          </p:val>
                                        </p:tav>
                                        <p:tav tm="100000">
                                          <p:val>
                                            <p:strVal val="#ppt_h"/>
                                          </p:val>
                                        </p:tav>
                                      </p:tavLst>
                                    </p:anim>
                                    <p:animEffect transition="in" filter="fade">
                                      <p:cBhvr>
                                        <p:cTn id="64" dur="500"/>
                                        <p:tgtEl>
                                          <p:spTgt spid="45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p:bldP spid="45063" grpId="0"/>
      <p:bldP spid="45064" grpId="0"/>
      <p:bldP spid="45065" grpId="0"/>
      <p:bldP spid="45066" grpId="0"/>
      <p:bldP spid="45067" grpId="0"/>
      <p:bldP spid="45068" grpId="0"/>
      <p:bldP spid="4507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needle"/>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6200" y="3733800"/>
            <a:ext cx="2065338" cy="3429000"/>
          </a:xfrm>
          <a:prstGeom prst="rect">
            <a:avLst/>
          </a:prstGeom>
          <a:noFill/>
          <a:extLst>
            <a:ext uri="{909E8E84-426E-40DD-AFC4-6F175D3DCCD1}">
              <a14:hiddenFill xmlns:a14="http://schemas.microsoft.com/office/drawing/2010/main" xmlns="">
                <a:solidFill>
                  <a:srgbClr val="FFFFFF"/>
                </a:solidFill>
              </a14:hiddenFill>
            </a:ext>
          </a:extLst>
        </p:spPr>
      </p:pic>
      <p:pic>
        <p:nvPicPr>
          <p:cNvPr id="46083" name="Picture 3" descr="crosscut teeth copy"/>
          <p:cNvPicPr>
            <a:picLocks noChangeAspect="1" noChangeArrowheads="1"/>
          </p:cNvPicPr>
          <p:nvPr/>
        </p:nvPicPr>
        <p:blipFill>
          <a:blip r:embed="rId3" cstate="email">
            <a:lum bright="-6000"/>
            <a:extLst>
              <a:ext uri="{28A0092B-C50C-407E-A947-70E740481C1C}">
                <a14:useLocalDpi xmlns:a14="http://schemas.microsoft.com/office/drawing/2010/main" xmlns="" val="0"/>
              </a:ext>
            </a:extLst>
          </a:blip>
          <a:srcRect/>
          <a:stretch>
            <a:fillRect/>
          </a:stretch>
        </p:blipFill>
        <p:spPr bwMode="auto">
          <a:xfrm>
            <a:off x="4191000" y="3078163"/>
            <a:ext cx="4487863" cy="337978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6084" name="Text Box 4"/>
          <p:cNvSpPr txBox="1">
            <a:spLocks noChangeArrowheads="1"/>
          </p:cNvSpPr>
          <p:nvPr/>
        </p:nvSpPr>
        <p:spPr bwMode="auto">
          <a:xfrm>
            <a:off x="76200" y="76200"/>
            <a:ext cx="8915400" cy="2771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4400">
                <a:solidFill>
                  <a:srgbClr val="FF0000"/>
                </a:solidFill>
              </a:rPr>
              <a:t>Crosscut teeth have a knife shape that scores across the wood fibers cutting them out without tearing or blowing out at the edge.</a:t>
            </a:r>
          </a:p>
        </p:txBody>
      </p:sp>
      <p:sp>
        <p:nvSpPr>
          <p:cNvPr id="46085" name="Text Box 5"/>
          <p:cNvSpPr txBox="1">
            <a:spLocks noChangeArrowheads="1"/>
          </p:cNvSpPr>
          <p:nvPr/>
        </p:nvSpPr>
        <p:spPr bwMode="auto">
          <a:xfrm>
            <a:off x="2209800" y="3200400"/>
            <a:ext cx="1752600" cy="338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00CC"/>
                </a:solidFill>
              </a:rPr>
              <a:t>Set (bent) alternately side to side, a needle can ride down the V-groove left between the teeth of a well sharpened old fashioned steel crosscut saw blade.  </a:t>
            </a:r>
          </a:p>
        </p:txBody>
      </p:sp>
      <p:sp>
        <p:nvSpPr>
          <p:cNvPr id="46086" name="Oval 6"/>
          <p:cNvSpPr>
            <a:spLocks noChangeArrowheads="1"/>
          </p:cNvSpPr>
          <p:nvPr/>
        </p:nvSpPr>
        <p:spPr bwMode="auto">
          <a:xfrm>
            <a:off x="985838" y="4129088"/>
            <a:ext cx="381000" cy="381000"/>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46087" name="Group 7"/>
          <p:cNvGrpSpPr>
            <a:grpSpLocks/>
          </p:cNvGrpSpPr>
          <p:nvPr/>
        </p:nvGrpSpPr>
        <p:grpSpPr bwMode="auto">
          <a:xfrm>
            <a:off x="304800" y="3124200"/>
            <a:ext cx="1828800" cy="990600"/>
            <a:chOff x="192" y="1920"/>
            <a:chExt cx="1152" cy="624"/>
          </a:xfrm>
        </p:grpSpPr>
        <p:sp>
          <p:nvSpPr>
            <p:cNvPr id="46088" name="Text Box 8"/>
            <p:cNvSpPr txBox="1">
              <a:spLocks noChangeArrowheads="1"/>
            </p:cNvSpPr>
            <p:nvPr/>
          </p:nvSpPr>
          <p:spPr bwMode="auto">
            <a:xfrm>
              <a:off x="192" y="1920"/>
              <a:ext cx="1152"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CC3399"/>
                  </a:solidFill>
                </a:rPr>
                <a:t>Sewing needle</a:t>
              </a:r>
            </a:p>
          </p:txBody>
        </p:sp>
        <p:sp>
          <p:nvSpPr>
            <p:cNvPr id="46089" name="Line 9"/>
            <p:cNvSpPr>
              <a:spLocks noChangeShapeType="1"/>
            </p:cNvSpPr>
            <p:nvPr/>
          </p:nvSpPr>
          <p:spPr bwMode="auto">
            <a:xfrm>
              <a:off x="738" y="2160"/>
              <a:ext cx="0" cy="384"/>
            </a:xfrm>
            <a:prstGeom prst="line">
              <a:avLst/>
            </a:prstGeom>
            <a:noFill/>
            <a:ln w="25400">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46090" name="Group 10"/>
          <p:cNvGrpSpPr>
            <a:grpSpLocks/>
          </p:cNvGrpSpPr>
          <p:nvPr/>
        </p:nvGrpSpPr>
        <p:grpSpPr bwMode="auto">
          <a:xfrm>
            <a:off x="4648200" y="5410200"/>
            <a:ext cx="1828800" cy="685800"/>
            <a:chOff x="2991" y="3456"/>
            <a:chExt cx="1152" cy="432"/>
          </a:xfrm>
        </p:grpSpPr>
        <p:sp>
          <p:nvSpPr>
            <p:cNvPr id="46091" name="Line 11"/>
            <p:cNvSpPr>
              <a:spLocks noChangeShapeType="1"/>
            </p:cNvSpPr>
            <p:nvPr/>
          </p:nvSpPr>
          <p:spPr bwMode="auto">
            <a:xfrm>
              <a:off x="3264" y="3456"/>
              <a:ext cx="768" cy="432"/>
            </a:xfrm>
            <a:prstGeom prst="line">
              <a:avLst/>
            </a:prstGeom>
            <a:noFill/>
            <a:ln w="44450">
              <a:solidFill>
                <a:schemeClr val="bg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6092" name="Text Box 12"/>
            <p:cNvSpPr txBox="1">
              <a:spLocks noChangeArrowheads="1"/>
            </p:cNvSpPr>
            <p:nvPr/>
          </p:nvSpPr>
          <p:spPr bwMode="auto">
            <a:xfrm rot="1739003">
              <a:off x="2991" y="3651"/>
              <a:ext cx="1152"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solidFill>
                    <a:schemeClr val="bg1"/>
                  </a:solidFill>
                </a:rPr>
                <a:t>Grain direction</a:t>
              </a:r>
            </a:p>
          </p:txBody>
        </p:sp>
      </p:grpSp>
      <p:grpSp>
        <p:nvGrpSpPr>
          <p:cNvPr id="46093" name="Group 13"/>
          <p:cNvGrpSpPr>
            <a:grpSpLocks/>
          </p:cNvGrpSpPr>
          <p:nvPr/>
        </p:nvGrpSpPr>
        <p:grpSpPr bwMode="auto">
          <a:xfrm>
            <a:off x="157163" y="2909888"/>
            <a:ext cx="1900237" cy="1109662"/>
            <a:chOff x="99" y="1833"/>
            <a:chExt cx="1197" cy="699"/>
          </a:xfrm>
        </p:grpSpPr>
        <p:sp>
          <p:nvSpPr>
            <p:cNvPr id="46094" name="Line 14"/>
            <p:cNvSpPr>
              <a:spLocks noChangeShapeType="1"/>
            </p:cNvSpPr>
            <p:nvPr/>
          </p:nvSpPr>
          <p:spPr bwMode="auto">
            <a:xfrm>
              <a:off x="864" y="1968"/>
              <a:ext cx="432" cy="0"/>
            </a:xfrm>
            <a:prstGeom prst="line">
              <a:avLst/>
            </a:prstGeom>
            <a:noFill/>
            <a:ln w="25400">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6095" name="Text Box 15"/>
            <p:cNvSpPr txBox="1">
              <a:spLocks noChangeArrowheads="1"/>
            </p:cNvSpPr>
            <p:nvPr/>
          </p:nvSpPr>
          <p:spPr bwMode="auto">
            <a:xfrm>
              <a:off x="504" y="1833"/>
              <a:ext cx="432"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9900"/>
                  </a:solidFill>
                </a:rPr>
                <a:t>Set</a:t>
              </a:r>
            </a:p>
          </p:txBody>
        </p:sp>
        <p:sp>
          <p:nvSpPr>
            <p:cNvPr id="46096" name="Line 16"/>
            <p:cNvSpPr>
              <a:spLocks noChangeShapeType="1"/>
            </p:cNvSpPr>
            <p:nvPr/>
          </p:nvSpPr>
          <p:spPr bwMode="auto">
            <a:xfrm>
              <a:off x="1296" y="1872"/>
              <a:ext cx="0" cy="624"/>
            </a:xfrm>
            <a:prstGeom prst="line">
              <a:avLst/>
            </a:prstGeom>
            <a:noFill/>
            <a:ln w="25400">
              <a:solidFill>
                <a:srgbClr val="00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6097" name="Line 17"/>
            <p:cNvSpPr>
              <a:spLocks noChangeShapeType="1"/>
            </p:cNvSpPr>
            <p:nvPr/>
          </p:nvSpPr>
          <p:spPr bwMode="auto">
            <a:xfrm flipH="1">
              <a:off x="99" y="1968"/>
              <a:ext cx="384" cy="0"/>
            </a:xfrm>
            <a:prstGeom prst="line">
              <a:avLst/>
            </a:prstGeom>
            <a:noFill/>
            <a:ln w="25400">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6098" name="Line 18"/>
            <p:cNvSpPr>
              <a:spLocks noChangeShapeType="1"/>
            </p:cNvSpPr>
            <p:nvPr/>
          </p:nvSpPr>
          <p:spPr bwMode="auto">
            <a:xfrm>
              <a:off x="105" y="1908"/>
              <a:ext cx="0" cy="624"/>
            </a:xfrm>
            <a:prstGeom prst="line">
              <a:avLst/>
            </a:prstGeom>
            <a:noFill/>
            <a:ln w="25400">
              <a:solidFill>
                <a:srgbClr val="00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xmlns="" val="395354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46083"/>
                                        </p:tgtEl>
                                        <p:attrNameLst>
                                          <p:attrName>style.visibility</p:attrName>
                                        </p:attrNameLst>
                                      </p:cBhvr>
                                      <p:to>
                                        <p:strVal val="visible"/>
                                      </p:to>
                                    </p:set>
                                    <p:anim calcmode="lin" valueType="num">
                                      <p:cBhvr>
                                        <p:cTn id="7" dur="500" fill="hold"/>
                                        <p:tgtEl>
                                          <p:spTgt spid="46083"/>
                                        </p:tgtEl>
                                        <p:attrNameLst>
                                          <p:attrName>ppt_w</p:attrName>
                                        </p:attrNameLst>
                                      </p:cBhvr>
                                      <p:tavLst>
                                        <p:tav tm="0">
                                          <p:val>
                                            <p:fltVal val="0"/>
                                          </p:val>
                                        </p:tav>
                                        <p:tav tm="100000">
                                          <p:val>
                                            <p:strVal val="#ppt_w"/>
                                          </p:val>
                                        </p:tav>
                                      </p:tavLst>
                                    </p:anim>
                                    <p:anim calcmode="lin" valueType="num">
                                      <p:cBhvr>
                                        <p:cTn id="8" dur="500" fill="hold"/>
                                        <p:tgtEl>
                                          <p:spTgt spid="46083"/>
                                        </p:tgtEl>
                                        <p:attrNameLst>
                                          <p:attrName>ppt_h</p:attrName>
                                        </p:attrNameLst>
                                      </p:cBhvr>
                                      <p:tavLst>
                                        <p:tav tm="0">
                                          <p:val>
                                            <p:fltVal val="0"/>
                                          </p:val>
                                        </p:tav>
                                        <p:tav tm="100000">
                                          <p:val>
                                            <p:strVal val="#ppt_h"/>
                                          </p:val>
                                        </p:tav>
                                      </p:tavLst>
                                    </p:anim>
                                    <p:animEffect transition="in" filter="fade">
                                      <p:cBhvr>
                                        <p:cTn id="9" dur="500"/>
                                        <p:tgtEl>
                                          <p:spTgt spid="4608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6084"/>
                                        </p:tgtEl>
                                        <p:attrNameLst>
                                          <p:attrName>style.visibility</p:attrName>
                                        </p:attrNameLst>
                                      </p:cBhvr>
                                      <p:to>
                                        <p:strVal val="visible"/>
                                      </p:to>
                                    </p:set>
                                    <p:anim calcmode="lin" valueType="num">
                                      <p:cBhvr>
                                        <p:cTn id="12" dur="500" fill="hold"/>
                                        <p:tgtEl>
                                          <p:spTgt spid="46084"/>
                                        </p:tgtEl>
                                        <p:attrNameLst>
                                          <p:attrName>ppt_w</p:attrName>
                                        </p:attrNameLst>
                                      </p:cBhvr>
                                      <p:tavLst>
                                        <p:tav tm="0">
                                          <p:val>
                                            <p:fltVal val="0"/>
                                          </p:val>
                                        </p:tav>
                                        <p:tav tm="100000">
                                          <p:val>
                                            <p:strVal val="#ppt_w"/>
                                          </p:val>
                                        </p:tav>
                                      </p:tavLst>
                                    </p:anim>
                                    <p:anim calcmode="lin" valueType="num">
                                      <p:cBhvr>
                                        <p:cTn id="13" dur="500" fill="hold"/>
                                        <p:tgtEl>
                                          <p:spTgt spid="46084"/>
                                        </p:tgtEl>
                                        <p:attrNameLst>
                                          <p:attrName>ppt_h</p:attrName>
                                        </p:attrNameLst>
                                      </p:cBhvr>
                                      <p:tavLst>
                                        <p:tav tm="0">
                                          <p:val>
                                            <p:fltVal val="0"/>
                                          </p:val>
                                        </p:tav>
                                        <p:tav tm="100000">
                                          <p:val>
                                            <p:strVal val="#ppt_h"/>
                                          </p:val>
                                        </p:tav>
                                      </p:tavLst>
                                    </p:anim>
                                    <p:animEffect transition="in" filter="fade">
                                      <p:cBhvr>
                                        <p:cTn id="14" dur="500"/>
                                        <p:tgtEl>
                                          <p:spTgt spid="460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46090"/>
                                        </p:tgtEl>
                                        <p:attrNameLst>
                                          <p:attrName>style.visibility</p:attrName>
                                        </p:attrNameLst>
                                      </p:cBhvr>
                                      <p:to>
                                        <p:strVal val="visible"/>
                                      </p:to>
                                    </p:set>
                                    <p:animEffect transition="in" filter="dissolve">
                                      <p:cBhvr>
                                        <p:cTn id="19" dur="500"/>
                                        <p:tgtEl>
                                          <p:spTgt spid="46090"/>
                                        </p:tgtEl>
                                      </p:cBhvr>
                                    </p:animEffect>
                                  </p:childTnLst>
                                </p:cTn>
                              </p:par>
                              <p:par>
                                <p:cTn id="20" presetID="9" presetClass="entr" presetSubtype="0" fill="hold" nodeType="withEffect">
                                  <p:stCondLst>
                                    <p:cond delay="0"/>
                                  </p:stCondLst>
                                  <p:childTnLst>
                                    <p:set>
                                      <p:cBhvr>
                                        <p:cTn id="21" dur="1" fill="hold">
                                          <p:stCondLst>
                                            <p:cond delay="0"/>
                                          </p:stCondLst>
                                        </p:cTn>
                                        <p:tgtEl>
                                          <p:spTgt spid="46082"/>
                                        </p:tgtEl>
                                        <p:attrNameLst>
                                          <p:attrName>style.visibility</p:attrName>
                                        </p:attrNameLst>
                                      </p:cBhvr>
                                      <p:to>
                                        <p:strVal val="visible"/>
                                      </p:to>
                                    </p:set>
                                    <p:animEffect transition="in" filter="dissolve">
                                      <p:cBhvr>
                                        <p:cTn id="22" dur="500"/>
                                        <p:tgtEl>
                                          <p:spTgt spid="46082"/>
                                        </p:tgtEl>
                                      </p:cBhvr>
                                    </p:animEffect>
                                  </p:childTnLst>
                                </p:cTn>
                              </p:par>
                              <p:par>
                                <p:cTn id="23" presetID="9" presetClass="entr" presetSubtype="0" fill="hold" nodeType="withEffect">
                                  <p:stCondLst>
                                    <p:cond delay="0"/>
                                  </p:stCondLst>
                                  <p:childTnLst>
                                    <p:set>
                                      <p:cBhvr>
                                        <p:cTn id="24" dur="1" fill="hold">
                                          <p:stCondLst>
                                            <p:cond delay="0"/>
                                          </p:stCondLst>
                                        </p:cTn>
                                        <p:tgtEl>
                                          <p:spTgt spid="46093"/>
                                        </p:tgtEl>
                                        <p:attrNameLst>
                                          <p:attrName>style.visibility</p:attrName>
                                        </p:attrNameLst>
                                      </p:cBhvr>
                                      <p:to>
                                        <p:strVal val="visible"/>
                                      </p:to>
                                    </p:set>
                                    <p:animEffect transition="in" filter="dissolve">
                                      <p:cBhvr>
                                        <p:cTn id="25" dur="500"/>
                                        <p:tgtEl>
                                          <p:spTgt spid="4609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xit" presetSubtype="0" fill="hold" nodeType="clickEffect">
                                  <p:stCondLst>
                                    <p:cond delay="0"/>
                                  </p:stCondLst>
                                  <p:childTnLst>
                                    <p:animEffect transition="out" filter="dissolve">
                                      <p:cBhvr>
                                        <p:cTn id="29" dur="500"/>
                                        <p:tgtEl>
                                          <p:spTgt spid="46093"/>
                                        </p:tgtEl>
                                      </p:cBhvr>
                                    </p:animEffect>
                                    <p:set>
                                      <p:cBhvr>
                                        <p:cTn id="30" dur="1" fill="hold">
                                          <p:stCondLst>
                                            <p:cond delay="499"/>
                                          </p:stCondLst>
                                        </p:cTn>
                                        <p:tgtEl>
                                          <p:spTgt spid="46093"/>
                                        </p:tgtEl>
                                        <p:attrNameLst>
                                          <p:attrName>style.visibility</p:attrName>
                                        </p:attrNameLst>
                                      </p:cBhvr>
                                      <p:to>
                                        <p:strVal val="hidden"/>
                                      </p:to>
                                    </p:set>
                                  </p:childTnLst>
                                </p:cTn>
                              </p:par>
                              <p:par>
                                <p:cTn id="31" presetID="53" presetClass="entr" presetSubtype="0" fill="hold" nodeType="withEffect">
                                  <p:stCondLst>
                                    <p:cond delay="0"/>
                                  </p:stCondLst>
                                  <p:childTnLst>
                                    <p:set>
                                      <p:cBhvr>
                                        <p:cTn id="32" dur="1" fill="hold">
                                          <p:stCondLst>
                                            <p:cond delay="0"/>
                                          </p:stCondLst>
                                        </p:cTn>
                                        <p:tgtEl>
                                          <p:spTgt spid="46085"/>
                                        </p:tgtEl>
                                        <p:attrNameLst>
                                          <p:attrName>style.visibility</p:attrName>
                                        </p:attrNameLst>
                                      </p:cBhvr>
                                      <p:to>
                                        <p:strVal val="visible"/>
                                      </p:to>
                                    </p:set>
                                    <p:anim calcmode="lin" valueType="num">
                                      <p:cBhvr>
                                        <p:cTn id="33" dur="500" fill="hold"/>
                                        <p:tgtEl>
                                          <p:spTgt spid="46085"/>
                                        </p:tgtEl>
                                        <p:attrNameLst>
                                          <p:attrName>ppt_w</p:attrName>
                                        </p:attrNameLst>
                                      </p:cBhvr>
                                      <p:tavLst>
                                        <p:tav tm="0">
                                          <p:val>
                                            <p:fltVal val="0"/>
                                          </p:val>
                                        </p:tav>
                                        <p:tav tm="100000">
                                          <p:val>
                                            <p:strVal val="#ppt_w"/>
                                          </p:val>
                                        </p:tav>
                                      </p:tavLst>
                                    </p:anim>
                                    <p:anim calcmode="lin" valueType="num">
                                      <p:cBhvr>
                                        <p:cTn id="34" dur="500" fill="hold"/>
                                        <p:tgtEl>
                                          <p:spTgt spid="46085"/>
                                        </p:tgtEl>
                                        <p:attrNameLst>
                                          <p:attrName>ppt_h</p:attrName>
                                        </p:attrNameLst>
                                      </p:cBhvr>
                                      <p:tavLst>
                                        <p:tav tm="0">
                                          <p:val>
                                            <p:fltVal val="0"/>
                                          </p:val>
                                        </p:tav>
                                        <p:tav tm="100000">
                                          <p:val>
                                            <p:strVal val="#ppt_h"/>
                                          </p:val>
                                        </p:tav>
                                      </p:tavLst>
                                    </p:anim>
                                    <p:animEffect transition="in" filter="fade">
                                      <p:cBhvr>
                                        <p:cTn id="35" dur="500"/>
                                        <p:tgtEl>
                                          <p:spTgt spid="46085"/>
                                        </p:tgtEl>
                                      </p:cBhvr>
                                    </p:animEffect>
                                  </p:childTnLst>
                                </p:cTn>
                              </p:par>
                            </p:childTnLst>
                          </p:cTn>
                        </p:par>
                        <p:par>
                          <p:cTn id="36" fill="hold" nodeType="afterGroup">
                            <p:stCondLst>
                              <p:cond delay="500"/>
                            </p:stCondLst>
                            <p:childTnLst>
                              <p:par>
                                <p:cTn id="37" presetID="23" presetClass="entr" presetSubtype="16" fill="hold" grpId="0" nodeType="afterEffect">
                                  <p:stCondLst>
                                    <p:cond delay="0"/>
                                  </p:stCondLst>
                                  <p:childTnLst>
                                    <p:set>
                                      <p:cBhvr>
                                        <p:cTn id="38" dur="1" fill="hold">
                                          <p:stCondLst>
                                            <p:cond delay="0"/>
                                          </p:stCondLst>
                                        </p:cTn>
                                        <p:tgtEl>
                                          <p:spTgt spid="46086"/>
                                        </p:tgtEl>
                                        <p:attrNameLst>
                                          <p:attrName>style.visibility</p:attrName>
                                        </p:attrNameLst>
                                      </p:cBhvr>
                                      <p:to>
                                        <p:strVal val="visible"/>
                                      </p:to>
                                    </p:set>
                                    <p:anim calcmode="lin" valueType="num">
                                      <p:cBhvr>
                                        <p:cTn id="39" dur="500" fill="hold"/>
                                        <p:tgtEl>
                                          <p:spTgt spid="46086"/>
                                        </p:tgtEl>
                                        <p:attrNameLst>
                                          <p:attrName>ppt_w</p:attrName>
                                        </p:attrNameLst>
                                      </p:cBhvr>
                                      <p:tavLst>
                                        <p:tav tm="0">
                                          <p:val>
                                            <p:fltVal val="0"/>
                                          </p:val>
                                        </p:tav>
                                        <p:tav tm="100000">
                                          <p:val>
                                            <p:strVal val="#ppt_w"/>
                                          </p:val>
                                        </p:tav>
                                      </p:tavLst>
                                    </p:anim>
                                    <p:anim calcmode="lin" valueType="num">
                                      <p:cBhvr>
                                        <p:cTn id="40" dur="500" fill="hold"/>
                                        <p:tgtEl>
                                          <p:spTgt spid="46086"/>
                                        </p:tgtEl>
                                        <p:attrNameLst>
                                          <p:attrName>ppt_h</p:attrName>
                                        </p:attrNameLst>
                                      </p:cBhvr>
                                      <p:tavLst>
                                        <p:tav tm="0">
                                          <p:val>
                                            <p:fltVal val="0"/>
                                          </p:val>
                                        </p:tav>
                                        <p:tav tm="100000">
                                          <p:val>
                                            <p:strVal val="#ppt_h"/>
                                          </p:val>
                                        </p:tav>
                                      </p:tavLst>
                                    </p:anim>
                                  </p:childTnLst>
                                </p:cTn>
                              </p:par>
                            </p:childTnLst>
                          </p:cTn>
                        </p:par>
                        <p:par>
                          <p:cTn id="41" fill="hold" nodeType="afterGroup">
                            <p:stCondLst>
                              <p:cond delay="1000"/>
                            </p:stCondLst>
                            <p:childTnLst>
                              <p:par>
                                <p:cTn id="42" presetID="9" presetClass="entr" presetSubtype="0" fill="hold" nodeType="afterEffect">
                                  <p:stCondLst>
                                    <p:cond delay="0"/>
                                  </p:stCondLst>
                                  <p:childTnLst>
                                    <p:set>
                                      <p:cBhvr>
                                        <p:cTn id="43" dur="1" fill="hold">
                                          <p:stCondLst>
                                            <p:cond delay="0"/>
                                          </p:stCondLst>
                                        </p:cTn>
                                        <p:tgtEl>
                                          <p:spTgt spid="46087"/>
                                        </p:tgtEl>
                                        <p:attrNameLst>
                                          <p:attrName>style.visibility</p:attrName>
                                        </p:attrNameLst>
                                      </p:cBhvr>
                                      <p:to>
                                        <p:strVal val="visible"/>
                                      </p:to>
                                    </p:set>
                                    <p:animEffect transition="in" filter="dissolve">
                                      <p:cBhvr>
                                        <p:cTn id="44" dur="500"/>
                                        <p:tgtEl>
                                          <p:spTgt spid="46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P spid="4608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rip blade b copy"/>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28600" y="3505200"/>
            <a:ext cx="1676400" cy="3048000"/>
          </a:xfrm>
          <a:prstGeom prst="rect">
            <a:avLst/>
          </a:prstGeom>
          <a:noFill/>
          <a:extLst>
            <a:ext uri="{909E8E84-426E-40DD-AFC4-6F175D3DCCD1}">
              <a14:hiddenFill xmlns:a14="http://schemas.microsoft.com/office/drawing/2010/main" xmlns="">
                <a:solidFill>
                  <a:srgbClr val="FFFFFF"/>
                </a:solidFill>
              </a14:hiddenFill>
            </a:ext>
          </a:extLst>
        </p:spPr>
      </p:pic>
      <p:pic>
        <p:nvPicPr>
          <p:cNvPr id="47107" name="Picture 3" descr="rip blade a cop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886200" y="2971800"/>
            <a:ext cx="4849813" cy="35655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7108" name="Text Box 4"/>
          <p:cNvSpPr txBox="1">
            <a:spLocks noChangeArrowheads="1"/>
          </p:cNvSpPr>
          <p:nvPr/>
        </p:nvSpPr>
        <p:spPr bwMode="auto">
          <a:xfrm>
            <a:off x="228600" y="92075"/>
            <a:ext cx="8839200" cy="2727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en-US" sz="4800">
                <a:solidFill>
                  <a:srgbClr val="FF0000"/>
                </a:solidFill>
              </a:rPr>
              <a:t>Rip teeth have a chisel shape that cuts the wood fibers and mostly rips them out in chunks with the grain.</a:t>
            </a:r>
          </a:p>
        </p:txBody>
      </p:sp>
      <p:sp>
        <p:nvSpPr>
          <p:cNvPr id="47109" name="Text Box 5"/>
          <p:cNvSpPr txBox="1">
            <a:spLocks noChangeArrowheads="1"/>
          </p:cNvSpPr>
          <p:nvPr/>
        </p:nvSpPr>
        <p:spPr bwMode="auto">
          <a:xfrm>
            <a:off x="2133600" y="3489325"/>
            <a:ext cx="1524000" cy="2225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CC"/>
                </a:solidFill>
              </a:rPr>
              <a:t>If used across the grain, rip teeth will blow out the wood fibers. </a:t>
            </a:r>
          </a:p>
        </p:txBody>
      </p:sp>
      <p:grpSp>
        <p:nvGrpSpPr>
          <p:cNvPr id="47110" name="Group 6"/>
          <p:cNvGrpSpPr>
            <a:grpSpLocks/>
          </p:cNvGrpSpPr>
          <p:nvPr/>
        </p:nvGrpSpPr>
        <p:grpSpPr bwMode="auto">
          <a:xfrm rot="-24994010">
            <a:off x="6057900" y="4229100"/>
            <a:ext cx="1828800" cy="685800"/>
            <a:chOff x="2991" y="3456"/>
            <a:chExt cx="1152" cy="432"/>
          </a:xfrm>
        </p:grpSpPr>
        <p:sp>
          <p:nvSpPr>
            <p:cNvPr id="47111" name="Line 7"/>
            <p:cNvSpPr>
              <a:spLocks noChangeShapeType="1"/>
            </p:cNvSpPr>
            <p:nvPr/>
          </p:nvSpPr>
          <p:spPr bwMode="auto">
            <a:xfrm>
              <a:off x="3264" y="3456"/>
              <a:ext cx="768" cy="432"/>
            </a:xfrm>
            <a:prstGeom prst="line">
              <a:avLst/>
            </a:prstGeom>
            <a:noFill/>
            <a:ln w="44450">
              <a:solidFill>
                <a:schemeClr val="bg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7112" name="Text Box 8"/>
            <p:cNvSpPr txBox="1">
              <a:spLocks noChangeArrowheads="1"/>
            </p:cNvSpPr>
            <p:nvPr/>
          </p:nvSpPr>
          <p:spPr bwMode="auto">
            <a:xfrm rot="1739003">
              <a:off x="2991" y="3651"/>
              <a:ext cx="1152"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solidFill>
                    <a:schemeClr val="bg1"/>
                  </a:solidFill>
                </a:rPr>
                <a:t>Grain direction</a:t>
              </a:r>
            </a:p>
          </p:txBody>
        </p:sp>
      </p:grpSp>
      <p:grpSp>
        <p:nvGrpSpPr>
          <p:cNvPr id="47113" name="Group 9"/>
          <p:cNvGrpSpPr>
            <a:grpSpLocks/>
          </p:cNvGrpSpPr>
          <p:nvPr/>
        </p:nvGrpSpPr>
        <p:grpSpPr bwMode="auto">
          <a:xfrm>
            <a:off x="228600" y="5943600"/>
            <a:ext cx="1676400" cy="342900"/>
            <a:chOff x="144" y="3744"/>
            <a:chExt cx="1056" cy="216"/>
          </a:xfrm>
        </p:grpSpPr>
        <p:sp>
          <p:nvSpPr>
            <p:cNvPr id="47114" name="Rectangle 10"/>
            <p:cNvSpPr>
              <a:spLocks noChangeArrowheads="1"/>
            </p:cNvSpPr>
            <p:nvPr/>
          </p:nvSpPr>
          <p:spPr bwMode="auto">
            <a:xfrm>
              <a:off x="144" y="3744"/>
              <a:ext cx="144"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115" name="Rectangle 11"/>
            <p:cNvSpPr>
              <a:spLocks noChangeArrowheads="1"/>
            </p:cNvSpPr>
            <p:nvPr/>
          </p:nvSpPr>
          <p:spPr bwMode="auto">
            <a:xfrm>
              <a:off x="1056" y="3744"/>
              <a:ext cx="144"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116" name="Rectangle 12"/>
            <p:cNvSpPr>
              <a:spLocks noChangeArrowheads="1"/>
            </p:cNvSpPr>
            <p:nvPr/>
          </p:nvSpPr>
          <p:spPr bwMode="auto">
            <a:xfrm>
              <a:off x="144" y="3795"/>
              <a:ext cx="192"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117" name="Rectangle 13"/>
            <p:cNvSpPr>
              <a:spLocks noChangeArrowheads="1"/>
            </p:cNvSpPr>
            <p:nvPr/>
          </p:nvSpPr>
          <p:spPr bwMode="auto">
            <a:xfrm>
              <a:off x="1008" y="3792"/>
              <a:ext cx="192"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118" name="AutoShape 14"/>
            <p:cNvSpPr>
              <a:spLocks noChangeArrowheads="1"/>
            </p:cNvSpPr>
            <p:nvPr/>
          </p:nvSpPr>
          <p:spPr bwMode="auto">
            <a:xfrm rot="4947437">
              <a:off x="312" y="3600"/>
              <a:ext cx="96" cy="432"/>
            </a:xfrm>
            <a:prstGeom prst="triangle">
              <a:avLst>
                <a:gd name="adj" fmla="val 10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119" name="AutoShape 15"/>
            <p:cNvSpPr>
              <a:spLocks noChangeArrowheads="1"/>
            </p:cNvSpPr>
            <p:nvPr/>
          </p:nvSpPr>
          <p:spPr bwMode="auto">
            <a:xfrm rot="15619297">
              <a:off x="936" y="3696"/>
              <a:ext cx="96" cy="432"/>
            </a:xfrm>
            <a:prstGeom prst="triangle">
              <a:avLst>
                <a:gd name="adj" fmla="val 10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120" name="AutoShape 16"/>
            <p:cNvSpPr>
              <a:spLocks noChangeArrowheads="1"/>
            </p:cNvSpPr>
            <p:nvPr/>
          </p:nvSpPr>
          <p:spPr bwMode="auto">
            <a:xfrm rot="15619297">
              <a:off x="936" y="3642"/>
              <a:ext cx="96" cy="432"/>
            </a:xfrm>
            <a:prstGeom prst="triangle">
              <a:avLst>
                <a:gd name="adj" fmla="val 10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121" name="AutoShape 17"/>
            <p:cNvSpPr>
              <a:spLocks noChangeArrowheads="1"/>
            </p:cNvSpPr>
            <p:nvPr/>
          </p:nvSpPr>
          <p:spPr bwMode="auto">
            <a:xfrm rot="4947437">
              <a:off x="318" y="3651"/>
              <a:ext cx="96" cy="432"/>
            </a:xfrm>
            <a:prstGeom prst="triangle">
              <a:avLst>
                <a:gd name="adj" fmla="val 10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47122" name="Rectangle 18"/>
          <p:cNvSpPr>
            <a:spLocks noChangeArrowheads="1"/>
          </p:cNvSpPr>
          <p:nvPr/>
        </p:nvSpPr>
        <p:spPr bwMode="auto">
          <a:xfrm>
            <a:off x="230188" y="5867400"/>
            <a:ext cx="760412" cy="685800"/>
          </a:xfrm>
          <a:prstGeom prst="rect">
            <a:avLst/>
          </a:prstGeom>
          <a:solidFill>
            <a:srgbClr val="C9735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123" name="Rectangle 19"/>
          <p:cNvSpPr>
            <a:spLocks noChangeArrowheads="1"/>
          </p:cNvSpPr>
          <p:nvPr/>
        </p:nvSpPr>
        <p:spPr bwMode="auto">
          <a:xfrm rot="21580196" flipH="1">
            <a:off x="852488" y="5865813"/>
            <a:ext cx="1066800" cy="685800"/>
          </a:xfrm>
          <a:prstGeom prst="rect">
            <a:avLst/>
          </a:prstGeom>
          <a:solidFill>
            <a:srgbClr val="C9735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47124" name="Picture 20" descr="chunks"/>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999038" y="5638800"/>
            <a:ext cx="528637" cy="990600"/>
          </a:xfrm>
          <a:prstGeom prst="rect">
            <a:avLst/>
          </a:prstGeom>
          <a:noFill/>
          <a:extLst>
            <a:ext uri="{909E8E84-426E-40DD-AFC4-6F175D3DCCD1}">
              <a14:hiddenFill xmlns:a14="http://schemas.microsoft.com/office/drawing/2010/main" xmlns="">
                <a:solidFill>
                  <a:srgbClr val="FFFFFF"/>
                </a:solidFill>
              </a14:hiddenFill>
            </a:ext>
          </a:extLst>
        </p:spPr>
      </p:pic>
      <p:pic>
        <p:nvPicPr>
          <p:cNvPr id="47125" name="Picture 21" descr="chunk"/>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410200" y="5410200"/>
            <a:ext cx="288925" cy="309563"/>
          </a:xfrm>
          <a:prstGeom prst="rect">
            <a:avLst/>
          </a:prstGeom>
          <a:noFill/>
          <a:extLst>
            <a:ext uri="{909E8E84-426E-40DD-AFC4-6F175D3DCCD1}">
              <a14:hiddenFill xmlns:a14="http://schemas.microsoft.com/office/drawing/2010/main" xmlns="">
                <a:solidFill>
                  <a:srgbClr val="FFFFFF"/>
                </a:solidFill>
              </a14:hiddenFill>
            </a:ext>
          </a:extLst>
        </p:spPr>
      </p:pic>
      <p:pic>
        <p:nvPicPr>
          <p:cNvPr id="47126" name="Picture 22" descr="chunk"/>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334000" y="5181600"/>
            <a:ext cx="288925" cy="309563"/>
          </a:xfrm>
          <a:prstGeom prst="rect">
            <a:avLst/>
          </a:prstGeom>
          <a:noFill/>
          <a:extLst>
            <a:ext uri="{909E8E84-426E-40DD-AFC4-6F175D3DCCD1}">
              <a14:hiddenFill xmlns:a14="http://schemas.microsoft.com/office/drawing/2010/main" xmlns="">
                <a:solidFill>
                  <a:srgbClr val="FFFFFF"/>
                </a:solidFill>
              </a14:hiddenFill>
            </a:ext>
          </a:extLst>
        </p:spPr>
      </p:pic>
      <p:pic>
        <p:nvPicPr>
          <p:cNvPr id="47127" name="Picture 23" descr="chunk"/>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349875" y="5029200"/>
            <a:ext cx="288925" cy="309563"/>
          </a:xfrm>
          <a:prstGeom prst="rect">
            <a:avLst/>
          </a:prstGeom>
          <a:noFill/>
          <a:extLst>
            <a:ext uri="{909E8E84-426E-40DD-AFC4-6F175D3DCCD1}">
              <a14:hiddenFill xmlns:a14="http://schemas.microsoft.com/office/drawing/2010/main" xmlns="">
                <a:solidFill>
                  <a:srgbClr val="FFFFFF"/>
                </a:solidFill>
              </a14:hiddenFill>
            </a:ext>
          </a:extLst>
        </p:spPr>
      </p:pic>
      <p:pic>
        <p:nvPicPr>
          <p:cNvPr id="47128" name="Picture 24" descr="chunk"/>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410200" y="4800600"/>
            <a:ext cx="288925" cy="309563"/>
          </a:xfrm>
          <a:prstGeom prst="rect">
            <a:avLst/>
          </a:prstGeom>
          <a:noFill/>
          <a:extLst>
            <a:ext uri="{909E8E84-426E-40DD-AFC4-6F175D3DCCD1}">
              <a14:hiddenFill xmlns:a14="http://schemas.microsoft.com/office/drawing/2010/main" xmlns="">
                <a:solidFill>
                  <a:srgbClr val="FFFFFF"/>
                </a:solidFill>
              </a14:hiddenFill>
            </a:ext>
          </a:extLst>
        </p:spPr>
      </p:pic>
      <p:pic>
        <p:nvPicPr>
          <p:cNvPr id="47129" name="Picture 25" descr="chunk"/>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334000" y="4953000"/>
            <a:ext cx="288925" cy="3095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6643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p:cTn id="7" dur="500" fill="hold"/>
                                        <p:tgtEl>
                                          <p:spTgt spid="47108"/>
                                        </p:tgtEl>
                                        <p:attrNameLst>
                                          <p:attrName>ppt_w</p:attrName>
                                        </p:attrNameLst>
                                      </p:cBhvr>
                                      <p:tavLst>
                                        <p:tav tm="0">
                                          <p:val>
                                            <p:fltVal val="0"/>
                                          </p:val>
                                        </p:tav>
                                        <p:tav tm="100000">
                                          <p:val>
                                            <p:strVal val="#ppt_w"/>
                                          </p:val>
                                        </p:tav>
                                      </p:tavLst>
                                    </p:anim>
                                    <p:anim calcmode="lin" valueType="num">
                                      <p:cBhvr>
                                        <p:cTn id="8" dur="500" fill="hold"/>
                                        <p:tgtEl>
                                          <p:spTgt spid="47108"/>
                                        </p:tgtEl>
                                        <p:attrNameLst>
                                          <p:attrName>ppt_h</p:attrName>
                                        </p:attrNameLst>
                                      </p:cBhvr>
                                      <p:tavLst>
                                        <p:tav tm="0">
                                          <p:val>
                                            <p:fltVal val="0"/>
                                          </p:val>
                                        </p:tav>
                                        <p:tav tm="100000">
                                          <p:val>
                                            <p:strVal val="#ppt_h"/>
                                          </p:val>
                                        </p:tav>
                                      </p:tavLst>
                                    </p:anim>
                                    <p:animEffect transition="in" filter="fade">
                                      <p:cBhvr>
                                        <p:cTn id="9" dur="500"/>
                                        <p:tgtEl>
                                          <p:spTgt spid="47108"/>
                                        </p:tgtEl>
                                      </p:cBhvr>
                                    </p:animEffect>
                                  </p:childTnLst>
                                </p:cTn>
                              </p:par>
                              <p:par>
                                <p:cTn id="10" presetID="53" presetClass="entr" presetSubtype="0" fill="hold" nodeType="withEffect">
                                  <p:stCondLst>
                                    <p:cond delay="0"/>
                                  </p:stCondLst>
                                  <p:childTnLst>
                                    <p:set>
                                      <p:cBhvr>
                                        <p:cTn id="11" dur="1" fill="hold">
                                          <p:stCondLst>
                                            <p:cond delay="0"/>
                                          </p:stCondLst>
                                        </p:cTn>
                                        <p:tgtEl>
                                          <p:spTgt spid="47107"/>
                                        </p:tgtEl>
                                        <p:attrNameLst>
                                          <p:attrName>style.visibility</p:attrName>
                                        </p:attrNameLst>
                                      </p:cBhvr>
                                      <p:to>
                                        <p:strVal val="visible"/>
                                      </p:to>
                                    </p:set>
                                    <p:anim calcmode="lin" valueType="num">
                                      <p:cBhvr>
                                        <p:cTn id="12" dur="500" fill="hold"/>
                                        <p:tgtEl>
                                          <p:spTgt spid="47107"/>
                                        </p:tgtEl>
                                        <p:attrNameLst>
                                          <p:attrName>ppt_w</p:attrName>
                                        </p:attrNameLst>
                                      </p:cBhvr>
                                      <p:tavLst>
                                        <p:tav tm="0">
                                          <p:val>
                                            <p:fltVal val="0"/>
                                          </p:val>
                                        </p:tav>
                                        <p:tav tm="100000">
                                          <p:val>
                                            <p:strVal val="#ppt_w"/>
                                          </p:val>
                                        </p:tav>
                                      </p:tavLst>
                                    </p:anim>
                                    <p:anim calcmode="lin" valueType="num">
                                      <p:cBhvr>
                                        <p:cTn id="13" dur="500" fill="hold"/>
                                        <p:tgtEl>
                                          <p:spTgt spid="47107"/>
                                        </p:tgtEl>
                                        <p:attrNameLst>
                                          <p:attrName>ppt_h</p:attrName>
                                        </p:attrNameLst>
                                      </p:cBhvr>
                                      <p:tavLst>
                                        <p:tav tm="0">
                                          <p:val>
                                            <p:fltVal val="0"/>
                                          </p:val>
                                        </p:tav>
                                        <p:tav tm="100000">
                                          <p:val>
                                            <p:strVal val="#ppt_h"/>
                                          </p:val>
                                        </p:tav>
                                      </p:tavLst>
                                    </p:anim>
                                    <p:animEffect transition="in" filter="fade">
                                      <p:cBhvr>
                                        <p:cTn id="14" dur="500"/>
                                        <p:tgtEl>
                                          <p:spTgt spid="47107"/>
                                        </p:tgtEl>
                                      </p:cBhvr>
                                    </p:animEffect>
                                  </p:childTnLst>
                                </p:cTn>
                              </p:par>
                              <p:par>
                                <p:cTn id="15" presetID="9" presetClass="entr" presetSubtype="0" fill="hold" nodeType="withEffect">
                                  <p:stCondLst>
                                    <p:cond delay="0"/>
                                  </p:stCondLst>
                                  <p:childTnLst>
                                    <p:set>
                                      <p:cBhvr>
                                        <p:cTn id="16" dur="1" fill="hold">
                                          <p:stCondLst>
                                            <p:cond delay="0"/>
                                          </p:stCondLst>
                                        </p:cTn>
                                        <p:tgtEl>
                                          <p:spTgt spid="47125"/>
                                        </p:tgtEl>
                                        <p:attrNameLst>
                                          <p:attrName>style.visibility</p:attrName>
                                        </p:attrNameLst>
                                      </p:cBhvr>
                                      <p:to>
                                        <p:strVal val="visible"/>
                                      </p:to>
                                    </p:set>
                                    <p:animEffect transition="in" filter="dissolve">
                                      <p:cBhvr>
                                        <p:cTn id="17" dur="500"/>
                                        <p:tgtEl>
                                          <p:spTgt spid="47125"/>
                                        </p:tgtEl>
                                      </p:cBhvr>
                                    </p:animEffect>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47124"/>
                                        </p:tgtEl>
                                        <p:attrNameLst>
                                          <p:attrName>style.visibility</p:attrName>
                                        </p:attrNameLst>
                                      </p:cBhvr>
                                      <p:to>
                                        <p:strVal val="visible"/>
                                      </p:to>
                                    </p:set>
                                    <p:animEffect transition="in" filter="dissolve">
                                      <p:cBhvr>
                                        <p:cTn id="21" dur="500"/>
                                        <p:tgtEl>
                                          <p:spTgt spid="4712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47110"/>
                                        </p:tgtEl>
                                        <p:attrNameLst>
                                          <p:attrName>style.visibility</p:attrName>
                                        </p:attrNameLst>
                                      </p:cBhvr>
                                      <p:to>
                                        <p:strVal val="visible"/>
                                      </p:to>
                                    </p:set>
                                    <p:animEffect transition="in" filter="dissolve">
                                      <p:cBhvr>
                                        <p:cTn id="26" dur="500"/>
                                        <p:tgtEl>
                                          <p:spTgt spid="47110"/>
                                        </p:tgtEl>
                                      </p:cBhvr>
                                    </p:animEffect>
                                  </p:childTnLst>
                                </p:cTn>
                              </p:par>
                            </p:childTnLst>
                          </p:cTn>
                        </p:par>
                        <p:par>
                          <p:cTn id="27" fill="hold" nodeType="afterGroup">
                            <p:stCondLst>
                              <p:cond delay="500"/>
                            </p:stCondLst>
                            <p:childTnLst>
                              <p:par>
                                <p:cTn id="28" presetID="2" presetClass="exit" presetSubtype="4" fill="hold" nodeType="afterEffect">
                                  <p:stCondLst>
                                    <p:cond delay="0"/>
                                  </p:stCondLst>
                                  <p:childTnLst>
                                    <p:anim calcmode="lin" valueType="num">
                                      <p:cBhvr additive="base">
                                        <p:cTn id="29" dur="500"/>
                                        <p:tgtEl>
                                          <p:spTgt spid="47125"/>
                                        </p:tgtEl>
                                        <p:attrNameLst>
                                          <p:attrName>ppt_x</p:attrName>
                                        </p:attrNameLst>
                                      </p:cBhvr>
                                      <p:tavLst>
                                        <p:tav tm="0">
                                          <p:val>
                                            <p:strVal val="ppt_x"/>
                                          </p:val>
                                        </p:tav>
                                        <p:tav tm="100000">
                                          <p:val>
                                            <p:strVal val="ppt_x"/>
                                          </p:val>
                                        </p:tav>
                                      </p:tavLst>
                                    </p:anim>
                                    <p:anim calcmode="lin" valueType="num">
                                      <p:cBhvr additive="base">
                                        <p:cTn id="30" dur="500"/>
                                        <p:tgtEl>
                                          <p:spTgt spid="47125"/>
                                        </p:tgtEl>
                                        <p:attrNameLst>
                                          <p:attrName>ppt_y</p:attrName>
                                        </p:attrNameLst>
                                      </p:cBhvr>
                                      <p:tavLst>
                                        <p:tav tm="0">
                                          <p:val>
                                            <p:strVal val="ppt_y"/>
                                          </p:val>
                                        </p:tav>
                                        <p:tav tm="100000">
                                          <p:val>
                                            <p:strVal val="1+ppt_h/2"/>
                                          </p:val>
                                        </p:tav>
                                      </p:tavLst>
                                    </p:anim>
                                    <p:set>
                                      <p:cBhvr>
                                        <p:cTn id="31" dur="1" fill="hold">
                                          <p:stCondLst>
                                            <p:cond delay="499"/>
                                          </p:stCondLst>
                                        </p:cTn>
                                        <p:tgtEl>
                                          <p:spTgt spid="47125"/>
                                        </p:tgtEl>
                                        <p:attrNameLst>
                                          <p:attrName>style.visibility</p:attrName>
                                        </p:attrNameLst>
                                      </p:cBhvr>
                                      <p:to>
                                        <p:strVal val="hidden"/>
                                      </p:to>
                                    </p:set>
                                  </p:childTnLst>
                                </p:cTn>
                              </p:par>
                              <p:par>
                                <p:cTn id="32" presetID="2" presetClass="exit" presetSubtype="4" fill="hold" nodeType="withEffect">
                                  <p:stCondLst>
                                    <p:cond delay="0"/>
                                  </p:stCondLst>
                                  <p:childTnLst>
                                    <p:anim calcmode="lin" valueType="num">
                                      <p:cBhvr additive="base">
                                        <p:cTn id="33" dur="500"/>
                                        <p:tgtEl>
                                          <p:spTgt spid="47124"/>
                                        </p:tgtEl>
                                        <p:attrNameLst>
                                          <p:attrName>ppt_x</p:attrName>
                                        </p:attrNameLst>
                                      </p:cBhvr>
                                      <p:tavLst>
                                        <p:tav tm="0">
                                          <p:val>
                                            <p:strVal val="ppt_x"/>
                                          </p:val>
                                        </p:tav>
                                        <p:tav tm="100000">
                                          <p:val>
                                            <p:strVal val="ppt_x"/>
                                          </p:val>
                                        </p:tav>
                                      </p:tavLst>
                                    </p:anim>
                                    <p:anim calcmode="lin" valueType="num">
                                      <p:cBhvr additive="base">
                                        <p:cTn id="34" dur="500"/>
                                        <p:tgtEl>
                                          <p:spTgt spid="47124"/>
                                        </p:tgtEl>
                                        <p:attrNameLst>
                                          <p:attrName>ppt_y</p:attrName>
                                        </p:attrNameLst>
                                      </p:cBhvr>
                                      <p:tavLst>
                                        <p:tav tm="0">
                                          <p:val>
                                            <p:strVal val="ppt_y"/>
                                          </p:val>
                                        </p:tav>
                                        <p:tav tm="100000">
                                          <p:val>
                                            <p:strVal val="1+ppt_h/2"/>
                                          </p:val>
                                        </p:tav>
                                      </p:tavLst>
                                    </p:anim>
                                    <p:set>
                                      <p:cBhvr>
                                        <p:cTn id="35" dur="1" fill="hold">
                                          <p:stCondLst>
                                            <p:cond delay="499"/>
                                          </p:stCondLst>
                                        </p:cTn>
                                        <p:tgtEl>
                                          <p:spTgt spid="47124"/>
                                        </p:tgtEl>
                                        <p:attrNameLst>
                                          <p:attrName>style.visibility</p:attrName>
                                        </p:attrNameLst>
                                      </p:cBhvr>
                                      <p:to>
                                        <p:strVal val="hidden"/>
                                      </p:to>
                                    </p:set>
                                  </p:childTnLst>
                                </p:cTn>
                              </p:par>
                              <p:par>
                                <p:cTn id="36" presetID="9" presetClass="entr" presetSubtype="0" fill="hold" nodeType="withEffect">
                                  <p:stCondLst>
                                    <p:cond delay="0"/>
                                  </p:stCondLst>
                                  <p:childTnLst>
                                    <p:set>
                                      <p:cBhvr>
                                        <p:cTn id="37" dur="1" fill="hold">
                                          <p:stCondLst>
                                            <p:cond delay="0"/>
                                          </p:stCondLst>
                                        </p:cTn>
                                        <p:tgtEl>
                                          <p:spTgt spid="47126"/>
                                        </p:tgtEl>
                                        <p:attrNameLst>
                                          <p:attrName>style.visibility</p:attrName>
                                        </p:attrNameLst>
                                      </p:cBhvr>
                                      <p:to>
                                        <p:strVal val="visible"/>
                                      </p:to>
                                    </p:set>
                                    <p:animEffect transition="in" filter="dissolve">
                                      <p:cBhvr>
                                        <p:cTn id="38" dur="500"/>
                                        <p:tgtEl>
                                          <p:spTgt spid="47126"/>
                                        </p:tgtEl>
                                      </p:cBhvr>
                                    </p:animEffect>
                                  </p:childTnLst>
                                </p:cTn>
                              </p:par>
                            </p:childTnLst>
                          </p:cTn>
                        </p:par>
                        <p:par>
                          <p:cTn id="39" fill="hold" nodeType="afterGroup">
                            <p:stCondLst>
                              <p:cond delay="1000"/>
                            </p:stCondLst>
                            <p:childTnLst>
                              <p:par>
                                <p:cTn id="40" presetID="2" presetClass="exit" presetSubtype="4" fill="hold" nodeType="afterEffect">
                                  <p:stCondLst>
                                    <p:cond delay="0"/>
                                  </p:stCondLst>
                                  <p:childTnLst>
                                    <p:anim calcmode="lin" valueType="num">
                                      <p:cBhvr additive="base">
                                        <p:cTn id="41" dur="500"/>
                                        <p:tgtEl>
                                          <p:spTgt spid="47126"/>
                                        </p:tgtEl>
                                        <p:attrNameLst>
                                          <p:attrName>ppt_x</p:attrName>
                                        </p:attrNameLst>
                                      </p:cBhvr>
                                      <p:tavLst>
                                        <p:tav tm="0">
                                          <p:val>
                                            <p:strVal val="ppt_x"/>
                                          </p:val>
                                        </p:tav>
                                        <p:tav tm="100000">
                                          <p:val>
                                            <p:strVal val="ppt_x"/>
                                          </p:val>
                                        </p:tav>
                                      </p:tavLst>
                                    </p:anim>
                                    <p:anim calcmode="lin" valueType="num">
                                      <p:cBhvr additive="base">
                                        <p:cTn id="42" dur="500"/>
                                        <p:tgtEl>
                                          <p:spTgt spid="47126"/>
                                        </p:tgtEl>
                                        <p:attrNameLst>
                                          <p:attrName>ppt_y</p:attrName>
                                        </p:attrNameLst>
                                      </p:cBhvr>
                                      <p:tavLst>
                                        <p:tav tm="0">
                                          <p:val>
                                            <p:strVal val="ppt_y"/>
                                          </p:val>
                                        </p:tav>
                                        <p:tav tm="100000">
                                          <p:val>
                                            <p:strVal val="1+ppt_h/2"/>
                                          </p:val>
                                        </p:tav>
                                      </p:tavLst>
                                    </p:anim>
                                    <p:set>
                                      <p:cBhvr>
                                        <p:cTn id="43" dur="1" fill="hold">
                                          <p:stCondLst>
                                            <p:cond delay="499"/>
                                          </p:stCondLst>
                                        </p:cTn>
                                        <p:tgtEl>
                                          <p:spTgt spid="47126"/>
                                        </p:tgtEl>
                                        <p:attrNameLst>
                                          <p:attrName>style.visibility</p:attrName>
                                        </p:attrNameLst>
                                      </p:cBhvr>
                                      <p:to>
                                        <p:strVal val="hidden"/>
                                      </p:to>
                                    </p:set>
                                  </p:childTnLst>
                                </p:cTn>
                              </p:par>
                              <p:par>
                                <p:cTn id="44" presetID="9" presetClass="entr" presetSubtype="0" fill="hold" nodeType="withEffect">
                                  <p:stCondLst>
                                    <p:cond delay="0"/>
                                  </p:stCondLst>
                                  <p:childTnLst>
                                    <p:set>
                                      <p:cBhvr>
                                        <p:cTn id="45" dur="1" fill="hold">
                                          <p:stCondLst>
                                            <p:cond delay="0"/>
                                          </p:stCondLst>
                                        </p:cTn>
                                        <p:tgtEl>
                                          <p:spTgt spid="47127"/>
                                        </p:tgtEl>
                                        <p:attrNameLst>
                                          <p:attrName>style.visibility</p:attrName>
                                        </p:attrNameLst>
                                      </p:cBhvr>
                                      <p:to>
                                        <p:strVal val="visible"/>
                                      </p:to>
                                    </p:set>
                                    <p:animEffect transition="in" filter="dissolve">
                                      <p:cBhvr>
                                        <p:cTn id="46" dur="500"/>
                                        <p:tgtEl>
                                          <p:spTgt spid="47127"/>
                                        </p:tgtEl>
                                      </p:cBhvr>
                                    </p:animEffect>
                                  </p:childTnLst>
                                </p:cTn>
                              </p:par>
                            </p:childTnLst>
                          </p:cTn>
                        </p:par>
                        <p:par>
                          <p:cTn id="47" fill="hold" nodeType="afterGroup">
                            <p:stCondLst>
                              <p:cond delay="1500"/>
                            </p:stCondLst>
                            <p:childTnLst>
                              <p:par>
                                <p:cTn id="48" presetID="2" presetClass="exit" presetSubtype="4" fill="hold" nodeType="afterEffect">
                                  <p:stCondLst>
                                    <p:cond delay="0"/>
                                  </p:stCondLst>
                                  <p:childTnLst>
                                    <p:anim calcmode="lin" valueType="num">
                                      <p:cBhvr additive="base">
                                        <p:cTn id="49" dur="500"/>
                                        <p:tgtEl>
                                          <p:spTgt spid="47127"/>
                                        </p:tgtEl>
                                        <p:attrNameLst>
                                          <p:attrName>ppt_x</p:attrName>
                                        </p:attrNameLst>
                                      </p:cBhvr>
                                      <p:tavLst>
                                        <p:tav tm="0">
                                          <p:val>
                                            <p:strVal val="ppt_x"/>
                                          </p:val>
                                        </p:tav>
                                        <p:tav tm="100000">
                                          <p:val>
                                            <p:strVal val="ppt_x"/>
                                          </p:val>
                                        </p:tav>
                                      </p:tavLst>
                                    </p:anim>
                                    <p:anim calcmode="lin" valueType="num">
                                      <p:cBhvr additive="base">
                                        <p:cTn id="50" dur="500"/>
                                        <p:tgtEl>
                                          <p:spTgt spid="47127"/>
                                        </p:tgtEl>
                                        <p:attrNameLst>
                                          <p:attrName>ppt_y</p:attrName>
                                        </p:attrNameLst>
                                      </p:cBhvr>
                                      <p:tavLst>
                                        <p:tav tm="0">
                                          <p:val>
                                            <p:strVal val="ppt_y"/>
                                          </p:val>
                                        </p:tav>
                                        <p:tav tm="100000">
                                          <p:val>
                                            <p:strVal val="1+ppt_h/2"/>
                                          </p:val>
                                        </p:tav>
                                      </p:tavLst>
                                    </p:anim>
                                    <p:set>
                                      <p:cBhvr>
                                        <p:cTn id="51" dur="1" fill="hold">
                                          <p:stCondLst>
                                            <p:cond delay="499"/>
                                          </p:stCondLst>
                                        </p:cTn>
                                        <p:tgtEl>
                                          <p:spTgt spid="47127"/>
                                        </p:tgtEl>
                                        <p:attrNameLst>
                                          <p:attrName>style.visibility</p:attrName>
                                        </p:attrNameLst>
                                      </p:cBhvr>
                                      <p:to>
                                        <p:strVal val="hidden"/>
                                      </p:to>
                                    </p:set>
                                  </p:childTnLst>
                                </p:cTn>
                              </p:par>
                              <p:par>
                                <p:cTn id="52" presetID="9" presetClass="entr" presetSubtype="0" fill="hold" nodeType="withEffect">
                                  <p:stCondLst>
                                    <p:cond delay="0"/>
                                  </p:stCondLst>
                                  <p:childTnLst>
                                    <p:set>
                                      <p:cBhvr>
                                        <p:cTn id="53" dur="1" fill="hold">
                                          <p:stCondLst>
                                            <p:cond delay="0"/>
                                          </p:stCondLst>
                                        </p:cTn>
                                        <p:tgtEl>
                                          <p:spTgt spid="47128"/>
                                        </p:tgtEl>
                                        <p:attrNameLst>
                                          <p:attrName>style.visibility</p:attrName>
                                        </p:attrNameLst>
                                      </p:cBhvr>
                                      <p:to>
                                        <p:strVal val="visible"/>
                                      </p:to>
                                    </p:set>
                                    <p:animEffect transition="in" filter="dissolve">
                                      <p:cBhvr>
                                        <p:cTn id="54" dur="500"/>
                                        <p:tgtEl>
                                          <p:spTgt spid="47128"/>
                                        </p:tgtEl>
                                      </p:cBhvr>
                                    </p:animEffect>
                                  </p:childTnLst>
                                </p:cTn>
                              </p:par>
                            </p:childTnLst>
                          </p:cTn>
                        </p:par>
                        <p:par>
                          <p:cTn id="55" fill="hold" nodeType="afterGroup">
                            <p:stCondLst>
                              <p:cond delay="2000"/>
                            </p:stCondLst>
                            <p:childTnLst>
                              <p:par>
                                <p:cTn id="56" presetID="2" presetClass="exit" presetSubtype="4" fill="hold" nodeType="afterEffect">
                                  <p:stCondLst>
                                    <p:cond delay="0"/>
                                  </p:stCondLst>
                                  <p:childTnLst>
                                    <p:anim calcmode="lin" valueType="num">
                                      <p:cBhvr additive="base">
                                        <p:cTn id="57" dur="500"/>
                                        <p:tgtEl>
                                          <p:spTgt spid="47128"/>
                                        </p:tgtEl>
                                        <p:attrNameLst>
                                          <p:attrName>ppt_x</p:attrName>
                                        </p:attrNameLst>
                                      </p:cBhvr>
                                      <p:tavLst>
                                        <p:tav tm="0">
                                          <p:val>
                                            <p:strVal val="ppt_x"/>
                                          </p:val>
                                        </p:tav>
                                        <p:tav tm="100000">
                                          <p:val>
                                            <p:strVal val="ppt_x"/>
                                          </p:val>
                                        </p:tav>
                                      </p:tavLst>
                                    </p:anim>
                                    <p:anim calcmode="lin" valueType="num">
                                      <p:cBhvr additive="base">
                                        <p:cTn id="58" dur="500"/>
                                        <p:tgtEl>
                                          <p:spTgt spid="47128"/>
                                        </p:tgtEl>
                                        <p:attrNameLst>
                                          <p:attrName>ppt_y</p:attrName>
                                        </p:attrNameLst>
                                      </p:cBhvr>
                                      <p:tavLst>
                                        <p:tav tm="0">
                                          <p:val>
                                            <p:strVal val="ppt_y"/>
                                          </p:val>
                                        </p:tav>
                                        <p:tav tm="100000">
                                          <p:val>
                                            <p:strVal val="1+ppt_h/2"/>
                                          </p:val>
                                        </p:tav>
                                      </p:tavLst>
                                    </p:anim>
                                    <p:set>
                                      <p:cBhvr>
                                        <p:cTn id="59" dur="1" fill="hold">
                                          <p:stCondLst>
                                            <p:cond delay="499"/>
                                          </p:stCondLst>
                                        </p:cTn>
                                        <p:tgtEl>
                                          <p:spTgt spid="47128"/>
                                        </p:tgtEl>
                                        <p:attrNameLst>
                                          <p:attrName>style.visibility</p:attrName>
                                        </p:attrNameLst>
                                      </p:cBhvr>
                                      <p:to>
                                        <p:strVal val="hidden"/>
                                      </p:to>
                                    </p:set>
                                  </p:childTnLst>
                                </p:cTn>
                              </p:par>
                              <p:par>
                                <p:cTn id="60" presetID="9" presetClass="entr" presetSubtype="0" fill="hold" nodeType="withEffect">
                                  <p:stCondLst>
                                    <p:cond delay="0"/>
                                  </p:stCondLst>
                                  <p:childTnLst>
                                    <p:set>
                                      <p:cBhvr>
                                        <p:cTn id="61" dur="1" fill="hold">
                                          <p:stCondLst>
                                            <p:cond delay="0"/>
                                          </p:stCondLst>
                                        </p:cTn>
                                        <p:tgtEl>
                                          <p:spTgt spid="47129"/>
                                        </p:tgtEl>
                                        <p:attrNameLst>
                                          <p:attrName>style.visibility</p:attrName>
                                        </p:attrNameLst>
                                      </p:cBhvr>
                                      <p:to>
                                        <p:strVal val="visible"/>
                                      </p:to>
                                    </p:set>
                                    <p:animEffect transition="in" filter="dissolve">
                                      <p:cBhvr>
                                        <p:cTn id="62" dur="500"/>
                                        <p:tgtEl>
                                          <p:spTgt spid="47129"/>
                                        </p:tgtEl>
                                      </p:cBhvr>
                                    </p:animEffect>
                                  </p:childTnLst>
                                </p:cTn>
                              </p:par>
                            </p:childTnLst>
                          </p:cTn>
                        </p:par>
                        <p:par>
                          <p:cTn id="63" fill="hold" nodeType="afterGroup">
                            <p:stCondLst>
                              <p:cond delay="2500"/>
                            </p:stCondLst>
                            <p:childTnLst>
                              <p:par>
                                <p:cTn id="64" presetID="2" presetClass="exit" presetSubtype="4" fill="hold" nodeType="afterEffect">
                                  <p:stCondLst>
                                    <p:cond delay="0"/>
                                  </p:stCondLst>
                                  <p:childTnLst>
                                    <p:anim calcmode="lin" valueType="num">
                                      <p:cBhvr additive="base">
                                        <p:cTn id="65" dur="500"/>
                                        <p:tgtEl>
                                          <p:spTgt spid="47129"/>
                                        </p:tgtEl>
                                        <p:attrNameLst>
                                          <p:attrName>ppt_x</p:attrName>
                                        </p:attrNameLst>
                                      </p:cBhvr>
                                      <p:tavLst>
                                        <p:tav tm="0">
                                          <p:val>
                                            <p:strVal val="ppt_x"/>
                                          </p:val>
                                        </p:tav>
                                        <p:tav tm="100000">
                                          <p:val>
                                            <p:strVal val="ppt_x"/>
                                          </p:val>
                                        </p:tav>
                                      </p:tavLst>
                                    </p:anim>
                                    <p:anim calcmode="lin" valueType="num">
                                      <p:cBhvr additive="base">
                                        <p:cTn id="66" dur="500"/>
                                        <p:tgtEl>
                                          <p:spTgt spid="47129"/>
                                        </p:tgtEl>
                                        <p:attrNameLst>
                                          <p:attrName>ppt_y</p:attrName>
                                        </p:attrNameLst>
                                      </p:cBhvr>
                                      <p:tavLst>
                                        <p:tav tm="0">
                                          <p:val>
                                            <p:strVal val="ppt_y"/>
                                          </p:val>
                                        </p:tav>
                                        <p:tav tm="100000">
                                          <p:val>
                                            <p:strVal val="1+ppt_h/2"/>
                                          </p:val>
                                        </p:tav>
                                      </p:tavLst>
                                    </p:anim>
                                    <p:set>
                                      <p:cBhvr>
                                        <p:cTn id="67" dur="1" fill="hold">
                                          <p:stCondLst>
                                            <p:cond delay="499"/>
                                          </p:stCondLst>
                                        </p:cTn>
                                        <p:tgtEl>
                                          <p:spTgt spid="47129"/>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47109"/>
                                        </p:tgtEl>
                                        <p:attrNameLst>
                                          <p:attrName>style.visibility</p:attrName>
                                        </p:attrNameLst>
                                      </p:cBhvr>
                                      <p:to>
                                        <p:strVal val="visible"/>
                                      </p:to>
                                    </p:set>
                                    <p:anim calcmode="lin" valueType="num">
                                      <p:cBhvr>
                                        <p:cTn id="72" dur="500" fill="hold"/>
                                        <p:tgtEl>
                                          <p:spTgt spid="47109"/>
                                        </p:tgtEl>
                                        <p:attrNameLst>
                                          <p:attrName>ppt_w</p:attrName>
                                        </p:attrNameLst>
                                      </p:cBhvr>
                                      <p:tavLst>
                                        <p:tav tm="0">
                                          <p:val>
                                            <p:fltVal val="0"/>
                                          </p:val>
                                        </p:tav>
                                        <p:tav tm="100000">
                                          <p:val>
                                            <p:strVal val="#ppt_w"/>
                                          </p:val>
                                        </p:tav>
                                      </p:tavLst>
                                    </p:anim>
                                    <p:anim calcmode="lin" valueType="num">
                                      <p:cBhvr>
                                        <p:cTn id="73" dur="500" fill="hold"/>
                                        <p:tgtEl>
                                          <p:spTgt spid="47109"/>
                                        </p:tgtEl>
                                        <p:attrNameLst>
                                          <p:attrName>ppt_h</p:attrName>
                                        </p:attrNameLst>
                                      </p:cBhvr>
                                      <p:tavLst>
                                        <p:tav tm="0">
                                          <p:val>
                                            <p:fltVal val="0"/>
                                          </p:val>
                                        </p:tav>
                                        <p:tav tm="100000">
                                          <p:val>
                                            <p:strVal val="#ppt_h"/>
                                          </p:val>
                                        </p:tav>
                                      </p:tavLst>
                                    </p:anim>
                                    <p:animEffect transition="in" filter="fade">
                                      <p:cBhvr>
                                        <p:cTn id="74" dur="500"/>
                                        <p:tgtEl>
                                          <p:spTgt spid="47109"/>
                                        </p:tgtEl>
                                      </p:cBhvr>
                                    </p:animEffect>
                                  </p:childTnLst>
                                </p:cTn>
                              </p:par>
                              <p:par>
                                <p:cTn id="75" presetID="53" presetClass="entr" presetSubtype="0" fill="hold" nodeType="withEffect">
                                  <p:stCondLst>
                                    <p:cond delay="0"/>
                                  </p:stCondLst>
                                  <p:childTnLst>
                                    <p:set>
                                      <p:cBhvr>
                                        <p:cTn id="76" dur="1" fill="hold">
                                          <p:stCondLst>
                                            <p:cond delay="0"/>
                                          </p:stCondLst>
                                        </p:cTn>
                                        <p:tgtEl>
                                          <p:spTgt spid="47106"/>
                                        </p:tgtEl>
                                        <p:attrNameLst>
                                          <p:attrName>style.visibility</p:attrName>
                                        </p:attrNameLst>
                                      </p:cBhvr>
                                      <p:to>
                                        <p:strVal val="visible"/>
                                      </p:to>
                                    </p:set>
                                    <p:anim calcmode="lin" valueType="num">
                                      <p:cBhvr>
                                        <p:cTn id="77" dur="500" fill="hold"/>
                                        <p:tgtEl>
                                          <p:spTgt spid="47106"/>
                                        </p:tgtEl>
                                        <p:attrNameLst>
                                          <p:attrName>ppt_w</p:attrName>
                                        </p:attrNameLst>
                                      </p:cBhvr>
                                      <p:tavLst>
                                        <p:tav tm="0">
                                          <p:val>
                                            <p:fltVal val="0"/>
                                          </p:val>
                                        </p:tav>
                                        <p:tav tm="100000">
                                          <p:val>
                                            <p:strVal val="#ppt_w"/>
                                          </p:val>
                                        </p:tav>
                                      </p:tavLst>
                                    </p:anim>
                                    <p:anim calcmode="lin" valueType="num">
                                      <p:cBhvr>
                                        <p:cTn id="78" dur="500" fill="hold"/>
                                        <p:tgtEl>
                                          <p:spTgt spid="47106"/>
                                        </p:tgtEl>
                                        <p:attrNameLst>
                                          <p:attrName>ppt_h</p:attrName>
                                        </p:attrNameLst>
                                      </p:cBhvr>
                                      <p:tavLst>
                                        <p:tav tm="0">
                                          <p:val>
                                            <p:fltVal val="0"/>
                                          </p:val>
                                        </p:tav>
                                        <p:tav tm="100000">
                                          <p:val>
                                            <p:strVal val="#ppt_h"/>
                                          </p:val>
                                        </p:tav>
                                      </p:tavLst>
                                    </p:anim>
                                    <p:animEffect transition="in" filter="fade">
                                      <p:cBhvr>
                                        <p:cTn id="79" dur="500"/>
                                        <p:tgtEl>
                                          <p:spTgt spid="47106"/>
                                        </p:tgtEl>
                                      </p:cBhvr>
                                    </p:animEffect>
                                  </p:childTnLst>
                                </p:cTn>
                              </p:par>
                            </p:childTnLst>
                          </p:cTn>
                        </p:par>
                        <p:par>
                          <p:cTn id="80" fill="hold" nodeType="afterGroup">
                            <p:stCondLst>
                              <p:cond delay="500"/>
                            </p:stCondLst>
                            <p:childTnLst>
                              <p:par>
                                <p:cTn id="81" presetID="1" presetClass="entr" presetSubtype="0" fill="hold" grpId="0" nodeType="afterEffect">
                                  <p:stCondLst>
                                    <p:cond delay="0"/>
                                  </p:stCondLst>
                                  <p:childTnLst>
                                    <p:set>
                                      <p:cBhvr>
                                        <p:cTn id="82" dur="1" fill="hold">
                                          <p:stCondLst>
                                            <p:cond delay="0"/>
                                          </p:stCondLst>
                                        </p:cTn>
                                        <p:tgtEl>
                                          <p:spTgt spid="4712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7123"/>
                                        </p:tgtEl>
                                        <p:attrNameLst>
                                          <p:attrName>style.visibility</p:attrName>
                                        </p:attrNameLst>
                                      </p:cBhvr>
                                      <p:to>
                                        <p:strVal val="visible"/>
                                      </p:to>
                                    </p:set>
                                  </p:childTnLst>
                                </p:cTn>
                              </p:par>
                            </p:childTnLst>
                          </p:cTn>
                        </p:par>
                        <p:par>
                          <p:cTn id="85" fill="hold" nodeType="afterGroup">
                            <p:stCondLst>
                              <p:cond delay="500"/>
                            </p:stCondLst>
                            <p:childTnLst>
                              <p:par>
                                <p:cTn id="86" presetID="1" presetClass="entr" presetSubtype="0" fill="hold" nodeType="afterEffect">
                                  <p:stCondLst>
                                    <p:cond delay="0"/>
                                  </p:stCondLst>
                                  <p:childTnLst>
                                    <p:set>
                                      <p:cBhvr>
                                        <p:cTn id="87" dur="1" fill="hold">
                                          <p:stCondLst>
                                            <p:cond delay="0"/>
                                          </p:stCondLst>
                                        </p:cTn>
                                        <p:tgtEl>
                                          <p:spTgt spid="47113"/>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xit" presetSubtype="12" fill="hold" grpId="1" nodeType="clickEffect">
                                  <p:stCondLst>
                                    <p:cond delay="0"/>
                                  </p:stCondLst>
                                  <p:childTnLst>
                                    <p:anim calcmode="lin" valueType="num">
                                      <p:cBhvr additive="base">
                                        <p:cTn id="91" dur="1000"/>
                                        <p:tgtEl>
                                          <p:spTgt spid="47122"/>
                                        </p:tgtEl>
                                        <p:attrNameLst>
                                          <p:attrName>ppt_x</p:attrName>
                                        </p:attrNameLst>
                                      </p:cBhvr>
                                      <p:tavLst>
                                        <p:tav tm="0">
                                          <p:val>
                                            <p:strVal val="ppt_x"/>
                                          </p:val>
                                        </p:tav>
                                        <p:tav tm="100000">
                                          <p:val>
                                            <p:strVal val="0-ppt_w/2"/>
                                          </p:val>
                                        </p:tav>
                                      </p:tavLst>
                                    </p:anim>
                                    <p:anim calcmode="lin" valueType="num">
                                      <p:cBhvr additive="base">
                                        <p:cTn id="92" dur="1000"/>
                                        <p:tgtEl>
                                          <p:spTgt spid="47122"/>
                                        </p:tgtEl>
                                        <p:attrNameLst>
                                          <p:attrName>ppt_y</p:attrName>
                                        </p:attrNameLst>
                                      </p:cBhvr>
                                      <p:tavLst>
                                        <p:tav tm="0">
                                          <p:val>
                                            <p:strVal val="ppt_y"/>
                                          </p:val>
                                        </p:tav>
                                        <p:tav tm="100000">
                                          <p:val>
                                            <p:strVal val="1+ppt_h/2"/>
                                          </p:val>
                                        </p:tav>
                                      </p:tavLst>
                                    </p:anim>
                                    <p:set>
                                      <p:cBhvr>
                                        <p:cTn id="93" dur="1" fill="hold">
                                          <p:stCondLst>
                                            <p:cond delay="999"/>
                                          </p:stCondLst>
                                        </p:cTn>
                                        <p:tgtEl>
                                          <p:spTgt spid="47122"/>
                                        </p:tgtEl>
                                        <p:attrNameLst>
                                          <p:attrName>style.visibility</p:attrName>
                                        </p:attrNameLst>
                                      </p:cBhvr>
                                      <p:to>
                                        <p:strVal val="hidden"/>
                                      </p:to>
                                    </p:set>
                                  </p:childTnLst>
                                </p:cTn>
                              </p:par>
                              <p:par>
                                <p:cTn id="94" presetID="2" presetClass="exit" presetSubtype="4" fill="hold" grpId="1" nodeType="withEffect">
                                  <p:stCondLst>
                                    <p:cond delay="0"/>
                                  </p:stCondLst>
                                  <p:childTnLst>
                                    <p:anim calcmode="lin" valueType="num">
                                      <p:cBhvr additive="base">
                                        <p:cTn id="95" dur="1000"/>
                                        <p:tgtEl>
                                          <p:spTgt spid="47123"/>
                                        </p:tgtEl>
                                        <p:attrNameLst>
                                          <p:attrName>ppt_x</p:attrName>
                                        </p:attrNameLst>
                                      </p:cBhvr>
                                      <p:tavLst>
                                        <p:tav tm="0">
                                          <p:val>
                                            <p:strVal val="ppt_x"/>
                                          </p:val>
                                        </p:tav>
                                        <p:tav tm="100000">
                                          <p:val>
                                            <p:strVal val="ppt_x"/>
                                          </p:val>
                                        </p:tav>
                                      </p:tavLst>
                                    </p:anim>
                                    <p:anim calcmode="lin" valueType="num">
                                      <p:cBhvr additive="base">
                                        <p:cTn id="96" dur="1000"/>
                                        <p:tgtEl>
                                          <p:spTgt spid="47123"/>
                                        </p:tgtEl>
                                        <p:attrNameLst>
                                          <p:attrName>ppt_y</p:attrName>
                                        </p:attrNameLst>
                                      </p:cBhvr>
                                      <p:tavLst>
                                        <p:tav tm="0">
                                          <p:val>
                                            <p:strVal val="ppt_y"/>
                                          </p:val>
                                        </p:tav>
                                        <p:tav tm="100000">
                                          <p:val>
                                            <p:strVal val="1+ppt_h/2"/>
                                          </p:val>
                                        </p:tav>
                                      </p:tavLst>
                                    </p:anim>
                                    <p:set>
                                      <p:cBhvr>
                                        <p:cTn id="97" dur="1" fill="hold">
                                          <p:stCondLst>
                                            <p:cond delay="999"/>
                                          </p:stCondLst>
                                        </p:cTn>
                                        <p:tgtEl>
                                          <p:spTgt spid="47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09" grpId="0"/>
      <p:bldP spid="47122" grpId="0" animBg="1"/>
      <p:bldP spid="47122" grpId="1" animBg="1"/>
      <p:bldP spid="47123" grpId="0" animBg="1"/>
      <p:bldP spid="4712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txBox="1">
            <a:spLocks noChangeArrowheads="1"/>
          </p:cNvSpPr>
          <p:nvPr/>
        </p:nvSpPr>
        <p:spPr bwMode="auto">
          <a:xfrm>
            <a:off x="6248400" y="2133600"/>
            <a:ext cx="2590800" cy="3113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solidFill>
                  <a:schemeClr val="accent2"/>
                </a:solidFill>
              </a:rPr>
              <a:t>The circular saw blade was invented by a Shaker woman over one hundred years ago.  She came up with the idea as she sat at her spinning wheel where she could see the men laboring hard at sawing timbers.</a:t>
            </a:r>
          </a:p>
        </p:txBody>
      </p:sp>
      <p:sp>
        <p:nvSpPr>
          <p:cNvPr id="35844" name="Text Box 4"/>
          <p:cNvSpPr txBox="1">
            <a:spLocks noChangeArrowheads="1"/>
          </p:cNvSpPr>
          <p:nvPr/>
        </p:nvSpPr>
        <p:spPr bwMode="auto">
          <a:xfrm>
            <a:off x="533400" y="76200"/>
            <a:ext cx="81534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5400">
                <a:solidFill>
                  <a:srgbClr val="FF0000"/>
                </a:solidFill>
              </a:rPr>
              <a:t>The circular revolution</a:t>
            </a:r>
          </a:p>
        </p:txBody>
      </p:sp>
      <p:pic>
        <p:nvPicPr>
          <p:cNvPr id="35845" name="Picture 5" descr="single blade"/>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68325" y="1184275"/>
            <a:ext cx="5110163" cy="5181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3119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p:cTn id="7" dur="500" fill="hold"/>
                                        <p:tgtEl>
                                          <p:spTgt spid="35844"/>
                                        </p:tgtEl>
                                        <p:attrNameLst>
                                          <p:attrName>ppt_w</p:attrName>
                                        </p:attrNameLst>
                                      </p:cBhvr>
                                      <p:tavLst>
                                        <p:tav tm="0">
                                          <p:val>
                                            <p:fltVal val="0"/>
                                          </p:val>
                                        </p:tav>
                                        <p:tav tm="100000">
                                          <p:val>
                                            <p:strVal val="#ppt_w"/>
                                          </p:val>
                                        </p:tav>
                                      </p:tavLst>
                                    </p:anim>
                                    <p:anim calcmode="lin" valueType="num">
                                      <p:cBhvr>
                                        <p:cTn id="8" dur="500" fill="hold"/>
                                        <p:tgtEl>
                                          <p:spTgt spid="35844"/>
                                        </p:tgtEl>
                                        <p:attrNameLst>
                                          <p:attrName>ppt_h</p:attrName>
                                        </p:attrNameLst>
                                      </p:cBhvr>
                                      <p:tavLst>
                                        <p:tav tm="0">
                                          <p:val>
                                            <p:fltVal val="0"/>
                                          </p:val>
                                        </p:tav>
                                        <p:tav tm="100000">
                                          <p:val>
                                            <p:strVal val="#ppt_h"/>
                                          </p:val>
                                        </p:tav>
                                      </p:tavLst>
                                    </p:anim>
                                    <p:animEffect transition="in" filter="fade">
                                      <p:cBhvr>
                                        <p:cTn id="9" dur="500"/>
                                        <p:tgtEl>
                                          <p:spTgt spid="35844"/>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35843"/>
                                        </p:tgtEl>
                                        <p:attrNameLst>
                                          <p:attrName>style.visibility</p:attrName>
                                        </p:attrNameLst>
                                      </p:cBhvr>
                                      <p:to>
                                        <p:strVal val="visible"/>
                                      </p:to>
                                    </p:set>
                                    <p:anim calcmode="lin" valueType="num">
                                      <p:cBhvr>
                                        <p:cTn id="12" dur="500" fill="hold"/>
                                        <p:tgtEl>
                                          <p:spTgt spid="35843"/>
                                        </p:tgtEl>
                                        <p:attrNameLst>
                                          <p:attrName>ppt_w</p:attrName>
                                        </p:attrNameLst>
                                      </p:cBhvr>
                                      <p:tavLst>
                                        <p:tav tm="0">
                                          <p:val>
                                            <p:fltVal val="0"/>
                                          </p:val>
                                        </p:tav>
                                        <p:tav tm="100000">
                                          <p:val>
                                            <p:strVal val="#ppt_w"/>
                                          </p:val>
                                        </p:tav>
                                      </p:tavLst>
                                    </p:anim>
                                    <p:anim calcmode="lin" valueType="num">
                                      <p:cBhvr>
                                        <p:cTn id="13" dur="500" fill="hold"/>
                                        <p:tgtEl>
                                          <p:spTgt spid="35843"/>
                                        </p:tgtEl>
                                        <p:attrNameLst>
                                          <p:attrName>ppt_h</p:attrName>
                                        </p:attrNameLst>
                                      </p:cBhvr>
                                      <p:tavLst>
                                        <p:tav tm="0">
                                          <p:val>
                                            <p:fltVal val="0"/>
                                          </p:val>
                                        </p:tav>
                                        <p:tav tm="100000">
                                          <p:val>
                                            <p:strVal val="#ppt_h"/>
                                          </p:val>
                                        </p:tav>
                                      </p:tavLst>
                                    </p:anim>
                                  </p:childTnLst>
                                </p:cTn>
                              </p:par>
                              <p:par>
                                <p:cTn id="14" presetID="53" presetClass="entr" presetSubtype="0" fill="hold" nodeType="withEffect">
                                  <p:stCondLst>
                                    <p:cond delay="0"/>
                                  </p:stCondLst>
                                  <p:childTnLst>
                                    <p:set>
                                      <p:cBhvr>
                                        <p:cTn id="15" dur="1" fill="hold">
                                          <p:stCondLst>
                                            <p:cond delay="0"/>
                                          </p:stCondLst>
                                        </p:cTn>
                                        <p:tgtEl>
                                          <p:spTgt spid="35845"/>
                                        </p:tgtEl>
                                        <p:attrNameLst>
                                          <p:attrName>style.visibility</p:attrName>
                                        </p:attrNameLst>
                                      </p:cBhvr>
                                      <p:to>
                                        <p:strVal val="visible"/>
                                      </p:to>
                                    </p:set>
                                    <p:anim calcmode="lin" valueType="num">
                                      <p:cBhvr>
                                        <p:cTn id="16" dur="500" fill="hold"/>
                                        <p:tgtEl>
                                          <p:spTgt spid="35845"/>
                                        </p:tgtEl>
                                        <p:attrNameLst>
                                          <p:attrName>ppt_w</p:attrName>
                                        </p:attrNameLst>
                                      </p:cBhvr>
                                      <p:tavLst>
                                        <p:tav tm="0">
                                          <p:val>
                                            <p:fltVal val="0"/>
                                          </p:val>
                                        </p:tav>
                                        <p:tav tm="100000">
                                          <p:val>
                                            <p:strVal val="#ppt_w"/>
                                          </p:val>
                                        </p:tav>
                                      </p:tavLst>
                                    </p:anim>
                                    <p:anim calcmode="lin" valueType="num">
                                      <p:cBhvr>
                                        <p:cTn id="17" dur="500" fill="hold"/>
                                        <p:tgtEl>
                                          <p:spTgt spid="35845"/>
                                        </p:tgtEl>
                                        <p:attrNameLst>
                                          <p:attrName>ppt_h</p:attrName>
                                        </p:attrNameLst>
                                      </p:cBhvr>
                                      <p:tavLst>
                                        <p:tav tm="0">
                                          <p:val>
                                            <p:fltVal val="0"/>
                                          </p:val>
                                        </p:tav>
                                        <p:tav tm="100000">
                                          <p:val>
                                            <p:strVal val="#ppt_h"/>
                                          </p:val>
                                        </p:tav>
                                      </p:tavLst>
                                    </p:anim>
                                    <p:animEffect transition="in" filter="fade">
                                      <p:cBhvr>
                                        <p:cTn id="18" dur="500"/>
                                        <p:tgtEl>
                                          <p:spTgt spid="35845"/>
                                        </p:tgtEl>
                                      </p:cBhvr>
                                    </p:animEffect>
                                  </p:childTnLst>
                                </p:cTn>
                              </p:par>
                              <p:par>
                                <p:cTn id="19" presetID="8" presetClass="emph" presetSubtype="0" repeatCount="indefinite" fill="hold" nodeType="withEffect">
                                  <p:stCondLst>
                                    <p:cond delay="0"/>
                                  </p:stCondLst>
                                  <p:childTnLst>
                                    <p:animRot by="21600000">
                                      <p:cBhvr>
                                        <p:cTn id="20" dur="3000" fill="hold"/>
                                        <p:tgtEl>
                                          <p:spTgt spid="358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2"/>
          <p:cNvSpPr>
            <a:spLocks noChangeShapeType="1"/>
          </p:cNvSpPr>
          <p:nvPr/>
        </p:nvSpPr>
        <p:spPr bwMode="auto">
          <a:xfrm>
            <a:off x="4432300" y="4648200"/>
            <a:ext cx="1524000" cy="190500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8131" name="Line 3"/>
          <p:cNvSpPr>
            <a:spLocks noChangeShapeType="1"/>
          </p:cNvSpPr>
          <p:nvPr/>
        </p:nvSpPr>
        <p:spPr bwMode="auto">
          <a:xfrm>
            <a:off x="4749800" y="4432300"/>
            <a:ext cx="1676400" cy="167640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48132" name="Group 4"/>
          <p:cNvGrpSpPr>
            <a:grpSpLocks/>
          </p:cNvGrpSpPr>
          <p:nvPr/>
        </p:nvGrpSpPr>
        <p:grpSpPr bwMode="auto">
          <a:xfrm>
            <a:off x="3352800" y="3352800"/>
            <a:ext cx="2549525" cy="2492375"/>
            <a:chOff x="2208" y="2000"/>
            <a:chExt cx="1606" cy="1570"/>
          </a:xfrm>
        </p:grpSpPr>
        <p:sp>
          <p:nvSpPr>
            <p:cNvPr id="48133" name="Freeform 5"/>
            <p:cNvSpPr>
              <a:spLocks/>
            </p:cNvSpPr>
            <p:nvPr/>
          </p:nvSpPr>
          <p:spPr bwMode="auto">
            <a:xfrm>
              <a:off x="2270" y="2340"/>
              <a:ext cx="771" cy="405"/>
            </a:xfrm>
            <a:custGeom>
              <a:avLst/>
              <a:gdLst>
                <a:gd name="T0" fmla="*/ 308 w 1150"/>
                <a:gd name="T1" fmla="*/ 79 h 616"/>
                <a:gd name="T2" fmla="*/ 272 w 1150"/>
                <a:gd name="T3" fmla="*/ 163 h 616"/>
                <a:gd name="T4" fmla="*/ 78 w 1150"/>
                <a:gd name="T5" fmla="*/ 235 h 616"/>
                <a:gd name="T6" fmla="*/ 0 w 1150"/>
                <a:gd name="T7" fmla="*/ 338 h 616"/>
                <a:gd name="T8" fmla="*/ 1015 w 1150"/>
                <a:gd name="T9" fmla="*/ 616 h 616"/>
                <a:gd name="T10" fmla="*/ 1150 w 1150"/>
                <a:gd name="T11" fmla="*/ 490 h 616"/>
                <a:gd name="T12" fmla="*/ 316 w 1150"/>
                <a:gd name="T13" fmla="*/ 0 h 616"/>
                <a:gd name="T14" fmla="*/ 308 w 1150"/>
                <a:gd name="T15" fmla="*/ 79 h 616"/>
                <a:gd name="T16" fmla="*/ 308 w 1150"/>
                <a:gd name="T17" fmla="*/ 79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16">
                  <a:moveTo>
                    <a:pt x="308" y="79"/>
                  </a:moveTo>
                  <a:lnTo>
                    <a:pt x="272" y="163"/>
                  </a:lnTo>
                  <a:lnTo>
                    <a:pt x="78" y="235"/>
                  </a:lnTo>
                  <a:lnTo>
                    <a:pt x="0" y="338"/>
                  </a:lnTo>
                  <a:lnTo>
                    <a:pt x="1015" y="616"/>
                  </a:lnTo>
                  <a:lnTo>
                    <a:pt x="1150" y="490"/>
                  </a:lnTo>
                  <a:lnTo>
                    <a:pt x="316" y="0"/>
                  </a:lnTo>
                  <a:lnTo>
                    <a:pt x="308" y="79"/>
                  </a:lnTo>
                  <a:lnTo>
                    <a:pt x="308" y="79"/>
                  </a:lnTo>
                  <a:close/>
                </a:path>
              </a:pathLst>
            </a:custGeom>
            <a:solidFill>
              <a:srgbClr val="C2C2B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8134" name="Freeform 6"/>
            <p:cNvSpPr>
              <a:spLocks/>
            </p:cNvSpPr>
            <p:nvPr/>
          </p:nvSpPr>
          <p:spPr bwMode="auto">
            <a:xfrm>
              <a:off x="2229" y="2026"/>
              <a:ext cx="1563" cy="1517"/>
            </a:xfrm>
            <a:custGeom>
              <a:avLst/>
              <a:gdLst>
                <a:gd name="T0" fmla="*/ 67 w 1165"/>
                <a:gd name="T1" fmla="*/ 578 h 1153"/>
                <a:gd name="T2" fmla="*/ 29 w 1165"/>
                <a:gd name="T3" fmla="*/ 647 h 1153"/>
                <a:gd name="T4" fmla="*/ 29 w 1165"/>
                <a:gd name="T5" fmla="*/ 714 h 1153"/>
                <a:gd name="T6" fmla="*/ 37 w 1165"/>
                <a:gd name="T7" fmla="*/ 761 h 1153"/>
                <a:gd name="T8" fmla="*/ 42 w 1165"/>
                <a:gd name="T9" fmla="*/ 798 h 1153"/>
                <a:gd name="T10" fmla="*/ 74 w 1165"/>
                <a:gd name="T11" fmla="*/ 794 h 1153"/>
                <a:gd name="T12" fmla="*/ 296 w 1165"/>
                <a:gd name="T13" fmla="*/ 987 h 1153"/>
                <a:gd name="T14" fmla="*/ 379 w 1165"/>
                <a:gd name="T15" fmla="*/ 1112 h 1153"/>
                <a:gd name="T16" fmla="*/ 424 w 1165"/>
                <a:gd name="T17" fmla="*/ 1134 h 1153"/>
                <a:gd name="T18" fmla="*/ 467 w 1165"/>
                <a:gd name="T19" fmla="*/ 1145 h 1153"/>
                <a:gd name="T20" fmla="*/ 514 w 1165"/>
                <a:gd name="T21" fmla="*/ 1151 h 1153"/>
                <a:gd name="T22" fmla="*/ 568 w 1165"/>
                <a:gd name="T23" fmla="*/ 1076 h 1153"/>
                <a:gd name="T24" fmla="*/ 621 w 1165"/>
                <a:gd name="T25" fmla="*/ 1119 h 1153"/>
                <a:gd name="T26" fmla="*/ 675 w 1165"/>
                <a:gd name="T27" fmla="*/ 1142 h 1153"/>
                <a:gd name="T28" fmla="*/ 719 w 1165"/>
                <a:gd name="T29" fmla="*/ 1140 h 1153"/>
                <a:gd name="T30" fmla="*/ 764 w 1165"/>
                <a:gd name="T31" fmla="*/ 1130 h 1153"/>
                <a:gd name="T32" fmla="*/ 834 w 1165"/>
                <a:gd name="T33" fmla="*/ 1088 h 1153"/>
                <a:gd name="T34" fmla="*/ 802 w 1165"/>
                <a:gd name="T35" fmla="*/ 1051 h 1153"/>
                <a:gd name="T36" fmla="*/ 841 w 1165"/>
                <a:gd name="T37" fmla="*/ 1027 h 1153"/>
                <a:gd name="T38" fmla="*/ 890 w 1165"/>
                <a:gd name="T39" fmla="*/ 1023 h 1153"/>
                <a:gd name="T40" fmla="*/ 948 w 1165"/>
                <a:gd name="T41" fmla="*/ 1018 h 1153"/>
                <a:gd name="T42" fmla="*/ 1001 w 1165"/>
                <a:gd name="T43" fmla="*/ 987 h 1153"/>
                <a:gd name="T44" fmla="*/ 1050 w 1165"/>
                <a:gd name="T45" fmla="*/ 933 h 1153"/>
                <a:gd name="T46" fmla="*/ 1044 w 1165"/>
                <a:gd name="T47" fmla="*/ 906 h 1153"/>
                <a:gd name="T48" fmla="*/ 1003 w 1165"/>
                <a:gd name="T49" fmla="*/ 886 h 1153"/>
                <a:gd name="T50" fmla="*/ 1026 w 1165"/>
                <a:gd name="T51" fmla="*/ 850 h 1153"/>
                <a:gd name="T52" fmla="*/ 1077 w 1165"/>
                <a:gd name="T53" fmla="*/ 827 h 1153"/>
                <a:gd name="T54" fmla="*/ 1125 w 1165"/>
                <a:gd name="T55" fmla="*/ 791 h 1153"/>
                <a:gd name="T56" fmla="*/ 1145 w 1165"/>
                <a:gd name="T57" fmla="*/ 745 h 1153"/>
                <a:gd name="T58" fmla="*/ 1155 w 1165"/>
                <a:gd name="T59" fmla="*/ 701 h 1153"/>
                <a:gd name="T60" fmla="*/ 1163 w 1165"/>
                <a:gd name="T61" fmla="*/ 656 h 1153"/>
                <a:gd name="T62" fmla="*/ 1134 w 1165"/>
                <a:gd name="T63" fmla="*/ 650 h 1153"/>
                <a:gd name="T64" fmla="*/ 1088 w 1165"/>
                <a:gd name="T65" fmla="*/ 642 h 1153"/>
                <a:gd name="T66" fmla="*/ 1107 w 1165"/>
                <a:gd name="T67" fmla="*/ 597 h 1153"/>
                <a:gd name="T68" fmla="*/ 1142 w 1165"/>
                <a:gd name="T69" fmla="*/ 549 h 1153"/>
                <a:gd name="T70" fmla="*/ 1158 w 1165"/>
                <a:gd name="T71" fmla="*/ 505 h 1153"/>
                <a:gd name="T72" fmla="*/ 1151 w 1165"/>
                <a:gd name="T73" fmla="*/ 438 h 1153"/>
                <a:gd name="T74" fmla="*/ 1109 w 1165"/>
                <a:gd name="T75" fmla="*/ 356 h 1153"/>
                <a:gd name="T76" fmla="*/ 1061 w 1165"/>
                <a:gd name="T77" fmla="*/ 381 h 1153"/>
                <a:gd name="T78" fmla="*/ 1049 w 1165"/>
                <a:gd name="T79" fmla="*/ 330 h 1153"/>
                <a:gd name="T80" fmla="*/ 1047 w 1165"/>
                <a:gd name="T81" fmla="*/ 274 h 1153"/>
                <a:gd name="T82" fmla="*/ 1030 w 1165"/>
                <a:gd name="T83" fmla="*/ 219 h 1153"/>
                <a:gd name="T84" fmla="*/ 996 w 1165"/>
                <a:gd name="T85" fmla="*/ 172 h 1153"/>
                <a:gd name="T86" fmla="*/ 954 w 1165"/>
                <a:gd name="T87" fmla="*/ 133 h 1153"/>
                <a:gd name="T88" fmla="*/ 923 w 1165"/>
                <a:gd name="T89" fmla="*/ 119 h 1153"/>
                <a:gd name="T90" fmla="*/ 910 w 1165"/>
                <a:gd name="T91" fmla="*/ 162 h 1153"/>
                <a:gd name="T92" fmla="*/ 862 w 1165"/>
                <a:gd name="T93" fmla="*/ 144 h 1153"/>
                <a:gd name="T94" fmla="*/ 831 w 1165"/>
                <a:gd name="T95" fmla="*/ 88 h 1153"/>
                <a:gd name="T96" fmla="*/ 786 w 1165"/>
                <a:gd name="T97" fmla="*/ 47 h 1153"/>
                <a:gd name="T98" fmla="*/ 741 w 1165"/>
                <a:gd name="T99" fmla="*/ 23 h 1153"/>
                <a:gd name="T100" fmla="*/ 698 w 1165"/>
                <a:gd name="T101" fmla="*/ 7 h 1153"/>
                <a:gd name="T102" fmla="*/ 522 w 1165"/>
                <a:gd name="T103" fmla="*/ 25 h 1153"/>
                <a:gd name="T104" fmla="*/ 475 w 1165"/>
                <a:gd name="T105" fmla="*/ 15 h 1153"/>
                <a:gd name="T106" fmla="*/ 418 w 1165"/>
                <a:gd name="T107" fmla="*/ 18 h 1153"/>
                <a:gd name="T108" fmla="*/ 369 w 1165"/>
                <a:gd name="T109" fmla="*/ 29 h 1153"/>
                <a:gd name="T110" fmla="*/ 322 w 1165"/>
                <a:gd name="T111" fmla="*/ 52 h 1153"/>
                <a:gd name="T112" fmla="*/ 348 w 1165"/>
                <a:gd name="T113" fmla="*/ 71 h 1153"/>
                <a:gd name="T114" fmla="*/ 387 w 1165"/>
                <a:gd name="T115" fmla="*/ 112 h 1153"/>
                <a:gd name="T116" fmla="*/ 353 w 1165"/>
                <a:gd name="T117" fmla="*/ 137 h 1153"/>
                <a:gd name="T118" fmla="*/ 222 w 1165"/>
                <a:gd name="T119" fmla="*/ 137 h 1153"/>
                <a:gd name="T120" fmla="*/ 583 w 1165"/>
                <a:gd name="T121" fmla="*/ 635 h 1153"/>
                <a:gd name="T122" fmla="*/ 539 w 1165"/>
                <a:gd name="T123" fmla="*/ 598 h 1153"/>
                <a:gd name="T124" fmla="*/ 534 w 1165"/>
                <a:gd name="T125" fmla="*/ 55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5" h="1153">
                  <a:moveTo>
                    <a:pt x="0" y="536"/>
                  </a:moveTo>
                  <a:lnTo>
                    <a:pt x="51" y="522"/>
                  </a:lnTo>
                  <a:lnTo>
                    <a:pt x="93" y="523"/>
                  </a:lnTo>
                  <a:lnTo>
                    <a:pt x="92" y="549"/>
                  </a:lnTo>
                  <a:lnTo>
                    <a:pt x="91" y="549"/>
                  </a:lnTo>
                  <a:lnTo>
                    <a:pt x="89" y="551"/>
                  </a:lnTo>
                  <a:lnTo>
                    <a:pt x="87" y="552"/>
                  </a:lnTo>
                  <a:lnTo>
                    <a:pt x="86" y="554"/>
                  </a:lnTo>
                  <a:lnTo>
                    <a:pt x="84" y="557"/>
                  </a:lnTo>
                  <a:lnTo>
                    <a:pt x="82" y="559"/>
                  </a:lnTo>
                  <a:lnTo>
                    <a:pt x="79" y="562"/>
                  </a:lnTo>
                  <a:lnTo>
                    <a:pt x="77" y="565"/>
                  </a:lnTo>
                  <a:lnTo>
                    <a:pt x="75" y="568"/>
                  </a:lnTo>
                  <a:lnTo>
                    <a:pt x="73" y="571"/>
                  </a:lnTo>
                  <a:lnTo>
                    <a:pt x="70" y="574"/>
                  </a:lnTo>
                  <a:lnTo>
                    <a:pt x="67" y="578"/>
                  </a:lnTo>
                  <a:lnTo>
                    <a:pt x="64" y="583"/>
                  </a:lnTo>
                  <a:lnTo>
                    <a:pt x="61" y="587"/>
                  </a:lnTo>
                  <a:lnTo>
                    <a:pt x="57" y="590"/>
                  </a:lnTo>
                  <a:lnTo>
                    <a:pt x="56" y="595"/>
                  </a:lnTo>
                  <a:lnTo>
                    <a:pt x="52" y="599"/>
                  </a:lnTo>
                  <a:lnTo>
                    <a:pt x="50" y="604"/>
                  </a:lnTo>
                  <a:lnTo>
                    <a:pt x="46" y="608"/>
                  </a:lnTo>
                  <a:lnTo>
                    <a:pt x="44" y="613"/>
                  </a:lnTo>
                  <a:lnTo>
                    <a:pt x="41" y="617"/>
                  </a:lnTo>
                  <a:lnTo>
                    <a:pt x="39" y="622"/>
                  </a:lnTo>
                  <a:lnTo>
                    <a:pt x="37" y="626"/>
                  </a:lnTo>
                  <a:lnTo>
                    <a:pt x="35" y="630"/>
                  </a:lnTo>
                  <a:lnTo>
                    <a:pt x="33" y="634"/>
                  </a:lnTo>
                  <a:lnTo>
                    <a:pt x="31" y="639"/>
                  </a:lnTo>
                  <a:lnTo>
                    <a:pt x="30" y="643"/>
                  </a:lnTo>
                  <a:lnTo>
                    <a:pt x="29" y="647"/>
                  </a:lnTo>
                  <a:lnTo>
                    <a:pt x="27" y="651"/>
                  </a:lnTo>
                  <a:lnTo>
                    <a:pt x="27" y="655"/>
                  </a:lnTo>
                  <a:lnTo>
                    <a:pt x="27" y="659"/>
                  </a:lnTo>
                  <a:lnTo>
                    <a:pt x="26" y="663"/>
                  </a:lnTo>
                  <a:lnTo>
                    <a:pt x="26" y="666"/>
                  </a:lnTo>
                  <a:lnTo>
                    <a:pt x="26" y="671"/>
                  </a:lnTo>
                  <a:lnTo>
                    <a:pt x="26" y="675"/>
                  </a:lnTo>
                  <a:lnTo>
                    <a:pt x="26" y="679"/>
                  </a:lnTo>
                  <a:lnTo>
                    <a:pt x="26" y="684"/>
                  </a:lnTo>
                  <a:lnTo>
                    <a:pt x="26" y="688"/>
                  </a:lnTo>
                  <a:lnTo>
                    <a:pt x="26" y="692"/>
                  </a:lnTo>
                  <a:lnTo>
                    <a:pt x="27" y="697"/>
                  </a:lnTo>
                  <a:lnTo>
                    <a:pt x="27" y="701"/>
                  </a:lnTo>
                  <a:lnTo>
                    <a:pt x="27" y="705"/>
                  </a:lnTo>
                  <a:lnTo>
                    <a:pt x="28" y="709"/>
                  </a:lnTo>
                  <a:lnTo>
                    <a:pt x="29" y="714"/>
                  </a:lnTo>
                  <a:lnTo>
                    <a:pt x="29" y="718"/>
                  </a:lnTo>
                  <a:lnTo>
                    <a:pt x="30" y="723"/>
                  </a:lnTo>
                  <a:lnTo>
                    <a:pt x="30" y="725"/>
                  </a:lnTo>
                  <a:lnTo>
                    <a:pt x="31" y="729"/>
                  </a:lnTo>
                  <a:lnTo>
                    <a:pt x="31" y="734"/>
                  </a:lnTo>
                  <a:lnTo>
                    <a:pt x="32" y="738"/>
                  </a:lnTo>
                  <a:lnTo>
                    <a:pt x="33" y="741"/>
                  </a:lnTo>
                  <a:lnTo>
                    <a:pt x="34" y="743"/>
                  </a:lnTo>
                  <a:lnTo>
                    <a:pt x="34" y="746"/>
                  </a:lnTo>
                  <a:lnTo>
                    <a:pt x="35" y="750"/>
                  </a:lnTo>
                  <a:lnTo>
                    <a:pt x="35" y="752"/>
                  </a:lnTo>
                  <a:lnTo>
                    <a:pt x="36" y="754"/>
                  </a:lnTo>
                  <a:lnTo>
                    <a:pt x="36" y="756"/>
                  </a:lnTo>
                  <a:lnTo>
                    <a:pt x="37" y="758"/>
                  </a:lnTo>
                  <a:lnTo>
                    <a:pt x="37" y="760"/>
                  </a:lnTo>
                  <a:lnTo>
                    <a:pt x="37" y="761"/>
                  </a:lnTo>
                  <a:lnTo>
                    <a:pt x="37" y="761"/>
                  </a:lnTo>
                  <a:lnTo>
                    <a:pt x="37" y="762"/>
                  </a:lnTo>
                  <a:lnTo>
                    <a:pt x="37" y="765"/>
                  </a:lnTo>
                  <a:lnTo>
                    <a:pt x="38" y="769"/>
                  </a:lnTo>
                  <a:lnTo>
                    <a:pt x="38" y="771"/>
                  </a:lnTo>
                  <a:lnTo>
                    <a:pt x="38" y="773"/>
                  </a:lnTo>
                  <a:lnTo>
                    <a:pt x="38" y="776"/>
                  </a:lnTo>
                  <a:lnTo>
                    <a:pt x="38" y="778"/>
                  </a:lnTo>
                  <a:lnTo>
                    <a:pt x="38" y="781"/>
                  </a:lnTo>
                  <a:lnTo>
                    <a:pt x="39" y="782"/>
                  </a:lnTo>
                  <a:lnTo>
                    <a:pt x="39" y="785"/>
                  </a:lnTo>
                  <a:lnTo>
                    <a:pt x="40" y="788"/>
                  </a:lnTo>
                  <a:lnTo>
                    <a:pt x="40" y="790"/>
                  </a:lnTo>
                  <a:lnTo>
                    <a:pt x="41" y="793"/>
                  </a:lnTo>
                  <a:lnTo>
                    <a:pt x="41" y="796"/>
                  </a:lnTo>
                  <a:lnTo>
                    <a:pt x="42" y="798"/>
                  </a:lnTo>
                  <a:lnTo>
                    <a:pt x="42" y="800"/>
                  </a:lnTo>
                  <a:lnTo>
                    <a:pt x="42" y="802"/>
                  </a:lnTo>
                  <a:lnTo>
                    <a:pt x="43" y="805"/>
                  </a:lnTo>
                  <a:lnTo>
                    <a:pt x="44" y="807"/>
                  </a:lnTo>
                  <a:lnTo>
                    <a:pt x="45" y="810"/>
                  </a:lnTo>
                  <a:lnTo>
                    <a:pt x="46" y="813"/>
                  </a:lnTo>
                  <a:lnTo>
                    <a:pt x="46" y="814"/>
                  </a:lnTo>
                  <a:lnTo>
                    <a:pt x="48" y="815"/>
                  </a:lnTo>
                  <a:lnTo>
                    <a:pt x="49" y="814"/>
                  </a:lnTo>
                  <a:lnTo>
                    <a:pt x="51" y="812"/>
                  </a:lnTo>
                  <a:lnTo>
                    <a:pt x="53" y="810"/>
                  </a:lnTo>
                  <a:lnTo>
                    <a:pt x="56" y="807"/>
                  </a:lnTo>
                  <a:lnTo>
                    <a:pt x="60" y="804"/>
                  </a:lnTo>
                  <a:lnTo>
                    <a:pt x="64" y="801"/>
                  </a:lnTo>
                  <a:lnTo>
                    <a:pt x="69" y="798"/>
                  </a:lnTo>
                  <a:lnTo>
                    <a:pt x="74" y="794"/>
                  </a:lnTo>
                  <a:lnTo>
                    <a:pt x="77" y="790"/>
                  </a:lnTo>
                  <a:lnTo>
                    <a:pt x="81" y="787"/>
                  </a:lnTo>
                  <a:lnTo>
                    <a:pt x="85" y="783"/>
                  </a:lnTo>
                  <a:lnTo>
                    <a:pt x="89" y="781"/>
                  </a:lnTo>
                  <a:lnTo>
                    <a:pt x="92" y="779"/>
                  </a:lnTo>
                  <a:lnTo>
                    <a:pt x="94" y="777"/>
                  </a:lnTo>
                  <a:lnTo>
                    <a:pt x="95" y="776"/>
                  </a:lnTo>
                  <a:lnTo>
                    <a:pt x="96" y="776"/>
                  </a:lnTo>
                  <a:lnTo>
                    <a:pt x="123" y="775"/>
                  </a:lnTo>
                  <a:lnTo>
                    <a:pt x="132" y="797"/>
                  </a:lnTo>
                  <a:lnTo>
                    <a:pt x="125" y="898"/>
                  </a:lnTo>
                  <a:lnTo>
                    <a:pt x="165" y="988"/>
                  </a:lnTo>
                  <a:lnTo>
                    <a:pt x="247" y="1049"/>
                  </a:lnTo>
                  <a:lnTo>
                    <a:pt x="253" y="983"/>
                  </a:lnTo>
                  <a:lnTo>
                    <a:pt x="277" y="976"/>
                  </a:lnTo>
                  <a:lnTo>
                    <a:pt x="296" y="987"/>
                  </a:lnTo>
                  <a:lnTo>
                    <a:pt x="340" y="1074"/>
                  </a:lnTo>
                  <a:lnTo>
                    <a:pt x="341" y="1076"/>
                  </a:lnTo>
                  <a:lnTo>
                    <a:pt x="342" y="1078"/>
                  </a:lnTo>
                  <a:lnTo>
                    <a:pt x="344" y="1080"/>
                  </a:lnTo>
                  <a:lnTo>
                    <a:pt x="345" y="1083"/>
                  </a:lnTo>
                  <a:lnTo>
                    <a:pt x="348" y="1087"/>
                  </a:lnTo>
                  <a:lnTo>
                    <a:pt x="351" y="1090"/>
                  </a:lnTo>
                  <a:lnTo>
                    <a:pt x="356" y="1094"/>
                  </a:lnTo>
                  <a:lnTo>
                    <a:pt x="358" y="1096"/>
                  </a:lnTo>
                  <a:lnTo>
                    <a:pt x="360" y="1098"/>
                  </a:lnTo>
                  <a:lnTo>
                    <a:pt x="363" y="1100"/>
                  </a:lnTo>
                  <a:lnTo>
                    <a:pt x="365" y="1103"/>
                  </a:lnTo>
                  <a:lnTo>
                    <a:pt x="368" y="1105"/>
                  </a:lnTo>
                  <a:lnTo>
                    <a:pt x="371" y="1108"/>
                  </a:lnTo>
                  <a:lnTo>
                    <a:pt x="375" y="1110"/>
                  </a:lnTo>
                  <a:lnTo>
                    <a:pt x="379" y="1112"/>
                  </a:lnTo>
                  <a:lnTo>
                    <a:pt x="382" y="1115"/>
                  </a:lnTo>
                  <a:lnTo>
                    <a:pt x="385" y="1117"/>
                  </a:lnTo>
                  <a:lnTo>
                    <a:pt x="389" y="1119"/>
                  </a:lnTo>
                  <a:lnTo>
                    <a:pt x="394" y="1122"/>
                  </a:lnTo>
                  <a:lnTo>
                    <a:pt x="397" y="1123"/>
                  </a:lnTo>
                  <a:lnTo>
                    <a:pt x="399" y="1124"/>
                  </a:lnTo>
                  <a:lnTo>
                    <a:pt x="401" y="1125"/>
                  </a:lnTo>
                  <a:lnTo>
                    <a:pt x="403" y="1126"/>
                  </a:lnTo>
                  <a:lnTo>
                    <a:pt x="406" y="1127"/>
                  </a:lnTo>
                  <a:lnTo>
                    <a:pt x="409" y="1128"/>
                  </a:lnTo>
                  <a:lnTo>
                    <a:pt x="411" y="1129"/>
                  </a:lnTo>
                  <a:lnTo>
                    <a:pt x="414" y="1130"/>
                  </a:lnTo>
                  <a:lnTo>
                    <a:pt x="417" y="1131"/>
                  </a:lnTo>
                  <a:lnTo>
                    <a:pt x="420" y="1132"/>
                  </a:lnTo>
                  <a:lnTo>
                    <a:pt x="422" y="1132"/>
                  </a:lnTo>
                  <a:lnTo>
                    <a:pt x="424" y="1134"/>
                  </a:lnTo>
                  <a:lnTo>
                    <a:pt x="427" y="1134"/>
                  </a:lnTo>
                  <a:lnTo>
                    <a:pt x="430" y="1135"/>
                  </a:lnTo>
                  <a:lnTo>
                    <a:pt x="432" y="1136"/>
                  </a:lnTo>
                  <a:lnTo>
                    <a:pt x="436" y="1137"/>
                  </a:lnTo>
                  <a:lnTo>
                    <a:pt x="438" y="1138"/>
                  </a:lnTo>
                  <a:lnTo>
                    <a:pt x="441" y="1138"/>
                  </a:lnTo>
                  <a:lnTo>
                    <a:pt x="443" y="1139"/>
                  </a:lnTo>
                  <a:lnTo>
                    <a:pt x="446" y="1140"/>
                  </a:lnTo>
                  <a:lnTo>
                    <a:pt x="449" y="1140"/>
                  </a:lnTo>
                  <a:lnTo>
                    <a:pt x="452" y="1141"/>
                  </a:lnTo>
                  <a:lnTo>
                    <a:pt x="455" y="1142"/>
                  </a:lnTo>
                  <a:lnTo>
                    <a:pt x="458" y="1143"/>
                  </a:lnTo>
                  <a:lnTo>
                    <a:pt x="460" y="1143"/>
                  </a:lnTo>
                  <a:lnTo>
                    <a:pt x="462" y="1144"/>
                  </a:lnTo>
                  <a:lnTo>
                    <a:pt x="465" y="1144"/>
                  </a:lnTo>
                  <a:lnTo>
                    <a:pt x="467" y="1145"/>
                  </a:lnTo>
                  <a:lnTo>
                    <a:pt x="470" y="1145"/>
                  </a:lnTo>
                  <a:lnTo>
                    <a:pt x="473" y="1146"/>
                  </a:lnTo>
                  <a:lnTo>
                    <a:pt x="476" y="1146"/>
                  </a:lnTo>
                  <a:lnTo>
                    <a:pt x="478" y="1147"/>
                  </a:lnTo>
                  <a:lnTo>
                    <a:pt x="479" y="1147"/>
                  </a:lnTo>
                  <a:lnTo>
                    <a:pt x="482" y="1147"/>
                  </a:lnTo>
                  <a:lnTo>
                    <a:pt x="485" y="1147"/>
                  </a:lnTo>
                  <a:lnTo>
                    <a:pt x="487" y="1147"/>
                  </a:lnTo>
                  <a:lnTo>
                    <a:pt x="490" y="1147"/>
                  </a:lnTo>
                  <a:lnTo>
                    <a:pt x="492" y="1148"/>
                  </a:lnTo>
                  <a:lnTo>
                    <a:pt x="495" y="1148"/>
                  </a:lnTo>
                  <a:lnTo>
                    <a:pt x="498" y="1149"/>
                  </a:lnTo>
                  <a:lnTo>
                    <a:pt x="501" y="1150"/>
                  </a:lnTo>
                  <a:lnTo>
                    <a:pt x="505" y="1150"/>
                  </a:lnTo>
                  <a:lnTo>
                    <a:pt x="509" y="1150"/>
                  </a:lnTo>
                  <a:lnTo>
                    <a:pt x="514" y="1151"/>
                  </a:lnTo>
                  <a:lnTo>
                    <a:pt x="517" y="1151"/>
                  </a:lnTo>
                  <a:lnTo>
                    <a:pt x="519" y="1151"/>
                  </a:lnTo>
                  <a:lnTo>
                    <a:pt x="522" y="1152"/>
                  </a:lnTo>
                  <a:lnTo>
                    <a:pt x="526" y="1152"/>
                  </a:lnTo>
                  <a:lnTo>
                    <a:pt x="528" y="1152"/>
                  </a:lnTo>
                  <a:lnTo>
                    <a:pt x="531" y="1152"/>
                  </a:lnTo>
                  <a:lnTo>
                    <a:pt x="533" y="1152"/>
                  </a:lnTo>
                  <a:lnTo>
                    <a:pt x="534" y="1153"/>
                  </a:lnTo>
                  <a:lnTo>
                    <a:pt x="537" y="1153"/>
                  </a:lnTo>
                  <a:lnTo>
                    <a:pt x="537" y="1153"/>
                  </a:lnTo>
                  <a:lnTo>
                    <a:pt x="525" y="1090"/>
                  </a:lnTo>
                  <a:lnTo>
                    <a:pt x="535" y="1069"/>
                  </a:lnTo>
                  <a:lnTo>
                    <a:pt x="564" y="1072"/>
                  </a:lnTo>
                  <a:lnTo>
                    <a:pt x="565" y="1072"/>
                  </a:lnTo>
                  <a:lnTo>
                    <a:pt x="567" y="1074"/>
                  </a:lnTo>
                  <a:lnTo>
                    <a:pt x="568" y="1076"/>
                  </a:lnTo>
                  <a:lnTo>
                    <a:pt x="570" y="1077"/>
                  </a:lnTo>
                  <a:lnTo>
                    <a:pt x="572" y="1079"/>
                  </a:lnTo>
                  <a:lnTo>
                    <a:pt x="575" y="1082"/>
                  </a:lnTo>
                  <a:lnTo>
                    <a:pt x="576" y="1084"/>
                  </a:lnTo>
                  <a:lnTo>
                    <a:pt x="579" y="1087"/>
                  </a:lnTo>
                  <a:lnTo>
                    <a:pt x="582" y="1089"/>
                  </a:lnTo>
                  <a:lnTo>
                    <a:pt x="585" y="1091"/>
                  </a:lnTo>
                  <a:lnTo>
                    <a:pt x="589" y="1094"/>
                  </a:lnTo>
                  <a:lnTo>
                    <a:pt x="593" y="1098"/>
                  </a:lnTo>
                  <a:lnTo>
                    <a:pt x="596" y="1101"/>
                  </a:lnTo>
                  <a:lnTo>
                    <a:pt x="600" y="1104"/>
                  </a:lnTo>
                  <a:lnTo>
                    <a:pt x="604" y="1107"/>
                  </a:lnTo>
                  <a:lnTo>
                    <a:pt x="608" y="1110"/>
                  </a:lnTo>
                  <a:lnTo>
                    <a:pt x="613" y="1112"/>
                  </a:lnTo>
                  <a:lnTo>
                    <a:pt x="616" y="1116"/>
                  </a:lnTo>
                  <a:lnTo>
                    <a:pt x="621" y="1119"/>
                  </a:lnTo>
                  <a:lnTo>
                    <a:pt x="626" y="1122"/>
                  </a:lnTo>
                  <a:lnTo>
                    <a:pt x="628" y="1123"/>
                  </a:lnTo>
                  <a:lnTo>
                    <a:pt x="630" y="1125"/>
                  </a:lnTo>
                  <a:lnTo>
                    <a:pt x="633" y="1126"/>
                  </a:lnTo>
                  <a:lnTo>
                    <a:pt x="635" y="1128"/>
                  </a:lnTo>
                  <a:lnTo>
                    <a:pt x="639" y="1129"/>
                  </a:lnTo>
                  <a:lnTo>
                    <a:pt x="644" y="1132"/>
                  </a:lnTo>
                  <a:lnTo>
                    <a:pt x="649" y="1134"/>
                  </a:lnTo>
                  <a:lnTo>
                    <a:pt x="652" y="1136"/>
                  </a:lnTo>
                  <a:lnTo>
                    <a:pt x="657" y="1138"/>
                  </a:lnTo>
                  <a:lnTo>
                    <a:pt x="662" y="1139"/>
                  </a:lnTo>
                  <a:lnTo>
                    <a:pt x="664" y="1140"/>
                  </a:lnTo>
                  <a:lnTo>
                    <a:pt x="667" y="1141"/>
                  </a:lnTo>
                  <a:lnTo>
                    <a:pt x="669" y="1141"/>
                  </a:lnTo>
                  <a:lnTo>
                    <a:pt x="672" y="1142"/>
                  </a:lnTo>
                  <a:lnTo>
                    <a:pt x="675" y="1142"/>
                  </a:lnTo>
                  <a:lnTo>
                    <a:pt x="679" y="1143"/>
                  </a:lnTo>
                  <a:lnTo>
                    <a:pt x="681" y="1143"/>
                  </a:lnTo>
                  <a:lnTo>
                    <a:pt x="684" y="1143"/>
                  </a:lnTo>
                  <a:lnTo>
                    <a:pt x="686" y="1143"/>
                  </a:lnTo>
                  <a:lnTo>
                    <a:pt x="689" y="1143"/>
                  </a:lnTo>
                  <a:lnTo>
                    <a:pt x="692" y="1143"/>
                  </a:lnTo>
                  <a:lnTo>
                    <a:pt x="697" y="1143"/>
                  </a:lnTo>
                  <a:lnTo>
                    <a:pt x="700" y="1142"/>
                  </a:lnTo>
                  <a:lnTo>
                    <a:pt x="702" y="1142"/>
                  </a:lnTo>
                  <a:lnTo>
                    <a:pt x="705" y="1142"/>
                  </a:lnTo>
                  <a:lnTo>
                    <a:pt x="707" y="1142"/>
                  </a:lnTo>
                  <a:lnTo>
                    <a:pt x="710" y="1142"/>
                  </a:lnTo>
                  <a:lnTo>
                    <a:pt x="711" y="1141"/>
                  </a:lnTo>
                  <a:lnTo>
                    <a:pt x="714" y="1141"/>
                  </a:lnTo>
                  <a:lnTo>
                    <a:pt x="716" y="1140"/>
                  </a:lnTo>
                  <a:lnTo>
                    <a:pt x="719" y="1140"/>
                  </a:lnTo>
                  <a:lnTo>
                    <a:pt x="721" y="1139"/>
                  </a:lnTo>
                  <a:lnTo>
                    <a:pt x="724" y="1139"/>
                  </a:lnTo>
                  <a:lnTo>
                    <a:pt x="727" y="1139"/>
                  </a:lnTo>
                  <a:lnTo>
                    <a:pt x="729" y="1138"/>
                  </a:lnTo>
                  <a:lnTo>
                    <a:pt x="731" y="1138"/>
                  </a:lnTo>
                  <a:lnTo>
                    <a:pt x="733" y="1137"/>
                  </a:lnTo>
                  <a:lnTo>
                    <a:pt x="735" y="1137"/>
                  </a:lnTo>
                  <a:lnTo>
                    <a:pt x="738" y="1136"/>
                  </a:lnTo>
                  <a:lnTo>
                    <a:pt x="740" y="1136"/>
                  </a:lnTo>
                  <a:lnTo>
                    <a:pt x="743" y="1135"/>
                  </a:lnTo>
                  <a:lnTo>
                    <a:pt x="745" y="1135"/>
                  </a:lnTo>
                  <a:lnTo>
                    <a:pt x="748" y="1134"/>
                  </a:lnTo>
                  <a:lnTo>
                    <a:pt x="753" y="1133"/>
                  </a:lnTo>
                  <a:lnTo>
                    <a:pt x="757" y="1132"/>
                  </a:lnTo>
                  <a:lnTo>
                    <a:pt x="761" y="1131"/>
                  </a:lnTo>
                  <a:lnTo>
                    <a:pt x="764" y="1130"/>
                  </a:lnTo>
                  <a:lnTo>
                    <a:pt x="768" y="1129"/>
                  </a:lnTo>
                  <a:lnTo>
                    <a:pt x="770" y="1128"/>
                  </a:lnTo>
                  <a:lnTo>
                    <a:pt x="774" y="1128"/>
                  </a:lnTo>
                  <a:lnTo>
                    <a:pt x="776" y="1127"/>
                  </a:lnTo>
                  <a:lnTo>
                    <a:pt x="778" y="1127"/>
                  </a:lnTo>
                  <a:lnTo>
                    <a:pt x="780" y="1126"/>
                  </a:lnTo>
                  <a:lnTo>
                    <a:pt x="783" y="1126"/>
                  </a:lnTo>
                  <a:lnTo>
                    <a:pt x="785" y="1125"/>
                  </a:lnTo>
                  <a:lnTo>
                    <a:pt x="786" y="1125"/>
                  </a:lnTo>
                  <a:lnTo>
                    <a:pt x="849" y="1099"/>
                  </a:lnTo>
                  <a:lnTo>
                    <a:pt x="848" y="1098"/>
                  </a:lnTo>
                  <a:lnTo>
                    <a:pt x="846" y="1097"/>
                  </a:lnTo>
                  <a:lnTo>
                    <a:pt x="843" y="1094"/>
                  </a:lnTo>
                  <a:lnTo>
                    <a:pt x="840" y="1092"/>
                  </a:lnTo>
                  <a:lnTo>
                    <a:pt x="837" y="1090"/>
                  </a:lnTo>
                  <a:lnTo>
                    <a:pt x="834" y="1088"/>
                  </a:lnTo>
                  <a:lnTo>
                    <a:pt x="832" y="1086"/>
                  </a:lnTo>
                  <a:lnTo>
                    <a:pt x="829" y="1084"/>
                  </a:lnTo>
                  <a:lnTo>
                    <a:pt x="827" y="1082"/>
                  </a:lnTo>
                  <a:lnTo>
                    <a:pt x="825" y="1079"/>
                  </a:lnTo>
                  <a:lnTo>
                    <a:pt x="822" y="1077"/>
                  </a:lnTo>
                  <a:lnTo>
                    <a:pt x="820" y="1075"/>
                  </a:lnTo>
                  <a:lnTo>
                    <a:pt x="817" y="1072"/>
                  </a:lnTo>
                  <a:lnTo>
                    <a:pt x="814" y="1070"/>
                  </a:lnTo>
                  <a:lnTo>
                    <a:pt x="812" y="1068"/>
                  </a:lnTo>
                  <a:lnTo>
                    <a:pt x="810" y="1065"/>
                  </a:lnTo>
                  <a:lnTo>
                    <a:pt x="807" y="1063"/>
                  </a:lnTo>
                  <a:lnTo>
                    <a:pt x="806" y="1060"/>
                  </a:lnTo>
                  <a:lnTo>
                    <a:pt x="805" y="1058"/>
                  </a:lnTo>
                  <a:lnTo>
                    <a:pt x="804" y="1055"/>
                  </a:lnTo>
                  <a:lnTo>
                    <a:pt x="802" y="1053"/>
                  </a:lnTo>
                  <a:lnTo>
                    <a:pt x="802" y="1051"/>
                  </a:lnTo>
                  <a:lnTo>
                    <a:pt x="801" y="1049"/>
                  </a:lnTo>
                  <a:lnTo>
                    <a:pt x="801" y="1047"/>
                  </a:lnTo>
                  <a:lnTo>
                    <a:pt x="802" y="1043"/>
                  </a:lnTo>
                  <a:lnTo>
                    <a:pt x="806" y="1040"/>
                  </a:lnTo>
                  <a:lnTo>
                    <a:pt x="808" y="1037"/>
                  </a:lnTo>
                  <a:lnTo>
                    <a:pt x="812" y="1035"/>
                  </a:lnTo>
                  <a:lnTo>
                    <a:pt x="815" y="1033"/>
                  </a:lnTo>
                  <a:lnTo>
                    <a:pt x="819" y="1031"/>
                  </a:lnTo>
                  <a:lnTo>
                    <a:pt x="822" y="1031"/>
                  </a:lnTo>
                  <a:lnTo>
                    <a:pt x="825" y="1030"/>
                  </a:lnTo>
                  <a:lnTo>
                    <a:pt x="828" y="1029"/>
                  </a:lnTo>
                  <a:lnTo>
                    <a:pt x="832" y="1028"/>
                  </a:lnTo>
                  <a:lnTo>
                    <a:pt x="834" y="1027"/>
                  </a:lnTo>
                  <a:lnTo>
                    <a:pt x="837" y="1027"/>
                  </a:lnTo>
                  <a:lnTo>
                    <a:pt x="839" y="1027"/>
                  </a:lnTo>
                  <a:lnTo>
                    <a:pt x="841" y="1027"/>
                  </a:lnTo>
                  <a:lnTo>
                    <a:pt x="844" y="1027"/>
                  </a:lnTo>
                  <a:lnTo>
                    <a:pt x="845" y="1027"/>
                  </a:lnTo>
                  <a:lnTo>
                    <a:pt x="845" y="1026"/>
                  </a:lnTo>
                  <a:lnTo>
                    <a:pt x="848" y="1026"/>
                  </a:lnTo>
                  <a:lnTo>
                    <a:pt x="850" y="1026"/>
                  </a:lnTo>
                  <a:lnTo>
                    <a:pt x="853" y="1026"/>
                  </a:lnTo>
                  <a:lnTo>
                    <a:pt x="855" y="1026"/>
                  </a:lnTo>
                  <a:lnTo>
                    <a:pt x="859" y="1026"/>
                  </a:lnTo>
                  <a:lnTo>
                    <a:pt x="862" y="1025"/>
                  </a:lnTo>
                  <a:lnTo>
                    <a:pt x="864" y="1025"/>
                  </a:lnTo>
                  <a:lnTo>
                    <a:pt x="868" y="1024"/>
                  </a:lnTo>
                  <a:lnTo>
                    <a:pt x="873" y="1024"/>
                  </a:lnTo>
                  <a:lnTo>
                    <a:pt x="877" y="1024"/>
                  </a:lnTo>
                  <a:lnTo>
                    <a:pt x="881" y="1024"/>
                  </a:lnTo>
                  <a:lnTo>
                    <a:pt x="885" y="1023"/>
                  </a:lnTo>
                  <a:lnTo>
                    <a:pt x="890" y="1023"/>
                  </a:lnTo>
                  <a:lnTo>
                    <a:pt x="894" y="1023"/>
                  </a:lnTo>
                  <a:lnTo>
                    <a:pt x="899" y="1023"/>
                  </a:lnTo>
                  <a:lnTo>
                    <a:pt x="903" y="1022"/>
                  </a:lnTo>
                  <a:lnTo>
                    <a:pt x="907" y="1022"/>
                  </a:lnTo>
                  <a:lnTo>
                    <a:pt x="912" y="1022"/>
                  </a:lnTo>
                  <a:lnTo>
                    <a:pt x="916" y="1021"/>
                  </a:lnTo>
                  <a:lnTo>
                    <a:pt x="921" y="1021"/>
                  </a:lnTo>
                  <a:lnTo>
                    <a:pt x="924" y="1021"/>
                  </a:lnTo>
                  <a:lnTo>
                    <a:pt x="928" y="1020"/>
                  </a:lnTo>
                  <a:lnTo>
                    <a:pt x="932" y="1020"/>
                  </a:lnTo>
                  <a:lnTo>
                    <a:pt x="935" y="1019"/>
                  </a:lnTo>
                  <a:lnTo>
                    <a:pt x="939" y="1019"/>
                  </a:lnTo>
                  <a:lnTo>
                    <a:pt x="941" y="1019"/>
                  </a:lnTo>
                  <a:lnTo>
                    <a:pt x="943" y="1018"/>
                  </a:lnTo>
                  <a:lnTo>
                    <a:pt x="946" y="1018"/>
                  </a:lnTo>
                  <a:lnTo>
                    <a:pt x="948" y="1018"/>
                  </a:lnTo>
                  <a:lnTo>
                    <a:pt x="949" y="1017"/>
                  </a:lnTo>
                  <a:lnTo>
                    <a:pt x="952" y="1017"/>
                  </a:lnTo>
                  <a:lnTo>
                    <a:pt x="954" y="1016"/>
                  </a:lnTo>
                  <a:lnTo>
                    <a:pt x="956" y="1015"/>
                  </a:lnTo>
                  <a:lnTo>
                    <a:pt x="959" y="1013"/>
                  </a:lnTo>
                  <a:lnTo>
                    <a:pt x="962" y="1012"/>
                  </a:lnTo>
                  <a:lnTo>
                    <a:pt x="965" y="1011"/>
                  </a:lnTo>
                  <a:lnTo>
                    <a:pt x="969" y="1009"/>
                  </a:lnTo>
                  <a:lnTo>
                    <a:pt x="972" y="1006"/>
                  </a:lnTo>
                  <a:lnTo>
                    <a:pt x="976" y="1004"/>
                  </a:lnTo>
                  <a:lnTo>
                    <a:pt x="979" y="1002"/>
                  </a:lnTo>
                  <a:lnTo>
                    <a:pt x="984" y="999"/>
                  </a:lnTo>
                  <a:lnTo>
                    <a:pt x="988" y="996"/>
                  </a:lnTo>
                  <a:lnTo>
                    <a:pt x="993" y="993"/>
                  </a:lnTo>
                  <a:lnTo>
                    <a:pt x="997" y="990"/>
                  </a:lnTo>
                  <a:lnTo>
                    <a:pt x="1001" y="987"/>
                  </a:lnTo>
                  <a:lnTo>
                    <a:pt x="1005" y="983"/>
                  </a:lnTo>
                  <a:lnTo>
                    <a:pt x="1010" y="979"/>
                  </a:lnTo>
                  <a:lnTo>
                    <a:pt x="1014" y="974"/>
                  </a:lnTo>
                  <a:lnTo>
                    <a:pt x="1018" y="971"/>
                  </a:lnTo>
                  <a:lnTo>
                    <a:pt x="1022" y="966"/>
                  </a:lnTo>
                  <a:lnTo>
                    <a:pt x="1027" y="962"/>
                  </a:lnTo>
                  <a:lnTo>
                    <a:pt x="1031" y="957"/>
                  </a:lnTo>
                  <a:lnTo>
                    <a:pt x="1036" y="954"/>
                  </a:lnTo>
                  <a:lnTo>
                    <a:pt x="1037" y="950"/>
                  </a:lnTo>
                  <a:lnTo>
                    <a:pt x="1038" y="948"/>
                  </a:lnTo>
                  <a:lnTo>
                    <a:pt x="1040" y="945"/>
                  </a:lnTo>
                  <a:lnTo>
                    <a:pt x="1042" y="942"/>
                  </a:lnTo>
                  <a:lnTo>
                    <a:pt x="1044" y="940"/>
                  </a:lnTo>
                  <a:lnTo>
                    <a:pt x="1046" y="937"/>
                  </a:lnTo>
                  <a:lnTo>
                    <a:pt x="1048" y="935"/>
                  </a:lnTo>
                  <a:lnTo>
                    <a:pt x="1050" y="933"/>
                  </a:lnTo>
                  <a:lnTo>
                    <a:pt x="1051" y="930"/>
                  </a:lnTo>
                  <a:lnTo>
                    <a:pt x="1053" y="926"/>
                  </a:lnTo>
                  <a:lnTo>
                    <a:pt x="1055" y="923"/>
                  </a:lnTo>
                  <a:lnTo>
                    <a:pt x="1056" y="921"/>
                  </a:lnTo>
                  <a:lnTo>
                    <a:pt x="1057" y="918"/>
                  </a:lnTo>
                  <a:lnTo>
                    <a:pt x="1058" y="915"/>
                  </a:lnTo>
                  <a:lnTo>
                    <a:pt x="1060" y="912"/>
                  </a:lnTo>
                  <a:lnTo>
                    <a:pt x="1061" y="910"/>
                  </a:lnTo>
                  <a:lnTo>
                    <a:pt x="1060" y="909"/>
                  </a:lnTo>
                  <a:lnTo>
                    <a:pt x="1057" y="909"/>
                  </a:lnTo>
                  <a:lnTo>
                    <a:pt x="1056" y="909"/>
                  </a:lnTo>
                  <a:lnTo>
                    <a:pt x="1054" y="908"/>
                  </a:lnTo>
                  <a:lnTo>
                    <a:pt x="1052" y="908"/>
                  </a:lnTo>
                  <a:lnTo>
                    <a:pt x="1050" y="908"/>
                  </a:lnTo>
                  <a:lnTo>
                    <a:pt x="1047" y="907"/>
                  </a:lnTo>
                  <a:lnTo>
                    <a:pt x="1044" y="906"/>
                  </a:lnTo>
                  <a:lnTo>
                    <a:pt x="1041" y="906"/>
                  </a:lnTo>
                  <a:lnTo>
                    <a:pt x="1038" y="906"/>
                  </a:lnTo>
                  <a:lnTo>
                    <a:pt x="1035" y="905"/>
                  </a:lnTo>
                  <a:lnTo>
                    <a:pt x="1033" y="904"/>
                  </a:lnTo>
                  <a:lnTo>
                    <a:pt x="1029" y="903"/>
                  </a:lnTo>
                  <a:lnTo>
                    <a:pt x="1026" y="902"/>
                  </a:lnTo>
                  <a:lnTo>
                    <a:pt x="1023" y="901"/>
                  </a:lnTo>
                  <a:lnTo>
                    <a:pt x="1020" y="899"/>
                  </a:lnTo>
                  <a:lnTo>
                    <a:pt x="1018" y="898"/>
                  </a:lnTo>
                  <a:lnTo>
                    <a:pt x="1015" y="897"/>
                  </a:lnTo>
                  <a:lnTo>
                    <a:pt x="1012" y="896"/>
                  </a:lnTo>
                  <a:lnTo>
                    <a:pt x="1010" y="895"/>
                  </a:lnTo>
                  <a:lnTo>
                    <a:pt x="1007" y="893"/>
                  </a:lnTo>
                  <a:lnTo>
                    <a:pt x="1006" y="891"/>
                  </a:lnTo>
                  <a:lnTo>
                    <a:pt x="1004" y="888"/>
                  </a:lnTo>
                  <a:lnTo>
                    <a:pt x="1003" y="886"/>
                  </a:lnTo>
                  <a:lnTo>
                    <a:pt x="1002" y="883"/>
                  </a:lnTo>
                  <a:lnTo>
                    <a:pt x="1002" y="881"/>
                  </a:lnTo>
                  <a:lnTo>
                    <a:pt x="1002" y="878"/>
                  </a:lnTo>
                  <a:lnTo>
                    <a:pt x="1002" y="876"/>
                  </a:lnTo>
                  <a:lnTo>
                    <a:pt x="1003" y="873"/>
                  </a:lnTo>
                  <a:lnTo>
                    <a:pt x="1005" y="870"/>
                  </a:lnTo>
                  <a:lnTo>
                    <a:pt x="1005" y="870"/>
                  </a:lnTo>
                  <a:lnTo>
                    <a:pt x="1006" y="868"/>
                  </a:lnTo>
                  <a:lnTo>
                    <a:pt x="1007" y="865"/>
                  </a:lnTo>
                  <a:lnTo>
                    <a:pt x="1010" y="861"/>
                  </a:lnTo>
                  <a:lnTo>
                    <a:pt x="1012" y="859"/>
                  </a:lnTo>
                  <a:lnTo>
                    <a:pt x="1015" y="858"/>
                  </a:lnTo>
                  <a:lnTo>
                    <a:pt x="1018" y="855"/>
                  </a:lnTo>
                  <a:lnTo>
                    <a:pt x="1022" y="853"/>
                  </a:lnTo>
                  <a:lnTo>
                    <a:pt x="1024" y="851"/>
                  </a:lnTo>
                  <a:lnTo>
                    <a:pt x="1026" y="850"/>
                  </a:lnTo>
                  <a:lnTo>
                    <a:pt x="1029" y="849"/>
                  </a:lnTo>
                  <a:lnTo>
                    <a:pt x="1032" y="848"/>
                  </a:lnTo>
                  <a:lnTo>
                    <a:pt x="1035" y="846"/>
                  </a:lnTo>
                  <a:lnTo>
                    <a:pt x="1037" y="845"/>
                  </a:lnTo>
                  <a:lnTo>
                    <a:pt x="1040" y="844"/>
                  </a:lnTo>
                  <a:lnTo>
                    <a:pt x="1044" y="843"/>
                  </a:lnTo>
                  <a:lnTo>
                    <a:pt x="1047" y="841"/>
                  </a:lnTo>
                  <a:lnTo>
                    <a:pt x="1051" y="840"/>
                  </a:lnTo>
                  <a:lnTo>
                    <a:pt x="1054" y="839"/>
                  </a:lnTo>
                  <a:lnTo>
                    <a:pt x="1057" y="838"/>
                  </a:lnTo>
                  <a:lnTo>
                    <a:pt x="1061" y="836"/>
                  </a:lnTo>
                  <a:lnTo>
                    <a:pt x="1064" y="834"/>
                  </a:lnTo>
                  <a:lnTo>
                    <a:pt x="1068" y="832"/>
                  </a:lnTo>
                  <a:lnTo>
                    <a:pt x="1072" y="831"/>
                  </a:lnTo>
                  <a:lnTo>
                    <a:pt x="1075" y="829"/>
                  </a:lnTo>
                  <a:lnTo>
                    <a:pt x="1077" y="827"/>
                  </a:lnTo>
                  <a:lnTo>
                    <a:pt x="1081" y="825"/>
                  </a:lnTo>
                  <a:lnTo>
                    <a:pt x="1085" y="823"/>
                  </a:lnTo>
                  <a:lnTo>
                    <a:pt x="1088" y="821"/>
                  </a:lnTo>
                  <a:lnTo>
                    <a:pt x="1091" y="819"/>
                  </a:lnTo>
                  <a:lnTo>
                    <a:pt x="1094" y="817"/>
                  </a:lnTo>
                  <a:lnTo>
                    <a:pt x="1097" y="815"/>
                  </a:lnTo>
                  <a:lnTo>
                    <a:pt x="1100" y="813"/>
                  </a:lnTo>
                  <a:lnTo>
                    <a:pt x="1103" y="810"/>
                  </a:lnTo>
                  <a:lnTo>
                    <a:pt x="1106" y="808"/>
                  </a:lnTo>
                  <a:lnTo>
                    <a:pt x="1109" y="805"/>
                  </a:lnTo>
                  <a:lnTo>
                    <a:pt x="1112" y="803"/>
                  </a:lnTo>
                  <a:lnTo>
                    <a:pt x="1114" y="800"/>
                  </a:lnTo>
                  <a:lnTo>
                    <a:pt x="1117" y="798"/>
                  </a:lnTo>
                  <a:lnTo>
                    <a:pt x="1120" y="796"/>
                  </a:lnTo>
                  <a:lnTo>
                    <a:pt x="1122" y="794"/>
                  </a:lnTo>
                  <a:lnTo>
                    <a:pt x="1125" y="791"/>
                  </a:lnTo>
                  <a:lnTo>
                    <a:pt x="1127" y="788"/>
                  </a:lnTo>
                  <a:lnTo>
                    <a:pt x="1129" y="786"/>
                  </a:lnTo>
                  <a:lnTo>
                    <a:pt x="1131" y="782"/>
                  </a:lnTo>
                  <a:lnTo>
                    <a:pt x="1133" y="781"/>
                  </a:lnTo>
                  <a:lnTo>
                    <a:pt x="1134" y="778"/>
                  </a:lnTo>
                  <a:lnTo>
                    <a:pt x="1136" y="775"/>
                  </a:lnTo>
                  <a:lnTo>
                    <a:pt x="1137" y="771"/>
                  </a:lnTo>
                  <a:lnTo>
                    <a:pt x="1139" y="768"/>
                  </a:lnTo>
                  <a:lnTo>
                    <a:pt x="1140" y="763"/>
                  </a:lnTo>
                  <a:lnTo>
                    <a:pt x="1141" y="760"/>
                  </a:lnTo>
                  <a:lnTo>
                    <a:pt x="1142" y="758"/>
                  </a:lnTo>
                  <a:lnTo>
                    <a:pt x="1143" y="755"/>
                  </a:lnTo>
                  <a:lnTo>
                    <a:pt x="1143" y="753"/>
                  </a:lnTo>
                  <a:lnTo>
                    <a:pt x="1144" y="750"/>
                  </a:lnTo>
                  <a:lnTo>
                    <a:pt x="1144" y="748"/>
                  </a:lnTo>
                  <a:lnTo>
                    <a:pt x="1145" y="745"/>
                  </a:lnTo>
                  <a:lnTo>
                    <a:pt x="1146" y="742"/>
                  </a:lnTo>
                  <a:lnTo>
                    <a:pt x="1147" y="741"/>
                  </a:lnTo>
                  <a:lnTo>
                    <a:pt x="1148" y="738"/>
                  </a:lnTo>
                  <a:lnTo>
                    <a:pt x="1148" y="735"/>
                  </a:lnTo>
                  <a:lnTo>
                    <a:pt x="1148" y="732"/>
                  </a:lnTo>
                  <a:lnTo>
                    <a:pt x="1149" y="729"/>
                  </a:lnTo>
                  <a:lnTo>
                    <a:pt x="1150" y="726"/>
                  </a:lnTo>
                  <a:lnTo>
                    <a:pt x="1151" y="723"/>
                  </a:lnTo>
                  <a:lnTo>
                    <a:pt x="1151" y="721"/>
                  </a:lnTo>
                  <a:lnTo>
                    <a:pt x="1152" y="718"/>
                  </a:lnTo>
                  <a:lnTo>
                    <a:pt x="1152" y="715"/>
                  </a:lnTo>
                  <a:lnTo>
                    <a:pt x="1152" y="712"/>
                  </a:lnTo>
                  <a:lnTo>
                    <a:pt x="1152" y="709"/>
                  </a:lnTo>
                  <a:lnTo>
                    <a:pt x="1153" y="706"/>
                  </a:lnTo>
                  <a:lnTo>
                    <a:pt x="1154" y="704"/>
                  </a:lnTo>
                  <a:lnTo>
                    <a:pt x="1155" y="701"/>
                  </a:lnTo>
                  <a:lnTo>
                    <a:pt x="1155" y="698"/>
                  </a:lnTo>
                  <a:lnTo>
                    <a:pt x="1156" y="696"/>
                  </a:lnTo>
                  <a:lnTo>
                    <a:pt x="1156" y="693"/>
                  </a:lnTo>
                  <a:lnTo>
                    <a:pt x="1156" y="689"/>
                  </a:lnTo>
                  <a:lnTo>
                    <a:pt x="1157" y="686"/>
                  </a:lnTo>
                  <a:lnTo>
                    <a:pt x="1158" y="684"/>
                  </a:lnTo>
                  <a:lnTo>
                    <a:pt x="1158" y="682"/>
                  </a:lnTo>
                  <a:lnTo>
                    <a:pt x="1158" y="679"/>
                  </a:lnTo>
                  <a:lnTo>
                    <a:pt x="1159" y="676"/>
                  </a:lnTo>
                  <a:lnTo>
                    <a:pt x="1159" y="674"/>
                  </a:lnTo>
                  <a:lnTo>
                    <a:pt x="1159" y="671"/>
                  </a:lnTo>
                  <a:lnTo>
                    <a:pt x="1160" y="669"/>
                  </a:lnTo>
                  <a:lnTo>
                    <a:pt x="1160" y="666"/>
                  </a:lnTo>
                  <a:lnTo>
                    <a:pt x="1161" y="665"/>
                  </a:lnTo>
                  <a:lnTo>
                    <a:pt x="1162" y="660"/>
                  </a:lnTo>
                  <a:lnTo>
                    <a:pt x="1163" y="656"/>
                  </a:lnTo>
                  <a:lnTo>
                    <a:pt x="1163" y="652"/>
                  </a:lnTo>
                  <a:lnTo>
                    <a:pt x="1164" y="649"/>
                  </a:lnTo>
                  <a:lnTo>
                    <a:pt x="1164" y="646"/>
                  </a:lnTo>
                  <a:lnTo>
                    <a:pt x="1164" y="644"/>
                  </a:lnTo>
                  <a:lnTo>
                    <a:pt x="1165" y="641"/>
                  </a:lnTo>
                  <a:lnTo>
                    <a:pt x="1165" y="640"/>
                  </a:lnTo>
                  <a:lnTo>
                    <a:pt x="1164" y="640"/>
                  </a:lnTo>
                  <a:lnTo>
                    <a:pt x="1160" y="642"/>
                  </a:lnTo>
                  <a:lnTo>
                    <a:pt x="1158" y="642"/>
                  </a:lnTo>
                  <a:lnTo>
                    <a:pt x="1155" y="643"/>
                  </a:lnTo>
                  <a:lnTo>
                    <a:pt x="1152" y="645"/>
                  </a:lnTo>
                  <a:lnTo>
                    <a:pt x="1150" y="646"/>
                  </a:lnTo>
                  <a:lnTo>
                    <a:pt x="1146" y="646"/>
                  </a:lnTo>
                  <a:lnTo>
                    <a:pt x="1142" y="648"/>
                  </a:lnTo>
                  <a:lnTo>
                    <a:pt x="1138" y="649"/>
                  </a:lnTo>
                  <a:lnTo>
                    <a:pt x="1134" y="650"/>
                  </a:lnTo>
                  <a:lnTo>
                    <a:pt x="1130" y="651"/>
                  </a:lnTo>
                  <a:lnTo>
                    <a:pt x="1126" y="653"/>
                  </a:lnTo>
                  <a:lnTo>
                    <a:pt x="1122" y="653"/>
                  </a:lnTo>
                  <a:lnTo>
                    <a:pt x="1118" y="655"/>
                  </a:lnTo>
                  <a:lnTo>
                    <a:pt x="1114" y="655"/>
                  </a:lnTo>
                  <a:lnTo>
                    <a:pt x="1110" y="656"/>
                  </a:lnTo>
                  <a:lnTo>
                    <a:pt x="1106" y="656"/>
                  </a:lnTo>
                  <a:lnTo>
                    <a:pt x="1103" y="656"/>
                  </a:lnTo>
                  <a:lnTo>
                    <a:pt x="1099" y="655"/>
                  </a:lnTo>
                  <a:lnTo>
                    <a:pt x="1096" y="654"/>
                  </a:lnTo>
                  <a:lnTo>
                    <a:pt x="1094" y="653"/>
                  </a:lnTo>
                  <a:lnTo>
                    <a:pt x="1092" y="652"/>
                  </a:lnTo>
                  <a:lnTo>
                    <a:pt x="1090" y="649"/>
                  </a:lnTo>
                  <a:lnTo>
                    <a:pt x="1089" y="647"/>
                  </a:lnTo>
                  <a:lnTo>
                    <a:pt x="1088" y="645"/>
                  </a:lnTo>
                  <a:lnTo>
                    <a:pt x="1088" y="642"/>
                  </a:lnTo>
                  <a:lnTo>
                    <a:pt x="1088" y="637"/>
                  </a:lnTo>
                  <a:lnTo>
                    <a:pt x="1089" y="633"/>
                  </a:lnTo>
                  <a:lnTo>
                    <a:pt x="1090" y="631"/>
                  </a:lnTo>
                  <a:lnTo>
                    <a:pt x="1091" y="628"/>
                  </a:lnTo>
                  <a:lnTo>
                    <a:pt x="1093" y="626"/>
                  </a:lnTo>
                  <a:lnTo>
                    <a:pt x="1094" y="624"/>
                  </a:lnTo>
                  <a:lnTo>
                    <a:pt x="1095" y="620"/>
                  </a:lnTo>
                  <a:lnTo>
                    <a:pt x="1096" y="617"/>
                  </a:lnTo>
                  <a:lnTo>
                    <a:pt x="1097" y="614"/>
                  </a:lnTo>
                  <a:lnTo>
                    <a:pt x="1099" y="612"/>
                  </a:lnTo>
                  <a:lnTo>
                    <a:pt x="1100" y="609"/>
                  </a:lnTo>
                  <a:lnTo>
                    <a:pt x="1101" y="607"/>
                  </a:lnTo>
                  <a:lnTo>
                    <a:pt x="1103" y="605"/>
                  </a:lnTo>
                  <a:lnTo>
                    <a:pt x="1105" y="602"/>
                  </a:lnTo>
                  <a:lnTo>
                    <a:pt x="1106" y="600"/>
                  </a:lnTo>
                  <a:lnTo>
                    <a:pt x="1107" y="597"/>
                  </a:lnTo>
                  <a:lnTo>
                    <a:pt x="1109" y="595"/>
                  </a:lnTo>
                  <a:lnTo>
                    <a:pt x="1110" y="593"/>
                  </a:lnTo>
                  <a:lnTo>
                    <a:pt x="1113" y="589"/>
                  </a:lnTo>
                  <a:lnTo>
                    <a:pt x="1115" y="586"/>
                  </a:lnTo>
                  <a:lnTo>
                    <a:pt x="1117" y="582"/>
                  </a:lnTo>
                  <a:lnTo>
                    <a:pt x="1120" y="578"/>
                  </a:lnTo>
                  <a:lnTo>
                    <a:pt x="1122" y="574"/>
                  </a:lnTo>
                  <a:lnTo>
                    <a:pt x="1125" y="571"/>
                  </a:lnTo>
                  <a:lnTo>
                    <a:pt x="1127" y="569"/>
                  </a:lnTo>
                  <a:lnTo>
                    <a:pt x="1130" y="566"/>
                  </a:lnTo>
                  <a:lnTo>
                    <a:pt x="1132" y="563"/>
                  </a:lnTo>
                  <a:lnTo>
                    <a:pt x="1134" y="561"/>
                  </a:lnTo>
                  <a:lnTo>
                    <a:pt x="1136" y="557"/>
                  </a:lnTo>
                  <a:lnTo>
                    <a:pt x="1138" y="555"/>
                  </a:lnTo>
                  <a:lnTo>
                    <a:pt x="1140" y="552"/>
                  </a:lnTo>
                  <a:lnTo>
                    <a:pt x="1142" y="549"/>
                  </a:lnTo>
                  <a:lnTo>
                    <a:pt x="1143" y="548"/>
                  </a:lnTo>
                  <a:lnTo>
                    <a:pt x="1145" y="545"/>
                  </a:lnTo>
                  <a:lnTo>
                    <a:pt x="1147" y="543"/>
                  </a:lnTo>
                  <a:lnTo>
                    <a:pt x="1148" y="541"/>
                  </a:lnTo>
                  <a:lnTo>
                    <a:pt x="1150" y="538"/>
                  </a:lnTo>
                  <a:lnTo>
                    <a:pt x="1151" y="535"/>
                  </a:lnTo>
                  <a:lnTo>
                    <a:pt x="1152" y="533"/>
                  </a:lnTo>
                  <a:lnTo>
                    <a:pt x="1153" y="530"/>
                  </a:lnTo>
                  <a:lnTo>
                    <a:pt x="1154" y="528"/>
                  </a:lnTo>
                  <a:lnTo>
                    <a:pt x="1155" y="525"/>
                  </a:lnTo>
                  <a:lnTo>
                    <a:pt x="1156" y="522"/>
                  </a:lnTo>
                  <a:lnTo>
                    <a:pt x="1157" y="519"/>
                  </a:lnTo>
                  <a:lnTo>
                    <a:pt x="1157" y="516"/>
                  </a:lnTo>
                  <a:lnTo>
                    <a:pt x="1158" y="512"/>
                  </a:lnTo>
                  <a:lnTo>
                    <a:pt x="1158" y="509"/>
                  </a:lnTo>
                  <a:lnTo>
                    <a:pt x="1158" y="505"/>
                  </a:lnTo>
                  <a:lnTo>
                    <a:pt x="1158" y="501"/>
                  </a:lnTo>
                  <a:lnTo>
                    <a:pt x="1158" y="497"/>
                  </a:lnTo>
                  <a:lnTo>
                    <a:pt x="1158" y="492"/>
                  </a:lnTo>
                  <a:lnTo>
                    <a:pt x="1158" y="489"/>
                  </a:lnTo>
                  <a:lnTo>
                    <a:pt x="1157" y="485"/>
                  </a:lnTo>
                  <a:lnTo>
                    <a:pt x="1156" y="480"/>
                  </a:lnTo>
                  <a:lnTo>
                    <a:pt x="1156" y="475"/>
                  </a:lnTo>
                  <a:lnTo>
                    <a:pt x="1156" y="472"/>
                  </a:lnTo>
                  <a:lnTo>
                    <a:pt x="1155" y="467"/>
                  </a:lnTo>
                  <a:lnTo>
                    <a:pt x="1154" y="462"/>
                  </a:lnTo>
                  <a:lnTo>
                    <a:pt x="1154" y="458"/>
                  </a:lnTo>
                  <a:lnTo>
                    <a:pt x="1153" y="454"/>
                  </a:lnTo>
                  <a:lnTo>
                    <a:pt x="1152" y="450"/>
                  </a:lnTo>
                  <a:lnTo>
                    <a:pt x="1152" y="446"/>
                  </a:lnTo>
                  <a:lnTo>
                    <a:pt x="1152" y="442"/>
                  </a:lnTo>
                  <a:lnTo>
                    <a:pt x="1151" y="438"/>
                  </a:lnTo>
                  <a:lnTo>
                    <a:pt x="1150" y="434"/>
                  </a:lnTo>
                  <a:lnTo>
                    <a:pt x="1150" y="432"/>
                  </a:lnTo>
                  <a:lnTo>
                    <a:pt x="1149" y="429"/>
                  </a:lnTo>
                  <a:lnTo>
                    <a:pt x="1149" y="426"/>
                  </a:lnTo>
                  <a:lnTo>
                    <a:pt x="1148" y="423"/>
                  </a:lnTo>
                  <a:lnTo>
                    <a:pt x="1148" y="421"/>
                  </a:lnTo>
                  <a:lnTo>
                    <a:pt x="1147" y="418"/>
                  </a:lnTo>
                  <a:lnTo>
                    <a:pt x="1147" y="417"/>
                  </a:lnTo>
                  <a:lnTo>
                    <a:pt x="1146" y="414"/>
                  </a:lnTo>
                  <a:lnTo>
                    <a:pt x="1146" y="414"/>
                  </a:lnTo>
                  <a:lnTo>
                    <a:pt x="1116" y="348"/>
                  </a:lnTo>
                  <a:lnTo>
                    <a:pt x="1115" y="348"/>
                  </a:lnTo>
                  <a:lnTo>
                    <a:pt x="1114" y="349"/>
                  </a:lnTo>
                  <a:lnTo>
                    <a:pt x="1113" y="351"/>
                  </a:lnTo>
                  <a:lnTo>
                    <a:pt x="1112" y="353"/>
                  </a:lnTo>
                  <a:lnTo>
                    <a:pt x="1109" y="356"/>
                  </a:lnTo>
                  <a:lnTo>
                    <a:pt x="1107" y="359"/>
                  </a:lnTo>
                  <a:lnTo>
                    <a:pt x="1104" y="363"/>
                  </a:lnTo>
                  <a:lnTo>
                    <a:pt x="1101" y="367"/>
                  </a:lnTo>
                  <a:lnTo>
                    <a:pt x="1098" y="370"/>
                  </a:lnTo>
                  <a:lnTo>
                    <a:pt x="1094" y="374"/>
                  </a:lnTo>
                  <a:lnTo>
                    <a:pt x="1092" y="376"/>
                  </a:lnTo>
                  <a:lnTo>
                    <a:pt x="1089" y="380"/>
                  </a:lnTo>
                  <a:lnTo>
                    <a:pt x="1085" y="382"/>
                  </a:lnTo>
                  <a:lnTo>
                    <a:pt x="1081" y="384"/>
                  </a:lnTo>
                  <a:lnTo>
                    <a:pt x="1077" y="385"/>
                  </a:lnTo>
                  <a:lnTo>
                    <a:pt x="1075" y="386"/>
                  </a:lnTo>
                  <a:lnTo>
                    <a:pt x="1072" y="386"/>
                  </a:lnTo>
                  <a:lnTo>
                    <a:pt x="1069" y="385"/>
                  </a:lnTo>
                  <a:lnTo>
                    <a:pt x="1066" y="384"/>
                  </a:lnTo>
                  <a:lnTo>
                    <a:pt x="1064" y="383"/>
                  </a:lnTo>
                  <a:lnTo>
                    <a:pt x="1061" y="381"/>
                  </a:lnTo>
                  <a:lnTo>
                    <a:pt x="1059" y="379"/>
                  </a:lnTo>
                  <a:lnTo>
                    <a:pt x="1057" y="376"/>
                  </a:lnTo>
                  <a:lnTo>
                    <a:pt x="1056" y="372"/>
                  </a:lnTo>
                  <a:lnTo>
                    <a:pt x="1055" y="369"/>
                  </a:lnTo>
                  <a:lnTo>
                    <a:pt x="1054" y="366"/>
                  </a:lnTo>
                  <a:lnTo>
                    <a:pt x="1053" y="363"/>
                  </a:lnTo>
                  <a:lnTo>
                    <a:pt x="1053" y="360"/>
                  </a:lnTo>
                  <a:lnTo>
                    <a:pt x="1052" y="356"/>
                  </a:lnTo>
                  <a:lnTo>
                    <a:pt x="1051" y="353"/>
                  </a:lnTo>
                  <a:lnTo>
                    <a:pt x="1050" y="348"/>
                  </a:lnTo>
                  <a:lnTo>
                    <a:pt x="1050" y="344"/>
                  </a:lnTo>
                  <a:lnTo>
                    <a:pt x="1050" y="340"/>
                  </a:lnTo>
                  <a:lnTo>
                    <a:pt x="1050" y="338"/>
                  </a:lnTo>
                  <a:lnTo>
                    <a:pt x="1049" y="336"/>
                  </a:lnTo>
                  <a:lnTo>
                    <a:pt x="1049" y="333"/>
                  </a:lnTo>
                  <a:lnTo>
                    <a:pt x="1049" y="330"/>
                  </a:lnTo>
                  <a:lnTo>
                    <a:pt x="1049" y="328"/>
                  </a:lnTo>
                  <a:lnTo>
                    <a:pt x="1049" y="325"/>
                  </a:lnTo>
                  <a:lnTo>
                    <a:pt x="1049" y="321"/>
                  </a:lnTo>
                  <a:lnTo>
                    <a:pt x="1049" y="318"/>
                  </a:lnTo>
                  <a:lnTo>
                    <a:pt x="1049" y="315"/>
                  </a:lnTo>
                  <a:lnTo>
                    <a:pt x="1049" y="312"/>
                  </a:lnTo>
                  <a:lnTo>
                    <a:pt x="1049" y="308"/>
                  </a:lnTo>
                  <a:lnTo>
                    <a:pt x="1049" y="304"/>
                  </a:lnTo>
                  <a:lnTo>
                    <a:pt x="1049" y="300"/>
                  </a:lnTo>
                  <a:lnTo>
                    <a:pt x="1049" y="297"/>
                  </a:lnTo>
                  <a:lnTo>
                    <a:pt x="1049" y="294"/>
                  </a:lnTo>
                  <a:lnTo>
                    <a:pt x="1049" y="289"/>
                  </a:lnTo>
                  <a:lnTo>
                    <a:pt x="1049" y="285"/>
                  </a:lnTo>
                  <a:lnTo>
                    <a:pt x="1048" y="281"/>
                  </a:lnTo>
                  <a:lnTo>
                    <a:pt x="1048" y="278"/>
                  </a:lnTo>
                  <a:lnTo>
                    <a:pt x="1047" y="274"/>
                  </a:lnTo>
                  <a:lnTo>
                    <a:pt x="1046" y="270"/>
                  </a:lnTo>
                  <a:lnTo>
                    <a:pt x="1046" y="266"/>
                  </a:lnTo>
                  <a:lnTo>
                    <a:pt x="1046" y="263"/>
                  </a:lnTo>
                  <a:lnTo>
                    <a:pt x="1045" y="260"/>
                  </a:lnTo>
                  <a:lnTo>
                    <a:pt x="1044" y="256"/>
                  </a:lnTo>
                  <a:lnTo>
                    <a:pt x="1043" y="252"/>
                  </a:lnTo>
                  <a:lnTo>
                    <a:pt x="1042" y="248"/>
                  </a:lnTo>
                  <a:lnTo>
                    <a:pt x="1041" y="244"/>
                  </a:lnTo>
                  <a:lnTo>
                    <a:pt x="1039" y="241"/>
                  </a:lnTo>
                  <a:lnTo>
                    <a:pt x="1038" y="238"/>
                  </a:lnTo>
                  <a:lnTo>
                    <a:pt x="1037" y="235"/>
                  </a:lnTo>
                  <a:lnTo>
                    <a:pt x="1036" y="231"/>
                  </a:lnTo>
                  <a:lnTo>
                    <a:pt x="1035" y="228"/>
                  </a:lnTo>
                  <a:lnTo>
                    <a:pt x="1033" y="224"/>
                  </a:lnTo>
                  <a:lnTo>
                    <a:pt x="1031" y="221"/>
                  </a:lnTo>
                  <a:lnTo>
                    <a:pt x="1030" y="219"/>
                  </a:lnTo>
                  <a:lnTo>
                    <a:pt x="1028" y="216"/>
                  </a:lnTo>
                  <a:lnTo>
                    <a:pt x="1026" y="212"/>
                  </a:lnTo>
                  <a:lnTo>
                    <a:pt x="1024" y="209"/>
                  </a:lnTo>
                  <a:lnTo>
                    <a:pt x="1022" y="205"/>
                  </a:lnTo>
                  <a:lnTo>
                    <a:pt x="1020" y="202"/>
                  </a:lnTo>
                  <a:lnTo>
                    <a:pt x="1018" y="200"/>
                  </a:lnTo>
                  <a:lnTo>
                    <a:pt x="1017" y="197"/>
                  </a:lnTo>
                  <a:lnTo>
                    <a:pt x="1014" y="194"/>
                  </a:lnTo>
                  <a:lnTo>
                    <a:pt x="1013" y="191"/>
                  </a:lnTo>
                  <a:lnTo>
                    <a:pt x="1010" y="188"/>
                  </a:lnTo>
                  <a:lnTo>
                    <a:pt x="1008" y="186"/>
                  </a:lnTo>
                  <a:lnTo>
                    <a:pt x="1006" y="183"/>
                  </a:lnTo>
                  <a:lnTo>
                    <a:pt x="1003" y="181"/>
                  </a:lnTo>
                  <a:lnTo>
                    <a:pt x="1000" y="177"/>
                  </a:lnTo>
                  <a:lnTo>
                    <a:pt x="998" y="175"/>
                  </a:lnTo>
                  <a:lnTo>
                    <a:pt x="996" y="172"/>
                  </a:lnTo>
                  <a:lnTo>
                    <a:pt x="994" y="169"/>
                  </a:lnTo>
                  <a:lnTo>
                    <a:pt x="991" y="166"/>
                  </a:lnTo>
                  <a:lnTo>
                    <a:pt x="989" y="164"/>
                  </a:lnTo>
                  <a:lnTo>
                    <a:pt x="986" y="162"/>
                  </a:lnTo>
                  <a:lnTo>
                    <a:pt x="983" y="159"/>
                  </a:lnTo>
                  <a:lnTo>
                    <a:pt x="980" y="156"/>
                  </a:lnTo>
                  <a:lnTo>
                    <a:pt x="979" y="154"/>
                  </a:lnTo>
                  <a:lnTo>
                    <a:pt x="976" y="151"/>
                  </a:lnTo>
                  <a:lnTo>
                    <a:pt x="973" y="149"/>
                  </a:lnTo>
                  <a:lnTo>
                    <a:pt x="971" y="147"/>
                  </a:lnTo>
                  <a:lnTo>
                    <a:pt x="968" y="144"/>
                  </a:lnTo>
                  <a:lnTo>
                    <a:pt x="965" y="143"/>
                  </a:lnTo>
                  <a:lnTo>
                    <a:pt x="962" y="140"/>
                  </a:lnTo>
                  <a:lnTo>
                    <a:pt x="960" y="138"/>
                  </a:lnTo>
                  <a:lnTo>
                    <a:pt x="957" y="136"/>
                  </a:lnTo>
                  <a:lnTo>
                    <a:pt x="954" y="133"/>
                  </a:lnTo>
                  <a:lnTo>
                    <a:pt x="952" y="131"/>
                  </a:lnTo>
                  <a:lnTo>
                    <a:pt x="949" y="128"/>
                  </a:lnTo>
                  <a:lnTo>
                    <a:pt x="946" y="127"/>
                  </a:lnTo>
                  <a:lnTo>
                    <a:pt x="943" y="125"/>
                  </a:lnTo>
                  <a:lnTo>
                    <a:pt x="941" y="123"/>
                  </a:lnTo>
                  <a:lnTo>
                    <a:pt x="938" y="121"/>
                  </a:lnTo>
                  <a:lnTo>
                    <a:pt x="936" y="119"/>
                  </a:lnTo>
                  <a:lnTo>
                    <a:pt x="933" y="117"/>
                  </a:lnTo>
                  <a:lnTo>
                    <a:pt x="930" y="115"/>
                  </a:lnTo>
                  <a:lnTo>
                    <a:pt x="928" y="113"/>
                  </a:lnTo>
                  <a:lnTo>
                    <a:pt x="925" y="111"/>
                  </a:lnTo>
                  <a:lnTo>
                    <a:pt x="924" y="112"/>
                  </a:lnTo>
                  <a:lnTo>
                    <a:pt x="924" y="114"/>
                  </a:lnTo>
                  <a:lnTo>
                    <a:pt x="924" y="115"/>
                  </a:lnTo>
                  <a:lnTo>
                    <a:pt x="923" y="117"/>
                  </a:lnTo>
                  <a:lnTo>
                    <a:pt x="923" y="119"/>
                  </a:lnTo>
                  <a:lnTo>
                    <a:pt x="923" y="122"/>
                  </a:lnTo>
                  <a:lnTo>
                    <a:pt x="922" y="124"/>
                  </a:lnTo>
                  <a:lnTo>
                    <a:pt x="922" y="126"/>
                  </a:lnTo>
                  <a:lnTo>
                    <a:pt x="921" y="128"/>
                  </a:lnTo>
                  <a:lnTo>
                    <a:pt x="921" y="132"/>
                  </a:lnTo>
                  <a:lnTo>
                    <a:pt x="921" y="134"/>
                  </a:lnTo>
                  <a:lnTo>
                    <a:pt x="920" y="137"/>
                  </a:lnTo>
                  <a:lnTo>
                    <a:pt x="920" y="141"/>
                  </a:lnTo>
                  <a:lnTo>
                    <a:pt x="919" y="144"/>
                  </a:lnTo>
                  <a:lnTo>
                    <a:pt x="918" y="146"/>
                  </a:lnTo>
                  <a:lnTo>
                    <a:pt x="917" y="149"/>
                  </a:lnTo>
                  <a:lnTo>
                    <a:pt x="916" y="152"/>
                  </a:lnTo>
                  <a:lnTo>
                    <a:pt x="915" y="155"/>
                  </a:lnTo>
                  <a:lnTo>
                    <a:pt x="913" y="157"/>
                  </a:lnTo>
                  <a:lnTo>
                    <a:pt x="912" y="160"/>
                  </a:lnTo>
                  <a:lnTo>
                    <a:pt x="910" y="162"/>
                  </a:lnTo>
                  <a:lnTo>
                    <a:pt x="909" y="164"/>
                  </a:lnTo>
                  <a:lnTo>
                    <a:pt x="905" y="167"/>
                  </a:lnTo>
                  <a:lnTo>
                    <a:pt x="902" y="170"/>
                  </a:lnTo>
                  <a:lnTo>
                    <a:pt x="898" y="171"/>
                  </a:lnTo>
                  <a:lnTo>
                    <a:pt x="894" y="171"/>
                  </a:lnTo>
                  <a:lnTo>
                    <a:pt x="889" y="169"/>
                  </a:lnTo>
                  <a:lnTo>
                    <a:pt x="885" y="168"/>
                  </a:lnTo>
                  <a:lnTo>
                    <a:pt x="882" y="165"/>
                  </a:lnTo>
                  <a:lnTo>
                    <a:pt x="878" y="164"/>
                  </a:lnTo>
                  <a:lnTo>
                    <a:pt x="874" y="160"/>
                  </a:lnTo>
                  <a:lnTo>
                    <a:pt x="870" y="156"/>
                  </a:lnTo>
                  <a:lnTo>
                    <a:pt x="868" y="154"/>
                  </a:lnTo>
                  <a:lnTo>
                    <a:pt x="867" y="152"/>
                  </a:lnTo>
                  <a:lnTo>
                    <a:pt x="865" y="149"/>
                  </a:lnTo>
                  <a:lnTo>
                    <a:pt x="864" y="147"/>
                  </a:lnTo>
                  <a:lnTo>
                    <a:pt x="862" y="144"/>
                  </a:lnTo>
                  <a:lnTo>
                    <a:pt x="861" y="142"/>
                  </a:lnTo>
                  <a:lnTo>
                    <a:pt x="859" y="139"/>
                  </a:lnTo>
                  <a:lnTo>
                    <a:pt x="857" y="136"/>
                  </a:lnTo>
                  <a:lnTo>
                    <a:pt x="855" y="132"/>
                  </a:lnTo>
                  <a:lnTo>
                    <a:pt x="853" y="129"/>
                  </a:lnTo>
                  <a:lnTo>
                    <a:pt x="851" y="126"/>
                  </a:lnTo>
                  <a:lnTo>
                    <a:pt x="849" y="124"/>
                  </a:lnTo>
                  <a:lnTo>
                    <a:pt x="847" y="120"/>
                  </a:lnTo>
                  <a:lnTo>
                    <a:pt x="845" y="116"/>
                  </a:lnTo>
                  <a:lnTo>
                    <a:pt x="844" y="112"/>
                  </a:lnTo>
                  <a:lnTo>
                    <a:pt x="842" y="107"/>
                  </a:lnTo>
                  <a:lnTo>
                    <a:pt x="839" y="104"/>
                  </a:lnTo>
                  <a:lnTo>
                    <a:pt x="837" y="100"/>
                  </a:lnTo>
                  <a:lnTo>
                    <a:pt x="835" y="95"/>
                  </a:lnTo>
                  <a:lnTo>
                    <a:pt x="833" y="91"/>
                  </a:lnTo>
                  <a:lnTo>
                    <a:pt x="831" y="88"/>
                  </a:lnTo>
                  <a:lnTo>
                    <a:pt x="829" y="86"/>
                  </a:lnTo>
                  <a:lnTo>
                    <a:pt x="828" y="84"/>
                  </a:lnTo>
                  <a:lnTo>
                    <a:pt x="826" y="81"/>
                  </a:lnTo>
                  <a:lnTo>
                    <a:pt x="823" y="76"/>
                  </a:lnTo>
                  <a:lnTo>
                    <a:pt x="819" y="72"/>
                  </a:lnTo>
                  <a:lnTo>
                    <a:pt x="814" y="67"/>
                  </a:lnTo>
                  <a:lnTo>
                    <a:pt x="809" y="64"/>
                  </a:lnTo>
                  <a:lnTo>
                    <a:pt x="807" y="62"/>
                  </a:lnTo>
                  <a:lnTo>
                    <a:pt x="805" y="60"/>
                  </a:lnTo>
                  <a:lnTo>
                    <a:pt x="802" y="58"/>
                  </a:lnTo>
                  <a:lnTo>
                    <a:pt x="800" y="56"/>
                  </a:lnTo>
                  <a:lnTo>
                    <a:pt x="797" y="54"/>
                  </a:lnTo>
                  <a:lnTo>
                    <a:pt x="794" y="52"/>
                  </a:lnTo>
                  <a:lnTo>
                    <a:pt x="791" y="50"/>
                  </a:lnTo>
                  <a:lnTo>
                    <a:pt x="789" y="48"/>
                  </a:lnTo>
                  <a:lnTo>
                    <a:pt x="786" y="47"/>
                  </a:lnTo>
                  <a:lnTo>
                    <a:pt x="784" y="45"/>
                  </a:lnTo>
                  <a:lnTo>
                    <a:pt x="781" y="43"/>
                  </a:lnTo>
                  <a:lnTo>
                    <a:pt x="778" y="42"/>
                  </a:lnTo>
                  <a:lnTo>
                    <a:pt x="775" y="40"/>
                  </a:lnTo>
                  <a:lnTo>
                    <a:pt x="772" y="38"/>
                  </a:lnTo>
                  <a:lnTo>
                    <a:pt x="769" y="36"/>
                  </a:lnTo>
                  <a:lnTo>
                    <a:pt x="767" y="35"/>
                  </a:lnTo>
                  <a:lnTo>
                    <a:pt x="764" y="33"/>
                  </a:lnTo>
                  <a:lnTo>
                    <a:pt x="761" y="32"/>
                  </a:lnTo>
                  <a:lnTo>
                    <a:pt x="758" y="31"/>
                  </a:lnTo>
                  <a:lnTo>
                    <a:pt x="755" y="29"/>
                  </a:lnTo>
                  <a:lnTo>
                    <a:pt x="752" y="28"/>
                  </a:lnTo>
                  <a:lnTo>
                    <a:pt x="749" y="27"/>
                  </a:lnTo>
                  <a:lnTo>
                    <a:pt x="747" y="26"/>
                  </a:lnTo>
                  <a:lnTo>
                    <a:pt x="744" y="24"/>
                  </a:lnTo>
                  <a:lnTo>
                    <a:pt x="741" y="23"/>
                  </a:lnTo>
                  <a:lnTo>
                    <a:pt x="738" y="22"/>
                  </a:lnTo>
                  <a:lnTo>
                    <a:pt x="735" y="20"/>
                  </a:lnTo>
                  <a:lnTo>
                    <a:pt x="733" y="20"/>
                  </a:lnTo>
                  <a:lnTo>
                    <a:pt x="730" y="18"/>
                  </a:lnTo>
                  <a:lnTo>
                    <a:pt x="728" y="17"/>
                  </a:lnTo>
                  <a:lnTo>
                    <a:pt x="726" y="16"/>
                  </a:lnTo>
                  <a:lnTo>
                    <a:pt x="723" y="15"/>
                  </a:lnTo>
                  <a:lnTo>
                    <a:pt x="721" y="14"/>
                  </a:lnTo>
                  <a:lnTo>
                    <a:pt x="719" y="13"/>
                  </a:lnTo>
                  <a:lnTo>
                    <a:pt x="716" y="12"/>
                  </a:lnTo>
                  <a:lnTo>
                    <a:pt x="715" y="12"/>
                  </a:lnTo>
                  <a:lnTo>
                    <a:pt x="710" y="10"/>
                  </a:lnTo>
                  <a:lnTo>
                    <a:pt x="707" y="9"/>
                  </a:lnTo>
                  <a:lnTo>
                    <a:pt x="704" y="9"/>
                  </a:lnTo>
                  <a:lnTo>
                    <a:pt x="702" y="8"/>
                  </a:lnTo>
                  <a:lnTo>
                    <a:pt x="698" y="7"/>
                  </a:lnTo>
                  <a:lnTo>
                    <a:pt x="697" y="7"/>
                  </a:lnTo>
                  <a:lnTo>
                    <a:pt x="644" y="0"/>
                  </a:lnTo>
                  <a:lnTo>
                    <a:pt x="652" y="67"/>
                  </a:lnTo>
                  <a:lnTo>
                    <a:pt x="641" y="87"/>
                  </a:lnTo>
                  <a:lnTo>
                    <a:pt x="546" y="40"/>
                  </a:lnTo>
                  <a:lnTo>
                    <a:pt x="546" y="40"/>
                  </a:lnTo>
                  <a:lnTo>
                    <a:pt x="545" y="39"/>
                  </a:lnTo>
                  <a:lnTo>
                    <a:pt x="543" y="37"/>
                  </a:lnTo>
                  <a:lnTo>
                    <a:pt x="542" y="36"/>
                  </a:lnTo>
                  <a:lnTo>
                    <a:pt x="538" y="33"/>
                  </a:lnTo>
                  <a:lnTo>
                    <a:pt x="535" y="30"/>
                  </a:lnTo>
                  <a:lnTo>
                    <a:pt x="533" y="29"/>
                  </a:lnTo>
                  <a:lnTo>
                    <a:pt x="531" y="28"/>
                  </a:lnTo>
                  <a:lnTo>
                    <a:pt x="528" y="27"/>
                  </a:lnTo>
                  <a:lnTo>
                    <a:pt x="526" y="26"/>
                  </a:lnTo>
                  <a:lnTo>
                    <a:pt x="522" y="25"/>
                  </a:lnTo>
                  <a:lnTo>
                    <a:pt x="519" y="24"/>
                  </a:lnTo>
                  <a:lnTo>
                    <a:pt x="516" y="22"/>
                  </a:lnTo>
                  <a:lnTo>
                    <a:pt x="512" y="21"/>
                  </a:lnTo>
                  <a:lnTo>
                    <a:pt x="508" y="20"/>
                  </a:lnTo>
                  <a:lnTo>
                    <a:pt x="503" y="18"/>
                  </a:lnTo>
                  <a:lnTo>
                    <a:pt x="501" y="18"/>
                  </a:lnTo>
                  <a:lnTo>
                    <a:pt x="498" y="17"/>
                  </a:lnTo>
                  <a:lnTo>
                    <a:pt x="497" y="17"/>
                  </a:lnTo>
                  <a:lnTo>
                    <a:pt x="495" y="17"/>
                  </a:lnTo>
                  <a:lnTo>
                    <a:pt x="491" y="16"/>
                  </a:lnTo>
                  <a:lnTo>
                    <a:pt x="489" y="16"/>
                  </a:lnTo>
                  <a:lnTo>
                    <a:pt x="486" y="15"/>
                  </a:lnTo>
                  <a:lnTo>
                    <a:pt x="483" y="15"/>
                  </a:lnTo>
                  <a:lnTo>
                    <a:pt x="480" y="15"/>
                  </a:lnTo>
                  <a:lnTo>
                    <a:pt x="478" y="15"/>
                  </a:lnTo>
                  <a:lnTo>
                    <a:pt x="475" y="15"/>
                  </a:lnTo>
                  <a:lnTo>
                    <a:pt x="471" y="15"/>
                  </a:lnTo>
                  <a:lnTo>
                    <a:pt x="468" y="15"/>
                  </a:lnTo>
                  <a:lnTo>
                    <a:pt x="464" y="15"/>
                  </a:lnTo>
                  <a:lnTo>
                    <a:pt x="461" y="15"/>
                  </a:lnTo>
                  <a:lnTo>
                    <a:pt x="459" y="15"/>
                  </a:lnTo>
                  <a:lnTo>
                    <a:pt x="455" y="15"/>
                  </a:lnTo>
                  <a:lnTo>
                    <a:pt x="451" y="15"/>
                  </a:lnTo>
                  <a:lnTo>
                    <a:pt x="447" y="15"/>
                  </a:lnTo>
                  <a:lnTo>
                    <a:pt x="443" y="15"/>
                  </a:lnTo>
                  <a:lnTo>
                    <a:pt x="440" y="15"/>
                  </a:lnTo>
                  <a:lnTo>
                    <a:pt x="436" y="15"/>
                  </a:lnTo>
                  <a:lnTo>
                    <a:pt x="432" y="16"/>
                  </a:lnTo>
                  <a:lnTo>
                    <a:pt x="428" y="16"/>
                  </a:lnTo>
                  <a:lnTo>
                    <a:pt x="424" y="17"/>
                  </a:lnTo>
                  <a:lnTo>
                    <a:pt x="421" y="17"/>
                  </a:lnTo>
                  <a:lnTo>
                    <a:pt x="418" y="18"/>
                  </a:lnTo>
                  <a:lnTo>
                    <a:pt x="415" y="19"/>
                  </a:lnTo>
                  <a:lnTo>
                    <a:pt x="411" y="19"/>
                  </a:lnTo>
                  <a:lnTo>
                    <a:pt x="407" y="20"/>
                  </a:lnTo>
                  <a:lnTo>
                    <a:pt x="404" y="20"/>
                  </a:lnTo>
                  <a:lnTo>
                    <a:pt x="401" y="21"/>
                  </a:lnTo>
                  <a:lnTo>
                    <a:pt x="398" y="22"/>
                  </a:lnTo>
                  <a:lnTo>
                    <a:pt x="395" y="23"/>
                  </a:lnTo>
                  <a:lnTo>
                    <a:pt x="392" y="23"/>
                  </a:lnTo>
                  <a:lnTo>
                    <a:pt x="389" y="24"/>
                  </a:lnTo>
                  <a:lnTo>
                    <a:pt x="385" y="25"/>
                  </a:lnTo>
                  <a:lnTo>
                    <a:pt x="383" y="26"/>
                  </a:lnTo>
                  <a:lnTo>
                    <a:pt x="381" y="27"/>
                  </a:lnTo>
                  <a:lnTo>
                    <a:pt x="378" y="28"/>
                  </a:lnTo>
                  <a:lnTo>
                    <a:pt x="375" y="28"/>
                  </a:lnTo>
                  <a:lnTo>
                    <a:pt x="372" y="29"/>
                  </a:lnTo>
                  <a:lnTo>
                    <a:pt x="369" y="29"/>
                  </a:lnTo>
                  <a:lnTo>
                    <a:pt x="367" y="31"/>
                  </a:lnTo>
                  <a:lnTo>
                    <a:pt x="364" y="31"/>
                  </a:lnTo>
                  <a:lnTo>
                    <a:pt x="363" y="32"/>
                  </a:lnTo>
                  <a:lnTo>
                    <a:pt x="360" y="33"/>
                  </a:lnTo>
                  <a:lnTo>
                    <a:pt x="358" y="34"/>
                  </a:lnTo>
                  <a:lnTo>
                    <a:pt x="353" y="36"/>
                  </a:lnTo>
                  <a:lnTo>
                    <a:pt x="349" y="38"/>
                  </a:lnTo>
                  <a:lnTo>
                    <a:pt x="345" y="40"/>
                  </a:lnTo>
                  <a:lnTo>
                    <a:pt x="342" y="41"/>
                  </a:lnTo>
                  <a:lnTo>
                    <a:pt x="338" y="43"/>
                  </a:lnTo>
                  <a:lnTo>
                    <a:pt x="335" y="45"/>
                  </a:lnTo>
                  <a:lnTo>
                    <a:pt x="332" y="46"/>
                  </a:lnTo>
                  <a:lnTo>
                    <a:pt x="329" y="48"/>
                  </a:lnTo>
                  <a:lnTo>
                    <a:pt x="326" y="48"/>
                  </a:lnTo>
                  <a:lnTo>
                    <a:pt x="325" y="50"/>
                  </a:lnTo>
                  <a:lnTo>
                    <a:pt x="322" y="52"/>
                  </a:lnTo>
                  <a:lnTo>
                    <a:pt x="319" y="55"/>
                  </a:lnTo>
                  <a:lnTo>
                    <a:pt x="317" y="55"/>
                  </a:lnTo>
                  <a:lnTo>
                    <a:pt x="317" y="56"/>
                  </a:lnTo>
                  <a:lnTo>
                    <a:pt x="318" y="56"/>
                  </a:lnTo>
                  <a:lnTo>
                    <a:pt x="320" y="57"/>
                  </a:lnTo>
                  <a:lnTo>
                    <a:pt x="321" y="58"/>
                  </a:lnTo>
                  <a:lnTo>
                    <a:pt x="323" y="59"/>
                  </a:lnTo>
                  <a:lnTo>
                    <a:pt x="325" y="60"/>
                  </a:lnTo>
                  <a:lnTo>
                    <a:pt x="327" y="61"/>
                  </a:lnTo>
                  <a:lnTo>
                    <a:pt x="330" y="62"/>
                  </a:lnTo>
                  <a:lnTo>
                    <a:pt x="333" y="64"/>
                  </a:lnTo>
                  <a:lnTo>
                    <a:pt x="336" y="65"/>
                  </a:lnTo>
                  <a:lnTo>
                    <a:pt x="339" y="67"/>
                  </a:lnTo>
                  <a:lnTo>
                    <a:pt x="342" y="67"/>
                  </a:lnTo>
                  <a:lnTo>
                    <a:pt x="345" y="70"/>
                  </a:lnTo>
                  <a:lnTo>
                    <a:pt x="348" y="71"/>
                  </a:lnTo>
                  <a:lnTo>
                    <a:pt x="352" y="74"/>
                  </a:lnTo>
                  <a:lnTo>
                    <a:pt x="355" y="76"/>
                  </a:lnTo>
                  <a:lnTo>
                    <a:pt x="358" y="78"/>
                  </a:lnTo>
                  <a:lnTo>
                    <a:pt x="361" y="80"/>
                  </a:lnTo>
                  <a:lnTo>
                    <a:pt x="364" y="83"/>
                  </a:lnTo>
                  <a:lnTo>
                    <a:pt x="367" y="85"/>
                  </a:lnTo>
                  <a:lnTo>
                    <a:pt x="370" y="87"/>
                  </a:lnTo>
                  <a:lnTo>
                    <a:pt x="373" y="90"/>
                  </a:lnTo>
                  <a:lnTo>
                    <a:pt x="376" y="93"/>
                  </a:lnTo>
                  <a:lnTo>
                    <a:pt x="378" y="95"/>
                  </a:lnTo>
                  <a:lnTo>
                    <a:pt x="381" y="98"/>
                  </a:lnTo>
                  <a:lnTo>
                    <a:pt x="382" y="101"/>
                  </a:lnTo>
                  <a:lnTo>
                    <a:pt x="384" y="104"/>
                  </a:lnTo>
                  <a:lnTo>
                    <a:pt x="384" y="106"/>
                  </a:lnTo>
                  <a:lnTo>
                    <a:pt x="386" y="109"/>
                  </a:lnTo>
                  <a:lnTo>
                    <a:pt x="387" y="112"/>
                  </a:lnTo>
                  <a:lnTo>
                    <a:pt x="387" y="116"/>
                  </a:lnTo>
                  <a:lnTo>
                    <a:pt x="387" y="118"/>
                  </a:lnTo>
                  <a:lnTo>
                    <a:pt x="386" y="121"/>
                  </a:lnTo>
                  <a:lnTo>
                    <a:pt x="384" y="123"/>
                  </a:lnTo>
                  <a:lnTo>
                    <a:pt x="384" y="125"/>
                  </a:lnTo>
                  <a:lnTo>
                    <a:pt x="382" y="127"/>
                  </a:lnTo>
                  <a:lnTo>
                    <a:pt x="381" y="128"/>
                  </a:lnTo>
                  <a:lnTo>
                    <a:pt x="378" y="130"/>
                  </a:lnTo>
                  <a:lnTo>
                    <a:pt x="376" y="132"/>
                  </a:lnTo>
                  <a:lnTo>
                    <a:pt x="372" y="133"/>
                  </a:lnTo>
                  <a:lnTo>
                    <a:pt x="369" y="134"/>
                  </a:lnTo>
                  <a:lnTo>
                    <a:pt x="366" y="135"/>
                  </a:lnTo>
                  <a:lnTo>
                    <a:pt x="364" y="136"/>
                  </a:lnTo>
                  <a:lnTo>
                    <a:pt x="360" y="136"/>
                  </a:lnTo>
                  <a:lnTo>
                    <a:pt x="357" y="137"/>
                  </a:lnTo>
                  <a:lnTo>
                    <a:pt x="353" y="137"/>
                  </a:lnTo>
                  <a:lnTo>
                    <a:pt x="349" y="138"/>
                  </a:lnTo>
                  <a:lnTo>
                    <a:pt x="345" y="138"/>
                  </a:lnTo>
                  <a:lnTo>
                    <a:pt x="343" y="138"/>
                  </a:lnTo>
                  <a:lnTo>
                    <a:pt x="339" y="138"/>
                  </a:lnTo>
                  <a:lnTo>
                    <a:pt x="336" y="138"/>
                  </a:lnTo>
                  <a:lnTo>
                    <a:pt x="332" y="138"/>
                  </a:lnTo>
                  <a:lnTo>
                    <a:pt x="329" y="138"/>
                  </a:lnTo>
                  <a:lnTo>
                    <a:pt x="326" y="138"/>
                  </a:lnTo>
                  <a:lnTo>
                    <a:pt x="324" y="138"/>
                  </a:lnTo>
                  <a:lnTo>
                    <a:pt x="322" y="137"/>
                  </a:lnTo>
                  <a:lnTo>
                    <a:pt x="319" y="137"/>
                  </a:lnTo>
                  <a:lnTo>
                    <a:pt x="317" y="137"/>
                  </a:lnTo>
                  <a:lnTo>
                    <a:pt x="315" y="137"/>
                  </a:lnTo>
                  <a:lnTo>
                    <a:pt x="313" y="137"/>
                  </a:lnTo>
                  <a:lnTo>
                    <a:pt x="312" y="137"/>
                  </a:lnTo>
                  <a:lnTo>
                    <a:pt x="222" y="137"/>
                  </a:lnTo>
                  <a:lnTo>
                    <a:pt x="123" y="202"/>
                  </a:lnTo>
                  <a:lnTo>
                    <a:pt x="88" y="256"/>
                  </a:lnTo>
                  <a:lnTo>
                    <a:pt x="167" y="272"/>
                  </a:lnTo>
                  <a:lnTo>
                    <a:pt x="569" y="513"/>
                  </a:lnTo>
                  <a:lnTo>
                    <a:pt x="623" y="516"/>
                  </a:lnTo>
                  <a:lnTo>
                    <a:pt x="657" y="543"/>
                  </a:lnTo>
                  <a:lnTo>
                    <a:pt x="664" y="576"/>
                  </a:lnTo>
                  <a:lnTo>
                    <a:pt x="647" y="623"/>
                  </a:lnTo>
                  <a:lnTo>
                    <a:pt x="597" y="640"/>
                  </a:lnTo>
                  <a:lnTo>
                    <a:pt x="597" y="639"/>
                  </a:lnTo>
                  <a:lnTo>
                    <a:pt x="596" y="639"/>
                  </a:lnTo>
                  <a:lnTo>
                    <a:pt x="595" y="639"/>
                  </a:lnTo>
                  <a:lnTo>
                    <a:pt x="593" y="638"/>
                  </a:lnTo>
                  <a:lnTo>
                    <a:pt x="589" y="637"/>
                  </a:lnTo>
                  <a:lnTo>
                    <a:pt x="586" y="637"/>
                  </a:lnTo>
                  <a:lnTo>
                    <a:pt x="583" y="635"/>
                  </a:lnTo>
                  <a:lnTo>
                    <a:pt x="579" y="634"/>
                  </a:lnTo>
                  <a:lnTo>
                    <a:pt x="575" y="633"/>
                  </a:lnTo>
                  <a:lnTo>
                    <a:pt x="572" y="631"/>
                  </a:lnTo>
                  <a:lnTo>
                    <a:pt x="567" y="629"/>
                  </a:lnTo>
                  <a:lnTo>
                    <a:pt x="563" y="627"/>
                  </a:lnTo>
                  <a:lnTo>
                    <a:pt x="559" y="626"/>
                  </a:lnTo>
                  <a:lnTo>
                    <a:pt x="556" y="623"/>
                  </a:lnTo>
                  <a:lnTo>
                    <a:pt x="553" y="620"/>
                  </a:lnTo>
                  <a:lnTo>
                    <a:pt x="550" y="617"/>
                  </a:lnTo>
                  <a:lnTo>
                    <a:pt x="546" y="613"/>
                  </a:lnTo>
                  <a:lnTo>
                    <a:pt x="544" y="609"/>
                  </a:lnTo>
                  <a:lnTo>
                    <a:pt x="543" y="607"/>
                  </a:lnTo>
                  <a:lnTo>
                    <a:pt x="542" y="606"/>
                  </a:lnTo>
                  <a:lnTo>
                    <a:pt x="541" y="603"/>
                  </a:lnTo>
                  <a:lnTo>
                    <a:pt x="540" y="601"/>
                  </a:lnTo>
                  <a:lnTo>
                    <a:pt x="539" y="598"/>
                  </a:lnTo>
                  <a:lnTo>
                    <a:pt x="538" y="595"/>
                  </a:lnTo>
                  <a:lnTo>
                    <a:pt x="538" y="593"/>
                  </a:lnTo>
                  <a:lnTo>
                    <a:pt x="537" y="590"/>
                  </a:lnTo>
                  <a:lnTo>
                    <a:pt x="537" y="588"/>
                  </a:lnTo>
                  <a:lnTo>
                    <a:pt x="537" y="585"/>
                  </a:lnTo>
                  <a:lnTo>
                    <a:pt x="536" y="583"/>
                  </a:lnTo>
                  <a:lnTo>
                    <a:pt x="536" y="581"/>
                  </a:lnTo>
                  <a:lnTo>
                    <a:pt x="536" y="578"/>
                  </a:lnTo>
                  <a:lnTo>
                    <a:pt x="535" y="575"/>
                  </a:lnTo>
                  <a:lnTo>
                    <a:pt x="535" y="573"/>
                  </a:lnTo>
                  <a:lnTo>
                    <a:pt x="535" y="570"/>
                  </a:lnTo>
                  <a:lnTo>
                    <a:pt x="534" y="567"/>
                  </a:lnTo>
                  <a:lnTo>
                    <a:pt x="534" y="563"/>
                  </a:lnTo>
                  <a:lnTo>
                    <a:pt x="534" y="560"/>
                  </a:lnTo>
                  <a:lnTo>
                    <a:pt x="534" y="558"/>
                  </a:lnTo>
                  <a:lnTo>
                    <a:pt x="534" y="556"/>
                  </a:lnTo>
                  <a:lnTo>
                    <a:pt x="547" y="527"/>
                  </a:lnTo>
                  <a:lnTo>
                    <a:pt x="37" y="396"/>
                  </a:lnTo>
                  <a:lnTo>
                    <a:pt x="11" y="439"/>
                  </a:lnTo>
                  <a:lnTo>
                    <a:pt x="0" y="536"/>
                  </a:lnTo>
                  <a:lnTo>
                    <a:pt x="57" y="593"/>
                  </a:lnTo>
                  <a:lnTo>
                    <a:pt x="0" y="536"/>
                  </a:lnTo>
                  <a:close/>
                </a:path>
              </a:pathLst>
            </a:custGeom>
            <a:solidFill>
              <a:srgbClr val="C2C2B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8135" name="Freeform 7"/>
            <p:cNvSpPr>
              <a:spLocks/>
            </p:cNvSpPr>
            <p:nvPr/>
          </p:nvSpPr>
          <p:spPr bwMode="auto">
            <a:xfrm>
              <a:off x="3106" y="2792"/>
              <a:ext cx="623" cy="80"/>
            </a:xfrm>
            <a:custGeom>
              <a:avLst/>
              <a:gdLst>
                <a:gd name="T0" fmla="*/ 0 w 930"/>
                <a:gd name="T1" fmla="*/ 57 h 124"/>
                <a:gd name="T2" fmla="*/ 875 w 930"/>
                <a:gd name="T3" fmla="*/ 124 h 124"/>
                <a:gd name="T4" fmla="*/ 930 w 930"/>
                <a:gd name="T5" fmla="*/ 0 h 124"/>
                <a:gd name="T6" fmla="*/ 8 w 930"/>
                <a:gd name="T7" fmla="*/ 13 h 124"/>
                <a:gd name="T8" fmla="*/ 0 w 930"/>
                <a:gd name="T9" fmla="*/ 57 h 124"/>
                <a:gd name="T10" fmla="*/ 0 w 930"/>
                <a:gd name="T11" fmla="*/ 57 h 124"/>
              </a:gdLst>
              <a:ahLst/>
              <a:cxnLst>
                <a:cxn ang="0">
                  <a:pos x="T0" y="T1"/>
                </a:cxn>
                <a:cxn ang="0">
                  <a:pos x="T2" y="T3"/>
                </a:cxn>
                <a:cxn ang="0">
                  <a:pos x="T4" y="T5"/>
                </a:cxn>
                <a:cxn ang="0">
                  <a:pos x="T6" y="T7"/>
                </a:cxn>
                <a:cxn ang="0">
                  <a:pos x="T8" y="T9"/>
                </a:cxn>
                <a:cxn ang="0">
                  <a:pos x="T10" y="T11"/>
                </a:cxn>
              </a:cxnLst>
              <a:rect l="0" t="0" r="r" b="b"/>
              <a:pathLst>
                <a:path w="930" h="124">
                  <a:moveTo>
                    <a:pt x="0" y="57"/>
                  </a:moveTo>
                  <a:lnTo>
                    <a:pt x="875" y="124"/>
                  </a:lnTo>
                  <a:lnTo>
                    <a:pt x="930" y="0"/>
                  </a:lnTo>
                  <a:lnTo>
                    <a:pt x="8" y="13"/>
                  </a:lnTo>
                  <a:lnTo>
                    <a:pt x="0" y="57"/>
                  </a:lnTo>
                  <a:lnTo>
                    <a:pt x="0" y="57"/>
                  </a:lnTo>
                  <a:close/>
                </a:path>
              </a:pathLst>
            </a:custGeom>
            <a:solidFill>
              <a:srgbClr val="F0E8E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8136" name="Freeform 8"/>
            <p:cNvSpPr>
              <a:spLocks/>
            </p:cNvSpPr>
            <p:nvPr/>
          </p:nvSpPr>
          <p:spPr bwMode="auto">
            <a:xfrm>
              <a:off x="2708" y="2842"/>
              <a:ext cx="317" cy="686"/>
            </a:xfrm>
            <a:custGeom>
              <a:avLst/>
              <a:gdLst>
                <a:gd name="T0" fmla="*/ 474 w 474"/>
                <a:gd name="T1" fmla="*/ 19 h 1046"/>
                <a:gd name="T2" fmla="*/ 177 w 474"/>
                <a:gd name="T3" fmla="*/ 1046 h 1046"/>
                <a:gd name="T4" fmla="*/ 0 w 474"/>
                <a:gd name="T5" fmla="*/ 972 h 1046"/>
                <a:gd name="T6" fmla="*/ 424 w 474"/>
                <a:gd name="T7" fmla="*/ 0 h 1046"/>
                <a:gd name="T8" fmla="*/ 474 w 474"/>
                <a:gd name="T9" fmla="*/ 19 h 1046"/>
                <a:gd name="T10" fmla="*/ 474 w 474"/>
                <a:gd name="T11" fmla="*/ 19 h 1046"/>
              </a:gdLst>
              <a:ahLst/>
              <a:cxnLst>
                <a:cxn ang="0">
                  <a:pos x="T0" y="T1"/>
                </a:cxn>
                <a:cxn ang="0">
                  <a:pos x="T2" y="T3"/>
                </a:cxn>
                <a:cxn ang="0">
                  <a:pos x="T4" y="T5"/>
                </a:cxn>
                <a:cxn ang="0">
                  <a:pos x="T6" y="T7"/>
                </a:cxn>
                <a:cxn ang="0">
                  <a:pos x="T8" y="T9"/>
                </a:cxn>
                <a:cxn ang="0">
                  <a:pos x="T10" y="T11"/>
                </a:cxn>
              </a:cxnLst>
              <a:rect l="0" t="0" r="r" b="b"/>
              <a:pathLst>
                <a:path w="474" h="1046">
                  <a:moveTo>
                    <a:pt x="474" y="19"/>
                  </a:moveTo>
                  <a:lnTo>
                    <a:pt x="177" y="1046"/>
                  </a:lnTo>
                  <a:lnTo>
                    <a:pt x="0" y="972"/>
                  </a:lnTo>
                  <a:lnTo>
                    <a:pt x="424" y="0"/>
                  </a:lnTo>
                  <a:lnTo>
                    <a:pt x="474" y="19"/>
                  </a:lnTo>
                  <a:lnTo>
                    <a:pt x="474" y="19"/>
                  </a:lnTo>
                  <a:close/>
                </a:path>
              </a:pathLst>
            </a:custGeom>
            <a:solidFill>
              <a:srgbClr val="F0E8E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8137" name="Freeform 9"/>
            <p:cNvSpPr>
              <a:spLocks/>
            </p:cNvSpPr>
            <p:nvPr/>
          </p:nvSpPr>
          <p:spPr bwMode="auto">
            <a:xfrm>
              <a:off x="2648" y="2056"/>
              <a:ext cx="373" cy="661"/>
            </a:xfrm>
            <a:custGeom>
              <a:avLst/>
              <a:gdLst>
                <a:gd name="T0" fmla="*/ 97 w 555"/>
                <a:gd name="T1" fmla="*/ 217 h 1004"/>
                <a:gd name="T2" fmla="*/ 507 w 555"/>
                <a:gd name="T3" fmla="*/ 1004 h 1004"/>
                <a:gd name="T4" fmla="*/ 555 w 555"/>
                <a:gd name="T5" fmla="*/ 979 h 1004"/>
                <a:gd name="T6" fmla="*/ 148 w 555"/>
                <a:gd name="T7" fmla="*/ 0 h 1004"/>
                <a:gd name="T8" fmla="*/ 0 w 555"/>
                <a:gd name="T9" fmla="*/ 55 h 1004"/>
                <a:gd name="T10" fmla="*/ 141 w 555"/>
                <a:gd name="T11" fmla="*/ 139 h 1004"/>
                <a:gd name="T12" fmla="*/ 142 w 555"/>
                <a:gd name="T13" fmla="*/ 215 h 1004"/>
                <a:gd name="T14" fmla="*/ 97 w 555"/>
                <a:gd name="T15" fmla="*/ 217 h 1004"/>
                <a:gd name="T16" fmla="*/ 97 w 555"/>
                <a:gd name="T17" fmla="*/ 217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004">
                  <a:moveTo>
                    <a:pt x="97" y="217"/>
                  </a:moveTo>
                  <a:lnTo>
                    <a:pt x="507" y="1004"/>
                  </a:lnTo>
                  <a:lnTo>
                    <a:pt x="555" y="979"/>
                  </a:lnTo>
                  <a:lnTo>
                    <a:pt x="148" y="0"/>
                  </a:lnTo>
                  <a:lnTo>
                    <a:pt x="0" y="55"/>
                  </a:lnTo>
                  <a:lnTo>
                    <a:pt x="141" y="139"/>
                  </a:lnTo>
                  <a:lnTo>
                    <a:pt x="142" y="215"/>
                  </a:lnTo>
                  <a:lnTo>
                    <a:pt x="97" y="217"/>
                  </a:lnTo>
                  <a:lnTo>
                    <a:pt x="97" y="217"/>
                  </a:lnTo>
                  <a:close/>
                </a:path>
              </a:pathLst>
            </a:custGeom>
            <a:solidFill>
              <a:srgbClr val="F0E8E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8138" name="Freeform 10"/>
            <p:cNvSpPr>
              <a:spLocks/>
            </p:cNvSpPr>
            <p:nvPr/>
          </p:nvSpPr>
          <p:spPr bwMode="auto">
            <a:xfrm>
              <a:off x="2208" y="2000"/>
              <a:ext cx="1606" cy="1570"/>
            </a:xfrm>
            <a:custGeom>
              <a:avLst/>
              <a:gdLst>
                <a:gd name="T0" fmla="*/ 319 w 2393"/>
                <a:gd name="T1" fmla="*/ 663 h 2388"/>
                <a:gd name="T2" fmla="*/ 86 w 2393"/>
                <a:gd name="T3" fmla="*/ 796 h 2388"/>
                <a:gd name="T4" fmla="*/ 0 w 2393"/>
                <a:gd name="T5" fmla="*/ 1106 h 2388"/>
                <a:gd name="T6" fmla="*/ 177 w 2393"/>
                <a:gd name="T7" fmla="*/ 1131 h 2388"/>
                <a:gd name="T8" fmla="*/ 49 w 2393"/>
                <a:gd name="T9" fmla="*/ 1389 h 2388"/>
                <a:gd name="T10" fmla="*/ 108 w 2393"/>
                <a:gd name="T11" fmla="*/ 1697 h 2388"/>
                <a:gd name="T12" fmla="*/ 264 w 2393"/>
                <a:gd name="T13" fmla="*/ 1692 h 2388"/>
                <a:gd name="T14" fmla="*/ 306 w 2393"/>
                <a:gd name="T15" fmla="*/ 1975 h 2388"/>
                <a:gd name="T16" fmla="*/ 551 w 2393"/>
                <a:gd name="T17" fmla="*/ 2167 h 2388"/>
                <a:gd name="T18" fmla="*/ 635 w 2393"/>
                <a:gd name="T19" fmla="*/ 2108 h 2388"/>
                <a:gd name="T20" fmla="*/ 835 w 2393"/>
                <a:gd name="T21" fmla="*/ 2327 h 2388"/>
                <a:gd name="T22" fmla="*/ 1131 w 2393"/>
                <a:gd name="T23" fmla="*/ 2388 h 2388"/>
                <a:gd name="T24" fmla="*/ 1179 w 2393"/>
                <a:gd name="T25" fmla="*/ 2239 h 2388"/>
                <a:gd name="T26" fmla="*/ 1430 w 2393"/>
                <a:gd name="T27" fmla="*/ 2352 h 2388"/>
                <a:gd name="T28" fmla="*/ 1749 w 2393"/>
                <a:gd name="T29" fmla="*/ 2258 h 2388"/>
                <a:gd name="T30" fmla="*/ 1724 w 2393"/>
                <a:gd name="T31" fmla="*/ 2120 h 2388"/>
                <a:gd name="T32" fmla="*/ 1966 w 2393"/>
                <a:gd name="T33" fmla="*/ 2095 h 2388"/>
                <a:gd name="T34" fmla="*/ 2194 w 2393"/>
                <a:gd name="T35" fmla="*/ 1859 h 2388"/>
                <a:gd name="T36" fmla="*/ 2129 w 2393"/>
                <a:gd name="T37" fmla="*/ 1755 h 2388"/>
                <a:gd name="T38" fmla="*/ 2342 w 2393"/>
                <a:gd name="T39" fmla="*/ 1555 h 2388"/>
                <a:gd name="T40" fmla="*/ 2369 w 2393"/>
                <a:gd name="T41" fmla="*/ 1294 h 2388"/>
                <a:gd name="T42" fmla="*/ 2317 w 2393"/>
                <a:gd name="T43" fmla="*/ 1190 h 2388"/>
                <a:gd name="T44" fmla="*/ 2365 w 2393"/>
                <a:gd name="T45" fmla="*/ 931 h 2388"/>
                <a:gd name="T46" fmla="*/ 2201 w 2393"/>
                <a:gd name="T47" fmla="*/ 770 h 2388"/>
                <a:gd name="T48" fmla="*/ 2150 w 2393"/>
                <a:gd name="T49" fmla="*/ 547 h 2388"/>
                <a:gd name="T50" fmla="*/ 1977 w 2393"/>
                <a:gd name="T51" fmla="*/ 292 h 2388"/>
                <a:gd name="T52" fmla="*/ 1800 w 2393"/>
                <a:gd name="T53" fmla="*/ 349 h 2388"/>
                <a:gd name="T54" fmla="*/ 1603 w 2393"/>
                <a:gd name="T55" fmla="*/ 93 h 2388"/>
                <a:gd name="T56" fmla="*/ 1281 w 2393"/>
                <a:gd name="T57" fmla="*/ 1 h 2388"/>
                <a:gd name="T58" fmla="*/ 1238 w 2393"/>
                <a:gd name="T59" fmla="*/ 150 h 2388"/>
                <a:gd name="T60" fmla="*/ 945 w 2393"/>
                <a:gd name="T61" fmla="*/ 38 h 2388"/>
                <a:gd name="T62" fmla="*/ 637 w 2393"/>
                <a:gd name="T63" fmla="*/ 127 h 2388"/>
                <a:gd name="T64" fmla="*/ 892 w 2393"/>
                <a:gd name="T65" fmla="*/ 102 h 2388"/>
                <a:gd name="T66" fmla="*/ 1158 w 2393"/>
                <a:gd name="T67" fmla="*/ 171 h 2388"/>
                <a:gd name="T68" fmla="*/ 1369 w 2393"/>
                <a:gd name="T69" fmla="*/ 152 h 2388"/>
                <a:gd name="T70" fmla="*/ 1490 w 2393"/>
                <a:gd name="T71" fmla="*/ 102 h 2388"/>
                <a:gd name="T72" fmla="*/ 1700 w 2393"/>
                <a:gd name="T73" fmla="*/ 309 h 2388"/>
                <a:gd name="T74" fmla="*/ 1901 w 2393"/>
                <a:gd name="T75" fmla="*/ 315 h 2388"/>
                <a:gd name="T76" fmla="*/ 2084 w 2393"/>
                <a:gd name="T77" fmla="*/ 532 h 2388"/>
                <a:gd name="T78" fmla="*/ 2103 w 2393"/>
                <a:gd name="T79" fmla="*/ 760 h 2388"/>
                <a:gd name="T80" fmla="*/ 2279 w 2393"/>
                <a:gd name="T81" fmla="*/ 819 h 2388"/>
                <a:gd name="T82" fmla="*/ 2316 w 2393"/>
                <a:gd name="T83" fmla="*/ 1072 h 2388"/>
                <a:gd name="T84" fmla="*/ 2194 w 2393"/>
                <a:gd name="T85" fmla="*/ 1363 h 2388"/>
                <a:gd name="T86" fmla="*/ 2308 w 2393"/>
                <a:gd name="T87" fmla="*/ 1494 h 2388"/>
                <a:gd name="T88" fmla="*/ 2158 w 2393"/>
                <a:gd name="T89" fmla="*/ 1682 h 2388"/>
                <a:gd name="T90" fmla="*/ 2009 w 2393"/>
                <a:gd name="T91" fmla="*/ 1840 h 2388"/>
                <a:gd name="T92" fmla="*/ 1973 w 2393"/>
                <a:gd name="T93" fmla="*/ 2028 h 2388"/>
                <a:gd name="T94" fmla="*/ 1711 w 2393"/>
                <a:gd name="T95" fmla="*/ 2066 h 2388"/>
                <a:gd name="T96" fmla="*/ 1673 w 2393"/>
                <a:gd name="T97" fmla="*/ 2230 h 2388"/>
                <a:gd name="T98" fmla="*/ 1432 w 2393"/>
                <a:gd name="T99" fmla="*/ 2296 h 2388"/>
                <a:gd name="T100" fmla="*/ 1173 w 2393"/>
                <a:gd name="T101" fmla="*/ 2161 h 2388"/>
                <a:gd name="T102" fmla="*/ 1074 w 2393"/>
                <a:gd name="T103" fmla="*/ 2325 h 2388"/>
                <a:gd name="T104" fmla="*/ 831 w 2393"/>
                <a:gd name="T105" fmla="*/ 2258 h 2388"/>
                <a:gd name="T106" fmla="*/ 669 w 2393"/>
                <a:gd name="T107" fmla="*/ 2034 h 2388"/>
                <a:gd name="T108" fmla="*/ 500 w 2393"/>
                <a:gd name="T109" fmla="*/ 2085 h 2388"/>
                <a:gd name="T110" fmla="*/ 316 w 2393"/>
                <a:gd name="T111" fmla="*/ 1836 h 2388"/>
                <a:gd name="T112" fmla="*/ 297 w 2393"/>
                <a:gd name="T113" fmla="*/ 1559 h 2388"/>
                <a:gd name="T114" fmla="*/ 114 w 2393"/>
                <a:gd name="T115" fmla="*/ 1507 h 2388"/>
                <a:gd name="T116" fmla="*/ 148 w 2393"/>
                <a:gd name="T117" fmla="*/ 1266 h 2388"/>
                <a:gd name="T118" fmla="*/ 163 w 2393"/>
                <a:gd name="T119" fmla="*/ 1049 h 2388"/>
                <a:gd name="T120" fmla="*/ 106 w 2393"/>
                <a:gd name="T121" fmla="*/ 886 h 2388"/>
                <a:gd name="T122" fmla="*/ 327 w 2393"/>
                <a:gd name="T123" fmla="*/ 718 h 2388"/>
                <a:gd name="T124" fmla="*/ 310 w 2393"/>
                <a:gd name="T125" fmla="*/ 540 h 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3" h="2388">
                  <a:moveTo>
                    <a:pt x="162" y="581"/>
                  </a:moveTo>
                  <a:lnTo>
                    <a:pt x="163" y="581"/>
                  </a:lnTo>
                  <a:lnTo>
                    <a:pt x="165" y="581"/>
                  </a:lnTo>
                  <a:lnTo>
                    <a:pt x="171" y="581"/>
                  </a:lnTo>
                  <a:lnTo>
                    <a:pt x="179" y="581"/>
                  </a:lnTo>
                  <a:lnTo>
                    <a:pt x="183" y="581"/>
                  </a:lnTo>
                  <a:lnTo>
                    <a:pt x="188" y="581"/>
                  </a:lnTo>
                  <a:lnTo>
                    <a:pt x="192" y="581"/>
                  </a:lnTo>
                  <a:lnTo>
                    <a:pt x="198" y="583"/>
                  </a:lnTo>
                  <a:lnTo>
                    <a:pt x="202" y="583"/>
                  </a:lnTo>
                  <a:lnTo>
                    <a:pt x="209" y="583"/>
                  </a:lnTo>
                  <a:lnTo>
                    <a:pt x="215" y="585"/>
                  </a:lnTo>
                  <a:lnTo>
                    <a:pt x="222" y="585"/>
                  </a:lnTo>
                  <a:lnTo>
                    <a:pt x="228" y="585"/>
                  </a:lnTo>
                  <a:lnTo>
                    <a:pt x="234" y="585"/>
                  </a:lnTo>
                  <a:lnTo>
                    <a:pt x="241" y="587"/>
                  </a:lnTo>
                  <a:lnTo>
                    <a:pt x="249" y="587"/>
                  </a:lnTo>
                  <a:lnTo>
                    <a:pt x="255" y="589"/>
                  </a:lnTo>
                  <a:lnTo>
                    <a:pt x="260" y="591"/>
                  </a:lnTo>
                  <a:lnTo>
                    <a:pt x="268" y="591"/>
                  </a:lnTo>
                  <a:lnTo>
                    <a:pt x="276" y="593"/>
                  </a:lnTo>
                  <a:lnTo>
                    <a:pt x="281" y="593"/>
                  </a:lnTo>
                  <a:lnTo>
                    <a:pt x="289" y="595"/>
                  </a:lnTo>
                  <a:lnTo>
                    <a:pt x="295" y="597"/>
                  </a:lnTo>
                  <a:lnTo>
                    <a:pt x="302" y="598"/>
                  </a:lnTo>
                  <a:lnTo>
                    <a:pt x="308" y="600"/>
                  </a:lnTo>
                  <a:lnTo>
                    <a:pt x="314" y="602"/>
                  </a:lnTo>
                  <a:lnTo>
                    <a:pt x="319" y="604"/>
                  </a:lnTo>
                  <a:lnTo>
                    <a:pt x="327" y="608"/>
                  </a:lnTo>
                  <a:lnTo>
                    <a:pt x="331" y="608"/>
                  </a:lnTo>
                  <a:lnTo>
                    <a:pt x="336" y="610"/>
                  </a:lnTo>
                  <a:lnTo>
                    <a:pt x="340" y="614"/>
                  </a:lnTo>
                  <a:lnTo>
                    <a:pt x="344" y="616"/>
                  </a:lnTo>
                  <a:lnTo>
                    <a:pt x="350" y="619"/>
                  </a:lnTo>
                  <a:lnTo>
                    <a:pt x="354" y="623"/>
                  </a:lnTo>
                  <a:lnTo>
                    <a:pt x="356" y="629"/>
                  </a:lnTo>
                  <a:lnTo>
                    <a:pt x="356" y="633"/>
                  </a:lnTo>
                  <a:lnTo>
                    <a:pt x="352" y="638"/>
                  </a:lnTo>
                  <a:lnTo>
                    <a:pt x="350" y="642"/>
                  </a:lnTo>
                  <a:lnTo>
                    <a:pt x="342" y="648"/>
                  </a:lnTo>
                  <a:lnTo>
                    <a:pt x="336" y="654"/>
                  </a:lnTo>
                  <a:lnTo>
                    <a:pt x="327" y="657"/>
                  </a:lnTo>
                  <a:lnTo>
                    <a:pt x="319" y="663"/>
                  </a:lnTo>
                  <a:lnTo>
                    <a:pt x="314" y="665"/>
                  </a:lnTo>
                  <a:lnTo>
                    <a:pt x="310" y="665"/>
                  </a:lnTo>
                  <a:lnTo>
                    <a:pt x="304" y="667"/>
                  </a:lnTo>
                  <a:lnTo>
                    <a:pt x="300" y="671"/>
                  </a:lnTo>
                  <a:lnTo>
                    <a:pt x="295" y="673"/>
                  </a:lnTo>
                  <a:lnTo>
                    <a:pt x="289" y="675"/>
                  </a:lnTo>
                  <a:lnTo>
                    <a:pt x="283" y="676"/>
                  </a:lnTo>
                  <a:lnTo>
                    <a:pt x="278" y="680"/>
                  </a:lnTo>
                  <a:lnTo>
                    <a:pt x="272" y="680"/>
                  </a:lnTo>
                  <a:lnTo>
                    <a:pt x="264" y="684"/>
                  </a:lnTo>
                  <a:lnTo>
                    <a:pt x="257" y="686"/>
                  </a:lnTo>
                  <a:lnTo>
                    <a:pt x="249" y="690"/>
                  </a:lnTo>
                  <a:lnTo>
                    <a:pt x="243" y="692"/>
                  </a:lnTo>
                  <a:lnTo>
                    <a:pt x="234" y="695"/>
                  </a:lnTo>
                  <a:lnTo>
                    <a:pt x="226" y="697"/>
                  </a:lnTo>
                  <a:lnTo>
                    <a:pt x="219" y="703"/>
                  </a:lnTo>
                  <a:lnTo>
                    <a:pt x="215" y="703"/>
                  </a:lnTo>
                  <a:lnTo>
                    <a:pt x="211" y="705"/>
                  </a:lnTo>
                  <a:lnTo>
                    <a:pt x="205" y="707"/>
                  </a:lnTo>
                  <a:lnTo>
                    <a:pt x="202" y="711"/>
                  </a:lnTo>
                  <a:lnTo>
                    <a:pt x="196" y="713"/>
                  </a:lnTo>
                  <a:lnTo>
                    <a:pt x="192" y="714"/>
                  </a:lnTo>
                  <a:lnTo>
                    <a:pt x="186" y="718"/>
                  </a:lnTo>
                  <a:lnTo>
                    <a:pt x="183" y="720"/>
                  </a:lnTo>
                  <a:lnTo>
                    <a:pt x="177" y="724"/>
                  </a:lnTo>
                  <a:lnTo>
                    <a:pt x="171" y="726"/>
                  </a:lnTo>
                  <a:lnTo>
                    <a:pt x="167" y="728"/>
                  </a:lnTo>
                  <a:lnTo>
                    <a:pt x="162" y="732"/>
                  </a:lnTo>
                  <a:lnTo>
                    <a:pt x="156" y="735"/>
                  </a:lnTo>
                  <a:lnTo>
                    <a:pt x="150" y="739"/>
                  </a:lnTo>
                  <a:lnTo>
                    <a:pt x="146" y="743"/>
                  </a:lnTo>
                  <a:lnTo>
                    <a:pt x="141" y="747"/>
                  </a:lnTo>
                  <a:lnTo>
                    <a:pt x="135" y="749"/>
                  </a:lnTo>
                  <a:lnTo>
                    <a:pt x="129" y="752"/>
                  </a:lnTo>
                  <a:lnTo>
                    <a:pt x="124" y="756"/>
                  </a:lnTo>
                  <a:lnTo>
                    <a:pt x="118" y="762"/>
                  </a:lnTo>
                  <a:lnTo>
                    <a:pt x="114" y="766"/>
                  </a:lnTo>
                  <a:lnTo>
                    <a:pt x="108" y="772"/>
                  </a:lnTo>
                  <a:lnTo>
                    <a:pt x="103" y="777"/>
                  </a:lnTo>
                  <a:lnTo>
                    <a:pt x="99" y="781"/>
                  </a:lnTo>
                  <a:lnTo>
                    <a:pt x="93" y="787"/>
                  </a:lnTo>
                  <a:lnTo>
                    <a:pt x="89" y="792"/>
                  </a:lnTo>
                  <a:lnTo>
                    <a:pt x="86" y="796"/>
                  </a:lnTo>
                  <a:lnTo>
                    <a:pt x="82" y="804"/>
                  </a:lnTo>
                  <a:lnTo>
                    <a:pt x="78" y="808"/>
                  </a:lnTo>
                  <a:lnTo>
                    <a:pt x="74" y="815"/>
                  </a:lnTo>
                  <a:lnTo>
                    <a:pt x="70" y="821"/>
                  </a:lnTo>
                  <a:lnTo>
                    <a:pt x="68" y="829"/>
                  </a:lnTo>
                  <a:lnTo>
                    <a:pt x="63" y="834"/>
                  </a:lnTo>
                  <a:lnTo>
                    <a:pt x="61" y="840"/>
                  </a:lnTo>
                  <a:lnTo>
                    <a:pt x="57" y="848"/>
                  </a:lnTo>
                  <a:lnTo>
                    <a:pt x="53" y="855"/>
                  </a:lnTo>
                  <a:lnTo>
                    <a:pt x="51" y="861"/>
                  </a:lnTo>
                  <a:lnTo>
                    <a:pt x="48" y="868"/>
                  </a:lnTo>
                  <a:lnTo>
                    <a:pt x="46" y="876"/>
                  </a:lnTo>
                  <a:lnTo>
                    <a:pt x="42" y="884"/>
                  </a:lnTo>
                  <a:lnTo>
                    <a:pt x="40" y="889"/>
                  </a:lnTo>
                  <a:lnTo>
                    <a:pt x="38" y="897"/>
                  </a:lnTo>
                  <a:lnTo>
                    <a:pt x="34" y="905"/>
                  </a:lnTo>
                  <a:lnTo>
                    <a:pt x="32" y="912"/>
                  </a:lnTo>
                  <a:lnTo>
                    <a:pt x="30" y="920"/>
                  </a:lnTo>
                  <a:lnTo>
                    <a:pt x="29" y="929"/>
                  </a:lnTo>
                  <a:lnTo>
                    <a:pt x="27" y="937"/>
                  </a:lnTo>
                  <a:lnTo>
                    <a:pt x="25" y="945"/>
                  </a:lnTo>
                  <a:lnTo>
                    <a:pt x="23" y="952"/>
                  </a:lnTo>
                  <a:lnTo>
                    <a:pt x="21" y="960"/>
                  </a:lnTo>
                  <a:lnTo>
                    <a:pt x="19" y="967"/>
                  </a:lnTo>
                  <a:lnTo>
                    <a:pt x="17" y="975"/>
                  </a:lnTo>
                  <a:lnTo>
                    <a:pt x="15" y="983"/>
                  </a:lnTo>
                  <a:lnTo>
                    <a:pt x="13" y="990"/>
                  </a:lnTo>
                  <a:lnTo>
                    <a:pt x="11" y="998"/>
                  </a:lnTo>
                  <a:lnTo>
                    <a:pt x="11" y="1005"/>
                  </a:lnTo>
                  <a:lnTo>
                    <a:pt x="10" y="1013"/>
                  </a:lnTo>
                  <a:lnTo>
                    <a:pt x="8" y="1021"/>
                  </a:lnTo>
                  <a:lnTo>
                    <a:pt x="6" y="1028"/>
                  </a:lnTo>
                  <a:lnTo>
                    <a:pt x="6" y="1036"/>
                  </a:lnTo>
                  <a:lnTo>
                    <a:pt x="6" y="1043"/>
                  </a:lnTo>
                  <a:lnTo>
                    <a:pt x="4" y="1051"/>
                  </a:lnTo>
                  <a:lnTo>
                    <a:pt x="4" y="1059"/>
                  </a:lnTo>
                  <a:lnTo>
                    <a:pt x="4" y="1066"/>
                  </a:lnTo>
                  <a:lnTo>
                    <a:pt x="2" y="1072"/>
                  </a:lnTo>
                  <a:lnTo>
                    <a:pt x="2" y="1080"/>
                  </a:lnTo>
                  <a:lnTo>
                    <a:pt x="0" y="1085"/>
                  </a:lnTo>
                  <a:lnTo>
                    <a:pt x="0" y="1093"/>
                  </a:lnTo>
                  <a:lnTo>
                    <a:pt x="0" y="1099"/>
                  </a:lnTo>
                  <a:lnTo>
                    <a:pt x="0" y="1106"/>
                  </a:lnTo>
                  <a:lnTo>
                    <a:pt x="0" y="1114"/>
                  </a:lnTo>
                  <a:lnTo>
                    <a:pt x="0" y="1119"/>
                  </a:lnTo>
                  <a:lnTo>
                    <a:pt x="0" y="1125"/>
                  </a:lnTo>
                  <a:lnTo>
                    <a:pt x="0" y="1131"/>
                  </a:lnTo>
                  <a:lnTo>
                    <a:pt x="0" y="1137"/>
                  </a:lnTo>
                  <a:lnTo>
                    <a:pt x="0" y="1142"/>
                  </a:lnTo>
                  <a:lnTo>
                    <a:pt x="0" y="1148"/>
                  </a:lnTo>
                  <a:lnTo>
                    <a:pt x="0" y="1154"/>
                  </a:lnTo>
                  <a:lnTo>
                    <a:pt x="0" y="1159"/>
                  </a:lnTo>
                  <a:lnTo>
                    <a:pt x="0" y="1165"/>
                  </a:lnTo>
                  <a:lnTo>
                    <a:pt x="2" y="1161"/>
                  </a:lnTo>
                  <a:lnTo>
                    <a:pt x="8" y="1159"/>
                  </a:lnTo>
                  <a:lnTo>
                    <a:pt x="13" y="1156"/>
                  </a:lnTo>
                  <a:lnTo>
                    <a:pt x="19" y="1154"/>
                  </a:lnTo>
                  <a:lnTo>
                    <a:pt x="23" y="1150"/>
                  </a:lnTo>
                  <a:lnTo>
                    <a:pt x="30" y="1148"/>
                  </a:lnTo>
                  <a:lnTo>
                    <a:pt x="38" y="1146"/>
                  </a:lnTo>
                  <a:lnTo>
                    <a:pt x="46" y="1142"/>
                  </a:lnTo>
                  <a:lnTo>
                    <a:pt x="51" y="1138"/>
                  </a:lnTo>
                  <a:lnTo>
                    <a:pt x="57" y="1137"/>
                  </a:lnTo>
                  <a:lnTo>
                    <a:pt x="65" y="1133"/>
                  </a:lnTo>
                  <a:lnTo>
                    <a:pt x="72" y="1129"/>
                  </a:lnTo>
                  <a:lnTo>
                    <a:pt x="80" y="1127"/>
                  </a:lnTo>
                  <a:lnTo>
                    <a:pt x="87" y="1125"/>
                  </a:lnTo>
                  <a:lnTo>
                    <a:pt x="95" y="1121"/>
                  </a:lnTo>
                  <a:lnTo>
                    <a:pt x="103" y="1121"/>
                  </a:lnTo>
                  <a:lnTo>
                    <a:pt x="108" y="1118"/>
                  </a:lnTo>
                  <a:lnTo>
                    <a:pt x="116" y="1116"/>
                  </a:lnTo>
                  <a:lnTo>
                    <a:pt x="122" y="1114"/>
                  </a:lnTo>
                  <a:lnTo>
                    <a:pt x="129" y="1112"/>
                  </a:lnTo>
                  <a:lnTo>
                    <a:pt x="135" y="1110"/>
                  </a:lnTo>
                  <a:lnTo>
                    <a:pt x="141" y="1108"/>
                  </a:lnTo>
                  <a:lnTo>
                    <a:pt x="146" y="1106"/>
                  </a:lnTo>
                  <a:lnTo>
                    <a:pt x="154" y="1106"/>
                  </a:lnTo>
                  <a:lnTo>
                    <a:pt x="158" y="1106"/>
                  </a:lnTo>
                  <a:lnTo>
                    <a:pt x="163" y="1106"/>
                  </a:lnTo>
                  <a:lnTo>
                    <a:pt x="165" y="1106"/>
                  </a:lnTo>
                  <a:lnTo>
                    <a:pt x="171" y="1108"/>
                  </a:lnTo>
                  <a:lnTo>
                    <a:pt x="175" y="1110"/>
                  </a:lnTo>
                  <a:lnTo>
                    <a:pt x="179" y="1114"/>
                  </a:lnTo>
                  <a:lnTo>
                    <a:pt x="179" y="1119"/>
                  </a:lnTo>
                  <a:lnTo>
                    <a:pt x="179" y="1125"/>
                  </a:lnTo>
                  <a:lnTo>
                    <a:pt x="177" y="1131"/>
                  </a:lnTo>
                  <a:lnTo>
                    <a:pt x="173" y="1138"/>
                  </a:lnTo>
                  <a:lnTo>
                    <a:pt x="167" y="1146"/>
                  </a:lnTo>
                  <a:lnTo>
                    <a:pt x="160" y="1156"/>
                  </a:lnTo>
                  <a:lnTo>
                    <a:pt x="156" y="1159"/>
                  </a:lnTo>
                  <a:lnTo>
                    <a:pt x="152" y="1165"/>
                  </a:lnTo>
                  <a:lnTo>
                    <a:pt x="146" y="1171"/>
                  </a:lnTo>
                  <a:lnTo>
                    <a:pt x="144" y="1177"/>
                  </a:lnTo>
                  <a:lnTo>
                    <a:pt x="139" y="1180"/>
                  </a:lnTo>
                  <a:lnTo>
                    <a:pt x="133" y="1186"/>
                  </a:lnTo>
                  <a:lnTo>
                    <a:pt x="129" y="1192"/>
                  </a:lnTo>
                  <a:lnTo>
                    <a:pt x="124" y="1199"/>
                  </a:lnTo>
                  <a:lnTo>
                    <a:pt x="120" y="1205"/>
                  </a:lnTo>
                  <a:lnTo>
                    <a:pt x="114" y="1213"/>
                  </a:lnTo>
                  <a:lnTo>
                    <a:pt x="108" y="1220"/>
                  </a:lnTo>
                  <a:lnTo>
                    <a:pt x="105" y="1228"/>
                  </a:lnTo>
                  <a:lnTo>
                    <a:pt x="99" y="1235"/>
                  </a:lnTo>
                  <a:lnTo>
                    <a:pt x="93" y="1243"/>
                  </a:lnTo>
                  <a:lnTo>
                    <a:pt x="89" y="1251"/>
                  </a:lnTo>
                  <a:lnTo>
                    <a:pt x="84" y="1260"/>
                  </a:lnTo>
                  <a:lnTo>
                    <a:pt x="82" y="1266"/>
                  </a:lnTo>
                  <a:lnTo>
                    <a:pt x="78" y="1270"/>
                  </a:lnTo>
                  <a:lnTo>
                    <a:pt x="76" y="1273"/>
                  </a:lnTo>
                  <a:lnTo>
                    <a:pt x="74" y="1279"/>
                  </a:lnTo>
                  <a:lnTo>
                    <a:pt x="72" y="1285"/>
                  </a:lnTo>
                  <a:lnTo>
                    <a:pt x="70" y="1291"/>
                  </a:lnTo>
                  <a:lnTo>
                    <a:pt x="68" y="1294"/>
                  </a:lnTo>
                  <a:lnTo>
                    <a:pt x="67" y="1300"/>
                  </a:lnTo>
                  <a:lnTo>
                    <a:pt x="63" y="1308"/>
                  </a:lnTo>
                  <a:lnTo>
                    <a:pt x="61" y="1317"/>
                  </a:lnTo>
                  <a:lnTo>
                    <a:pt x="59" y="1321"/>
                  </a:lnTo>
                  <a:lnTo>
                    <a:pt x="59" y="1325"/>
                  </a:lnTo>
                  <a:lnTo>
                    <a:pt x="57" y="1331"/>
                  </a:lnTo>
                  <a:lnTo>
                    <a:pt x="55" y="1336"/>
                  </a:lnTo>
                  <a:lnTo>
                    <a:pt x="53" y="1340"/>
                  </a:lnTo>
                  <a:lnTo>
                    <a:pt x="53" y="1346"/>
                  </a:lnTo>
                  <a:lnTo>
                    <a:pt x="53" y="1350"/>
                  </a:lnTo>
                  <a:lnTo>
                    <a:pt x="53" y="1355"/>
                  </a:lnTo>
                  <a:lnTo>
                    <a:pt x="51" y="1361"/>
                  </a:lnTo>
                  <a:lnTo>
                    <a:pt x="51" y="1367"/>
                  </a:lnTo>
                  <a:lnTo>
                    <a:pt x="51" y="1372"/>
                  </a:lnTo>
                  <a:lnTo>
                    <a:pt x="51" y="1378"/>
                  </a:lnTo>
                  <a:lnTo>
                    <a:pt x="49" y="1384"/>
                  </a:lnTo>
                  <a:lnTo>
                    <a:pt x="49" y="1389"/>
                  </a:lnTo>
                  <a:lnTo>
                    <a:pt x="48" y="1395"/>
                  </a:lnTo>
                  <a:lnTo>
                    <a:pt x="48" y="1401"/>
                  </a:lnTo>
                  <a:lnTo>
                    <a:pt x="48" y="1407"/>
                  </a:lnTo>
                  <a:lnTo>
                    <a:pt x="48" y="1414"/>
                  </a:lnTo>
                  <a:lnTo>
                    <a:pt x="48" y="1420"/>
                  </a:lnTo>
                  <a:lnTo>
                    <a:pt x="49" y="1427"/>
                  </a:lnTo>
                  <a:lnTo>
                    <a:pt x="49" y="1433"/>
                  </a:lnTo>
                  <a:lnTo>
                    <a:pt x="49" y="1441"/>
                  </a:lnTo>
                  <a:lnTo>
                    <a:pt x="49" y="1447"/>
                  </a:lnTo>
                  <a:lnTo>
                    <a:pt x="49" y="1454"/>
                  </a:lnTo>
                  <a:lnTo>
                    <a:pt x="49" y="1460"/>
                  </a:lnTo>
                  <a:lnTo>
                    <a:pt x="49" y="1467"/>
                  </a:lnTo>
                  <a:lnTo>
                    <a:pt x="51" y="1475"/>
                  </a:lnTo>
                  <a:lnTo>
                    <a:pt x="53" y="1483"/>
                  </a:lnTo>
                  <a:lnTo>
                    <a:pt x="53" y="1488"/>
                  </a:lnTo>
                  <a:lnTo>
                    <a:pt x="53" y="1496"/>
                  </a:lnTo>
                  <a:lnTo>
                    <a:pt x="53" y="1502"/>
                  </a:lnTo>
                  <a:lnTo>
                    <a:pt x="55" y="1509"/>
                  </a:lnTo>
                  <a:lnTo>
                    <a:pt x="55" y="1517"/>
                  </a:lnTo>
                  <a:lnTo>
                    <a:pt x="57" y="1523"/>
                  </a:lnTo>
                  <a:lnTo>
                    <a:pt x="59" y="1530"/>
                  </a:lnTo>
                  <a:lnTo>
                    <a:pt x="61" y="1540"/>
                  </a:lnTo>
                  <a:lnTo>
                    <a:pt x="61" y="1545"/>
                  </a:lnTo>
                  <a:lnTo>
                    <a:pt x="63" y="1553"/>
                  </a:lnTo>
                  <a:lnTo>
                    <a:pt x="65" y="1561"/>
                  </a:lnTo>
                  <a:lnTo>
                    <a:pt x="67" y="1568"/>
                  </a:lnTo>
                  <a:lnTo>
                    <a:pt x="68" y="1576"/>
                  </a:lnTo>
                  <a:lnTo>
                    <a:pt x="70" y="1583"/>
                  </a:lnTo>
                  <a:lnTo>
                    <a:pt x="72" y="1591"/>
                  </a:lnTo>
                  <a:lnTo>
                    <a:pt x="76" y="1599"/>
                  </a:lnTo>
                  <a:lnTo>
                    <a:pt x="78" y="1606"/>
                  </a:lnTo>
                  <a:lnTo>
                    <a:pt x="78" y="1614"/>
                  </a:lnTo>
                  <a:lnTo>
                    <a:pt x="82" y="1621"/>
                  </a:lnTo>
                  <a:lnTo>
                    <a:pt x="84" y="1629"/>
                  </a:lnTo>
                  <a:lnTo>
                    <a:pt x="86" y="1637"/>
                  </a:lnTo>
                  <a:lnTo>
                    <a:pt x="89" y="1644"/>
                  </a:lnTo>
                  <a:lnTo>
                    <a:pt x="91" y="1652"/>
                  </a:lnTo>
                  <a:lnTo>
                    <a:pt x="95" y="1659"/>
                  </a:lnTo>
                  <a:lnTo>
                    <a:pt x="97" y="1667"/>
                  </a:lnTo>
                  <a:lnTo>
                    <a:pt x="101" y="1675"/>
                  </a:lnTo>
                  <a:lnTo>
                    <a:pt x="103" y="1682"/>
                  </a:lnTo>
                  <a:lnTo>
                    <a:pt x="106" y="1690"/>
                  </a:lnTo>
                  <a:lnTo>
                    <a:pt x="108" y="1697"/>
                  </a:lnTo>
                  <a:lnTo>
                    <a:pt x="114" y="1705"/>
                  </a:lnTo>
                  <a:lnTo>
                    <a:pt x="116" y="1713"/>
                  </a:lnTo>
                  <a:lnTo>
                    <a:pt x="122" y="1720"/>
                  </a:lnTo>
                  <a:lnTo>
                    <a:pt x="124" y="1715"/>
                  </a:lnTo>
                  <a:lnTo>
                    <a:pt x="129" y="1709"/>
                  </a:lnTo>
                  <a:lnTo>
                    <a:pt x="133" y="1705"/>
                  </a:lnTo>
                  <a:lnTo>
                    <a:pt x="137" y="1701"/>
                  </a:lnTo>
                  <a:lnTo>
                    <a:pt x="141" y="1696"/>
                  </a:lnTo>
                  <a:lnTo>
                    <a:pt x="146" y="1692"/>
                  </a:lnTo>
                  <a:lnTo>
                    <a:pt x="152" y="1686"/>
                  </a:lnTo>
                  <a:lnTo>
                    <a:pt x="156" y="1680"/>
                  </a:lnTo>
                  <a:lnTo>
                    <a:pt x="162" y="1675"/>
                  </a:lnTo>
                  <a:lnTo>
                    <a:pt x="169" y="1671"/>
                  </a:lnTo>
                  <a:lnTo>
                    <a:pt x="173" y="1665"/>
                  </a:lnTo>
                  <a:lnTo>
                    <a:pt x="181" y="1659"/>
                  </a:lnTo>
                  <a:lnTo>
                    <a:pt x="186" y="1654"/>
                  </a:lnTo>
                  <a:lnTo>
                    <a:pt x="194" y="1650"/>
                  </a:lnTo>
                  <a:lnTo>
                    <a:pt x="200" y="1644"/>
                  </a:lnTo>
                  <a:lnTo>
                    <a:pt x="205" y="1639"/>
                  </a:lnTo>
                  <a:lnTo>
                    <a:pt x="211" y="1635"/>
                  </a:lnTo>
                  <a:lnTo>
                    <a:pt x="219" y="1631"/>
                  </a:lnTo>
                  <a:lnTo>
                    <a:pt x="222" y="1625"/>
                  </a:lnTo>
                  <a:lnTo>
                    <a:pt x="228" y="1623"/>
                  </a:lnTo>
                  <a:lnTo>
                    <a:pt x="234" y="1620"/>
                  </a:lnTo>
                  <a:lnTo>
                    <a:pt x="240" y="1618"/>
                  </a:lnTo>
                  <a:lnTo>
                    <a:pt x="243" y="1616"/>
                  </a:lnTo>
                  <a:lnTo>
                    <a:pt x="249" y="1614"/>
                  </a:lnTo>
                  <a:lnTo>
                    <a:pt x="253" y="1614"/>
                  </a:lnTo>
                  <a:lnTo>
                    <a:pt x="257" y="1614"/>
                  </a:lnTo>
                  <a:lnTo>
                    <a:pt x="262" y="1618"/>
                  </a:lnTo>
                  <a:lnTo>
                    <a:pt x="266" y="1625"/>
                  </a:lnTo>
                  <a:lnTo>
                    <a:pt x="266" y="1629"/>
                  </a:lnTo>
                  <a:lnTo>
                    <a:pt x="268" y="1637"/>
                  </a:lnTo>
                  <a:lnTo>
                    <a:pt x="268" y="1640"/>
                  </a:lnTo>
                  <a:lnTo>
                    <a:pt x="268" y="1646"/>
                  </a:lnTo>
                  <a:lnTo>
                    <a:pt x="268" y="1650"/>
                  </a:lnTo>
                  <a:lnTo>
                    <a:pt x="268" y="1656"/>
                  </a:lnTo>
                  <a:lnTo>
                    <a:pt x="266" y="1661"/>
                  </a:lnTo>
                  <a:lnTo>
                    <a:pt x="266" y="1667"/>
                  </a:lnTo>
                  <a:lnTo>
                    <a:pt x="266" y="1673"/>
                  </a:lnTo>
                  <a:lnTo>
                    <a:pt x="266" y="1678"/>
                  </a:lnTo>
                  <a:lnTo>
                    <a:pt x="264" y="1684"/>
                  </a:lnTo>
                  <a:lnTo>
                    <a:pt x="264" y="1692"/>
                  </a:lnTo>
                  <a:lnTo>
                    <a:pt x="264" y="1697"/>
                  </a:lnTo>
                  <a:lnTo>
                    <a:pt x="264" y="1705"/>
                  </a:lnTo>
                  <a:lnTo>
                    <a:pt x="262" y="1711"/>
                  </a:lnTo>
                  <a:lnTo>
                    <a:pt x="262" y="1718"/>
                  </a:lnTo>
                  <a:lnTo>
                    <a:pt x="260" y="1724"/>
                  </a:lnTo>
                  <a:lnTo>
                    <a:pt x="260" y="1732"/>
                  </a:lnTo>
                  <a:lnTo>
                    <a:pt x="259" y="1739"/>
                  </a:lnTo>
                  <a:lnTo>
                    <a:pt x="259" y="1747"/>
                  </a:lnTo>
                  <a:lnTo>
                    <a:pt x="259" y="1755"/>
                  </a:lnTo>
                  <a:lnTo>
                    <a:pt x="259" y="1762"/>
                  </a:lnTo>
                  <a:lnTo>
                    <a:pt x="259" y="1768"/>
                  </a:lnTo>
                  <a:lnTo>
                    <a:pt x="257" y="1775"/>
                  </a:lnTo>
                  <a:lnTo>
                    <a:pt x="257" y="1783"/>
                  </a:lnTo>
                  <a:lnTo>
                    <a:pt x="257" y="1791"/>
                  </a:lnTo>
                  <a:lnTo>
                    <a:pt x="257" y="1796"/>
                  </a:lnTo>
                  <a:lnTo>
                    <a:pt x="257" y="1804"/>
                  </a:lnTo>
                  <a:lnTo>
                    <a:pt x="257" y="1812"/>
                  </a:lnTo>
                  <a:lnTo>
                    <a:pt x="259" y="1819"/>
                  </a:lnTo>
                  <a:lnTo>
                    <a:pt x="259" y="1825"/>
                  </a:lnTo>
                  <a:lnTo>
                    <a:pt x="259" y="1832"/>
                  </a:lnTo>
                  <a:lnTo>
                    <a:pt x="259" y="1838"/>
                  </a:lnTo>
                  <a:lnTo>
                    <a:pt x="259" y="1844"/>
                  </a:lnTo>
                  <a:lnTo>
                    <a:pt x="259" y="1852"/>
                  </a:lnTo>
                  <a:lnTo>
                    <a:pt x="260" y="1857"/>
                  </a:lnTo>
                  <a:lnTo>
                    <a:pt x="262" y="1865"/>
                  </a:lnTo>
                  <a:lnTo>
                    <a:pt x="264" y="1871"/>
                  </a:lnTo>
                  <a:lnTo>
                    <a:pt x="264" y="1876"/>
                  </a:lnTo>
                  <a:lnTo>
                    <a:pt x="266" y="1884"/>
                  </a:lnTo>
                  <a:lnTo>
                    <a:pt x="268" y="1890"/>
                  </a:lnTo>
                  <a:lnTo>
                    <a:pt x="270" y="1897"/>
                  </a:lnTo>
                  <a:lnTo>
                    <a:pt x="272" y="1903"/>
                  </a:lnTo>
                  <a:lnTo>
                    <a:pt x="274" y="1909"/>
                  </a:lnTo>
                  <a:lnTo>
                    <a:pt x="278" y="1914"/>
                  </a:lnTo>
                  <a:lnTo>
                    <a:pt x="279" y="1922"/>
                  </a:lnTo>
                  <a:lnTo>
                    <a:pt x="281" y="1928"/>
                  </a:lnTo>
                  <a:lnTo>
                    <a:pt x="283" y="1933"/>
                  </a:lnTo>
                  <a:lnTo>
                    <a:pt x="287" y="1939"/>
                  </a:lnTo>
                  <a:lnTo>
                    <a:pt x="291" y="1947"/>
                  </a:lnTo>
                  <a:lnTo>
                    <a:pt x="293" y="1952"/>
                  </a:lnTo>
                  <a:lnTo>
                    <a:pt x="297" y="1958"/>
                  </a:lnTo>
                  <a:lnTo>
                    <a:pt x="298" y="1964"/>
                  </a:lnTo>
                  <a:lnTo>
                    <a:pt x="304" y="1971"/>
                  </a:lnTo>
                  <a:lnTo>
                    <a:pt x="306" y="1975"/>
                  </a:lnTo>
                  <a:lnTo>
                    <a:pt x="310" y="1983"/>
                  </a:lnTo>
                  <a:lnTo>
                    <a:pt x="314" y="1988"/>
                  </a:lnTo>
                  <a:lnTo>
                    <a:pt x="319" y="1994"/>
                  </a:lnTo>
                  <a:lnTo>
                    <a:pt x="323" y="2000"/>
                  </a:lnTo>
                  <a:lnTo>
                    <a:pt x="327" y="2006"/>
                  </a:lnTo>
                  <a:lnTo>
                    <a:pt x="333" y="2013"/>
                  </a:lnTo>
                  <a:lnTo>
                    <a:pt x="336" y="2019"/>
                  </a:lnTo>
                  <a:lnTo>
                    <a:pt x="342" y="2025"/>
                  </a:lnTo>
                  <a:lnTo>
                    <a:pt x="346" y="2030"/>
                  </a:lnTo>
                  <a:lnTo>
                    <a:pt x="352" y="2036"/>
                  </a:lnTo>
                  <a:lnTo>
                    <a:pt x="356" y="2042"/>
                  </a:lnTo>
                  <a:lnTo>
                    <a:pt x="361" y="2045"/>
                  </a:lnTo>
                  <a:lnTo>
                    <a:pt x="367" y="2051"/>
                  </a:lnTo>
                  <a:lnTo>
                    <a:pt x="373" y="2057"/>
                  </a:lnTo>
                  <a:lnTo>
                    <a:pt x="378" y="2063"/>
                  </a:lnTo>
                  <a:lnTo>
                    <a:pt x="384" y="2068"/>
                  </a:lnTo>
                  <a:lnTo>
                    <a:pt x="390" y="2074"/>
                  </a:lnTo>
                  <a:lnTo>
                    <a:pt x="395" y="2080"/>
                  </a:lnTo>
                  <a:lnTo>
                    <a:pt x="401" y="2085"/>
                  </a:lnTo>
                  <a:lnTo>
                    <a:pt x="407" y="2091"/>
                  </a:lnTo>
                  <a:lnTo>
                    <a:pt x="414" y="2097"/>
                  </a:lnTo>
                  <a:lnTo>
                    <a:pt x="420" y="2101"/>
                  </a:lnTo>
                  <a:lnTo>
                    <a:pt x="428" y="2108"/>
                  </a:lnTo>
                  <a:lnTo>
                    <a:pt x="433" y="2112"/>
                  </a:lnTo>
                  <a:lnTo>
                    <a:pt x="441" y="2118"/>
                  </a:lnTo>
                  <a:lnTo>
                    <a:pt x="447" y="2123"/>
                  </a:lnTo>
                  <a:lnTo>
                    <a:pt x="454" y="2127"/>
                  </a:lnTo>
                  <a:lnTo>
                    <a:pt x="462" y="2133"/>
                  </a:lnTo>
                  <a:lnTo>
                    <a:pt x="470" y="2139"/>
                  </a:lnTo>
                  <a:lnTo>
                    <a:pt x="477" y="2142"/>
                  </a:lnTo>
                  <a:lnTo>
                    <a:pt x="487" y="2148"/>
                  </a:lnTo>
                  <a:lnTo>
                    <a:pt x="492" y="2154"/>
                  </a:lnTo>
                  <a:lnTo>
                    <a:pt x="502" y="2160"/>
                  </a:lnTo>
                  <a:lnTo>
                    <a:pt x="509" y="2165"/>
                  </a:lnTo>
                  <a:lnTo>
                    <a:pt x="517" y="2169"/>
                  </a:lnTo>
                  <a:lnTo>
                    <a:pt x="525" y="2175"/>
                  </a:lnTo>
                  <a:lnTo>
                    <a:pt x="534" y="2180"/>
                  </a:lnTo>
                  <a:lnTo>
                    <a:pt x="542" y="2184"/>
                  </a:lnTo>
                  <a:lnTo>
                    <a:pt x="551" y="2190"/>
                  </a:lnTo>
                  <a:lnTo>
                    <a:pt x="551" y="2186"/>
                  </a:lnTo>
                  <a:lnTo>
                    <a:pt x="551" y="2180"/>
                  </a:lnTo>
                  <a:lnTo>
                    <a:pt x="551" y="2173"/>
                  </a:lnTo>
                  <a:lnTo>
                    <a:pt x="551" y="2167"/>
                  </a:lnTo>
                  <a:lnTo>
                    <a:pt x="551" y="2158"/>
                  </a:lnTo>
                  <a:lnTo>
                    <a:pt x="553" y="2150"/>
                  </a:lnTo>
                  <a:lnTo>
                    <a:pt x="553" y="2141"/>
                  </a:lnTo>
                  <a:lnTo>
                    <a:pt x="555" y="2131"/>
                  </a:lnTo>
                  <a:lnTo>
                    <a:pt x="555" y="2125"/>
                  </a:lnTo>
                  <a:lnTo>
                    <a:pt x="555" y="2122"/>
                  </a:lnTo>
                  <a:lnTo>
                    <a:pt x="557" y="2116"/>
                  </a:lnTo>
                  <a:lnTo>
                    <a:pt x="557" y="2110"/>
                  </a:lnTo>
                  <a:lnTo>
                    <a:pt x="557" y="2106"/>
                  </a:lnTo>
                  <a:lnTo>
                    <a:pt x="557" y="2101"/>
                  </a:lnTo>
                  <a:lnTo>
                    <a:pt x="559" y="2095"/>
                  </a:lnTo>
                  <a:lnTo>
                    <a:pt x="561" y="2091"/>
                  </a:lnTo>
                  <a:lnTo>
                    <a:pt x="561" y="2085"/>
                  </a:lnTo>
                  <a:lnTo>
                    <a:pt x="563" y="2080"/>
                  </a:lnTo>
                  <a:lnTo>
                    <a:pt x="563" y="2074"/>
                  </a:lnTo>
                  <a:lnTo>
                    <a:pt x="565" y="2068"/>
                  </a:lnTo>
                  <a:lnTo>
                    <a:pt x="565" y="2064"/>
                  </a:lnTo>
                  <a:lnTo>
                    <a:pt x="565" y="2059"/>
                  </a:lnTo>
                  <a:lnTo>
                    <a:pt x="567" y="2053"/>
                  </a:lnTo>
                  <a:lnTo>
                    <a:pt x="568" y="2049"/>
                  </a:lnTo>
                  <a:lnTo>
                    <a:pt x="570" y="2042"/>
                  </a:lnTo>
                  <a:lnTo>
                    <a:pt x="572" y="2034"/>
                  </a:lnTo>
                  <a:lnTo>
                    <a:pt x="574" y="2028"/>
                  </a:lnTo>
                  <a:lnTo>
                    <a:pt x="578" y="2026"/>
                  </a:lnTo>
                  <a:lnTo>
                    <a:pt x="582" y="2025"/>
                  </a:lnTo>
                  <a:lnTo>
                    <a:pt x="586" y="2025"/>
                  </a:lnTo>
                  <a:lnTo>
                    <a:pt x="589" y="2025"/>
                  </a:lnTo>
                  <a:lnTo>
                    <a:pt x="595" y="2028"/>
                  </a:lnTo>
                  <a:lnTo>
                    <a:pt x="597" y="2028"/>
                  </a:lnTo>
                  <a:lnTo>
                    <a:pt x="601" y="2032"/>
                  </a:lnTo>
                  <a:lnTo>
                    <a:pt x="603" y="2036"/>
                  </a:lnTo>
                  <a:lnTo>
                    <a:pt x="606" y="2042"/>
                  </a:lnTo>
                  <a:lnTo>
                    <a:pt x="608" y="2045"/>
                  </a:lnTo>
                  <a:lnTo>
                    <a:pt x="612" y="2051"/>
                  </a:lnTo>
                  <a:lnTo>
                    <a:pt x="614" y="2059"/>
                  </a:lnTo>
                  <a:lnTo>
                    <a:pt x="618" y="2066"/>
                  </a:lnTo>
                  <a:lnTo>
                    <a:pt x="620" y="2072"/>
                  </a:lnTo>
                  <a:lnTo>
                    <a:pt x="622" y="2080"/>
                  </a:lnTo>
                  <a:lnTo>
                    <a:pt x="625" y="2085"/>
                  </a:lnTo>
                  <a:lnTo>
                    <a:pt x="627" y="2093"/>
                  </a:lnTo>
                  <a:lnTo>
                    <a:pt x="629" y="2099"/>
                  </a:lnTo>
                  <a:lnTo>
                    <a:pt x="633" y="2104"/>
                  </a:lnTo>
                  <a:lnTo>
                    <a:pt x="635" y="2108"/>
                  </a:lnTo>
                  <a:lnTo>
                    <a:pt x="637" y="2114"/>
                  </a:lnTo>
                  <a:lnTo>
                    <a:pt x="639" y="2118"/>
                  </a:lnTo>
                  <a:lnTo>
                    <a:pt x="643" y="2123"/>
                  </a:lnTo>
                  <a:lnTo>
                    <a:pt x="644" y="2131"/>
                  </a:lnTo>
                  <a:lnTo>
                    <a:pt x="646" y="2137"/>
                  </a:lnTo>
                  <a:lnTo>
                    <a:pt x="650" y="2141"/>
                  </a:lnTo>
                  <a:lnTo>
                    <a:pt x="652" y="2148"/>
                  </a:lnTo>
                  <a:lnTo>
                    <a:pt x="654" y="2152"/>
                  </a:lnTo>
                  <a:lnTo>
                    <a:pt x="658" y="2158"/>
                  </a:lnTo>
                  <a:lnTo>
                    <a:pt x="660" y="2163"/>
                  </a:lnTo>
                  <a:lnTo>
                    <a:pt x="662" y="2169"/>
                  </a:lnTo>
                  <a:lnTo>
                    <a:pt x="665" y="2173"/>
                  </a:lnTo>
                  <a:lnTo>
                    <a:pt x="667" y="2179"/>
                  </a:lnTo>
                  <a:lnTo>
                    <a:pt x="671" y="2184"/>
                  </a:lnTo>
                  <a:lnTo>
                    <a:pt x="673" y="2188"/>
                  </a:lnTo>
                  <a:lnTo>
                    <a:pt x="677" y="2194"/>
                  </a:lnTo>
                  <a:lnTo>
                    <a:pt x="681" y="2199"/>
                  </a:lnTo>
                  <a:lnTo>
                    <a:pt x="684" y="2207"/>
                  </a:lnTo>
                  <a:lnTo>
                    <a:pt x="692" y="2217"/>
                  </a:lnTo>
                  <a:lnTo>
                    <a:pt x="700" y="2226"/>
                  </a:lnTo>
                  <a:lnTo>
                    <a:pt x="707" y="2236"/>
                  </a:lnTo>
                  <a:lnTo>
                    <a:pt x="715" y="2243"/>
                  </a:lnTo>
                  <a:lnTo>
                    <a:pt x="722" y="2253"/>
                  </a:lnTo>
                  <a:lnTo>
                    <a:pt x="728" y="2257"/>
                  </a:lnTo>
                  <a:lnTo>
                    <a:pt x="732" y="2260"/>
                  </a:lnTo>
                  <a:lnTo>
                    <a:pt x="738" y="2266"/>
                  </a:lnTo>
                  <a:lnTo>
                    <a:pt x="743" y="2270"/>
                  </a:lnTo>
                  <a:lnTo>
                    <a:pt x="751" y="2277"/>
                  </a:lnTo>
                  <a:lnTo>
                    <a:pt x="760" y="2285"/>
                  </a:lnTo>
                  <a:lnTo>
                    <a:pt x="766" y="2287"/>
                  </a:lnTo>
                  <a:lnTo>
                    <a:pt x="770" y="2293"/>
                  </a:lnTo>
                  <a:lnTo>
                    <a:pt x="776" y="2295"/>
                  </a:lnTo>
                  <a:lnTo>
                    <a:pt x="781" y="2298"/>
                  </a:lnTo>
                  <a:lnTo>
                    <a:pt x="785" y="2302"/>
                  </a:lnTo>
                  <a:lnTo>
                    <a:pt x="791" y="2304"/>
                  </a:lnTo>
                  <a:lnTo>
                    <a:pt x="797" y="2308"/>
                  </a:lnTo>
                  <a:lnTo>
                    <a:pt x="800" y="2310"/>
                  </a:lnTo>
                  <a:lnTo>
                    <a:pt x="806" y="2314"/>
                  </a:lnTo>
                  <a:lnTo>
                    <a:pt x="812" y="2315"/>
                  </a:lnTo>
                  <a:lnTo>
                    <a:pt x="817" y="2319"/>
                  </a:lnTo>
                  <a:lnTo>
                    <a:pt x="825" y="2323"/>
                  </a:lnTo>
                  <a:lnTo>
                    <a:pt x="829" y="2325"/>
                  </a:lnTo>
                  <a:lnTo>
                    <a:pt x="835" y="2327"/>
                  </a:lnTo>
                  <a:lnTo>
                    <a:pt x="840" y="2329"/>
                  </a:lnTo>
                  <a:lnTo>
                    <a:pt x="848" y="2333"/>
                  </a:lnTo>
                  <a:lnTo>
                    <a:pt x="852" y="2334"/>
                  </a:lnTo>
                  <a:lnTo>
                    <a:pt x="859" y="2336"/>
                  </a:lnTo>
                  <a:lnTo>
                    <a:pt x="865" y="2340"/>
                  </a:lnTo>
                  <a:lnTo>
                    <a:pt x="873" y="2342"/>
                  </a:lnTo>
                  <a:lnTo>
                    <a:pt x="876" y="2344"/>
                  </a:lnTo>
                  <a:lnTo>
                    <a:pt x="884" y="2346"/>
                  </a:lnTo>
                  <a:lnTo>
                    <a:pt x="890" y="2348"/>
                  </a:lnTo>
                  <a:lnTo>
                    <a:pt x="895" y="2350"/>
                  </a:lnTo>
                  <a:lnTo>
                    <a:pt x="903" y="2352"/>
                  </a:lnTo>
                  <a:lnTo>
                    <a:pt x="911" y="2353"/>
                  </a:lnTo>
                  <a:lnTo>
                    <a:pt x="916" y="2355"/>
                  </a:lnTo>
                  <a:lnTo>
                    <a:pt x="924" y="2357"/>
                  </a:lnTo>
                  <a:lnTo>
                    <a:pt x="930" y="2359"/>
                  </a:lnTo>
                  <a:lnTo>
                    <a:pt x="935" y="2361"/>
                  </a:lnTo>
                  <a:lnTo>
                    <a:pt x="941" y="2363"/>
                  </a:lnTo>
                  <a:lnTo>
                    <a:pt x="949" y="2365"/>
                  </a:lnTo>
                  <a:lnTo>
                    <a:pt x="956" y="2365"/>
                  </a:lnTo>
                  <a:lnTo>
                    <a:pt x="962" y="2367"/>
                  </a:lnTo>
                  <a:lnTo>
                    <a:pt x="970" y="2369"/>
                  </a:lnTo>
                  <a:lnTo>
                    <a:pt x="977" y="2371"/>
                  </a:lnTo>
                  <a:lnTo>
                    <a:pt x="983" y="2371"/>
                  </a:lnTo>
                  <a:lnTo>
                    <a:pt x="990" y="2372"/>
                  </a:lnTo>
                  <a:lnTo>
                    <a:pt x="996" y="2372"/>
                  </a:lnTo>
                  <a:lnTo>
                    <a:pt x="1006" y="2374"/>
                  </a:lnTo>
                  <a:lnTo>
                    <a:pt x="1011" y="2374"/>
                  </a:lnTo>
                  <a:lnTo>
                    <a:pt x="1019" y="2376"/>
                  </a:lnTo>
                  <a:lnTo>
                    <a:pt x="1027" y="2378"/>
                  </a:lnTo>
                  <a:lnTo>
                    <a:pt x="1034" y="2380"/>
                  </a:lnTo>
                  <a:lnTo>
                    <a:pt x="1042" y="2380"/>
                  </a:lnTo>
                  <a:lnTo>
                    <a:pt x="1049" y="2380"/>
                  </a:lnTo>
                  <a:lnTo>
                    <a:pt x="1055" y="2382"/>
                  </a:lnTo>
                  <a:lnTo>
                    <a:pt x="1063" y="2382"/>
                  </a:lnTo>
                  <a:lnTo>
                    <a:pt x="1070" y="2382"/>
                  </a:lnTo>
                  <a:lnTo>
                    <a:pt x="1078" y="2384"/>
                  </a:lnTo>
                  <a:lnTo>
                    <a:pt x="1086" y="2384"/>
                  </a:lnTo>
                  <a:lnTo>
                    <a:pt x="1093" y="2386"/>
                  </a:lnTo>
                  <a:lnTo>
                    <a:pt x="1101" y="2386"/>
                  </a:lnTo>
                  <a:lnTo>
                    <a:pt x="1108" y="2386"/>
                  </a:lnTo>
                  <a:lnTo>
                    <a:pt x="1116" y="2386"/>
                  </a:lnTo>
                  <a:lnTo>
                    <a:pt x="1124" y="2388"/>
                  </a:lnTo>
                  <a:lnTo>
                    <a:pt x="1131" y="2388"/>
                  </a:lnTo>
                  <a:lnTo>
                    <a:pt x="1141" y="2388"/>
                  </a:lnTo>
                  <a:lnTo>
                    <a:pt x="1146" y="2388"/>
                  </a:lnTo>
                  <a:lnTo>
                    <a:pt x="1156" y="2388"/>
                  </a:lnTo>
                  <a:lnTo>
                    <a:pt x="1152" y="2382"/>
                  </a:lnTo>
                  <a:lnTo>
                    <a:pt x="1150" y="2372"/>
                  </a:lnTo>
                  <a:lnTo>
                    <a:pt x="1146" y="2369"/>
                  </a:lnTo>
                  <a:lnTo>
                    <a:pt x="1146" y="2363"/>
                  </a:lnTo>
                  <a:lnTo>
                    <a:pt x="1143" y="2357"/>
                  </a:lnTo>
                  <a:lnTo>
                    <a:pt x="1141" y="2353"/>
                  </a:lnTo>
                  <a:lnTo>
                    <a:pt x="1139" y="2348"/>
                  </a:lnTo>
                  <a:lnTo>
                    <a:pt x="1137" y="2340"/>
                  </a:lnTo>
                  <a:lnTo>
                    <a:pt x="1133" y="2334"/>
                  </a:lnTo>
                  <a:lnTo>
                    <a:pt x="1131" y="2329"/>
                  </a:lnTo>
                  <a:lnTo>
                    <a:pt x="1129" y="2323"/>
                  </a:lnTo>
                  <a:lnTo>
                    <a:pt x="1127" y="2315"/>
                  </a:lnTo>
                  <a:lnTo>
                    <a:pt x="1124" y="2308"/>
                  </a:lnTo>
                  <a:lnTo>
                    <a:pt x="1124" y="2302"/>
                  </a:lnTo>
                  <a:lnTo>
                    <a:pt x="1120" y="2295"/>
                  </a:lnTo>
                  <a:lnTo>
                    <a:pt x="1118" y="2289"/>
                  </a:lnTo>
                  <a:lnTo>
                    <a:pt x="1116" y="2281"/>
                  </a:lnTo>
                  <a:lnTo>
                    <a:pt x="1114" y="2276"/>
                  </a:lnTo>
                  <a:lnTo>
                    <a:pt x="1112" y="2268"/>
                  </a:lnTo>
                  <a:lnTo>
                    <a:pt x="1110" y="2262"/>
                  </a:lnTo>
                  <a:lnTo>
                    <a:pt x="1108" y="2257"/>
                  </a:lnTo>
                  <a:lnTo>
                    <a:pt x="1108" y="2251"/>
                  </a:lnTo>
                  <a:lnTo>
                    <a:pt x="1108" y="2245"/>
                  </a:lnTo>
                  <a:lnTo>
                    <a:pt x="1106" y="2239"/>
                  </a:lnTo>
                  <a:lnTo>
                    <a:pt x="1106" y="2234"/>
                  </a:lnTo>
                  <a:lnTo>
                    <a:pt x="1108" y="2230"/>
                  </a:lnTo>
                  <a:lnTo>
                    <a:pt x="1108" y="2220"/>
                  </a:lnTo>
                  <a:lnTo>
                    <a:pt x="1112" y="2215"/>
                  </a:lnTo>
                  <a:lnTo>
                    <a:pt x="1116" y="2209"/>
                  </a:lnTo>
                  <a:lnTo>
                    <a:pt x="1124" y="2205"/>
                  </a:lnTo>
                  <a:lnTo>
                    <a:pt x="1129" y="2205"/>
                  </a:lnTo>
                  <a:lnTo>
                    <a:pt x="1137" y="2209"/>
                  </a:lnTo>
                  <a:lnTo>
                    <a:pt x="1141" y="2211"/>
                  </a:lnTo>
                  <a:lnTo>
                    <a:pt x="1144" y="2215"/>
                  </a:lnTo>
                  <a:lnTo>
                    <a:pt x="1148" y="2218"/>
                  </a:lnTo>
                  <a:lnTo>
                    <a:pt x="1156" y="2222"/>
                  </a:lnTo>
                  <a:lnTo>
                    <a:pt x="1163" y="2228"/>
                  </a:lnTo>
                  <a:lnTo>
                    <a:pt x="1171" y="2234"/>
                  </a:lnTo>
                  <a:lnTo>
                    <a:pt x="1175" y="2236"/>
                  </a:lnTo>
                  <a:lnTo>
                    <a:pt x="1179" y="2239"/>
                  </a:lnTo>
                  <a:lnTo>
                    <a:pt x="1184" y="2243"/>
                  </a:lnTo>
                  <a:lnTo>
                    <a:pt x="1188" y="2249"/>
                  </a:lnTo>
                  <a:lnTo>
                    <a:pt x="1194" y="2253"/>
                  </a:lnTo>
                  <a:lnTo>
                    <a:pt x="1198" y="2257"/>
                  </a:lnTo>
                  <a:lnTo>
                    <a:pt x="1203" y="2260"/>
                  </a:lnTo>
                  <a:lnTo>
                    <a:pt x="1209" y="2264"/>
                  </a:lnTo>
                  <a:lnTo>
                    <a:pt x="1213" y="2270"/>
                  </a:lnTo>
                  <a:lnTo>
                    <a:pt x="1219" y="2274"/>
                  </a:lnTo>
                  <a:lnTo>
                    <a:pt x="1224" y="2277"/>
                  </a:lnTo>
                  <a:lnTo>
                    <a:pt x="1230" y="2283"/>
                  </a:lnTo>
                  <a:lnTo>
                    <a:pt x="1236" y="2285"/>
                  </a:lnTo>
                  <a:lnTo>
                    <a:pt x="1241" y="2291"/>
                  </a:lnTo>
                  <a:lnTo>
                    <a:pt x="1247" y="2295"/>
                  </a:lnTo>
                  <a:lnTo>
                    <a:pt x="1253" y="2300"/>
                  </a:lnTo>
                  <a:lnTo>
                    <a:pt x="1257" y="2302"/>
                  </a:lnTo>
                  <a:lnTo>
                    <a:pt x="1264" y="2308"/>
                  </a:lnTo>
                  <a:lnTo>
                    <a:pt x="1270" y="2310"/>
                  </a:lnTo>
                  <a:lnTo>
                    <a:pt x="1276" y="2315"/>
                  </a:lnTo>
                  <a:lnTo>
                    <a:pt x="1281" y="2317"/>
                  </a:lnTo>
                  <a:lnTo>
                    <a:pt x="1287" y="2321"/>
                  </a:lnTo>
                  <a:lnTo>
                    <a:pt x="1293" y="2325"/>
                  </a:lnTo>
                  <a:lnTo>
                    <a:pt x="1298" y="2327"/>
                  </a:lnTo>
                  <a:lnTo>
                    <a:pt x="1304" y="2331"/>
                  </a:lnTo>
                  <a:lnTo>
                    <a:pt x="1312" y="2333"/>
                  </a:lnTo>
                  <a:lnTo>
                    <a:pt x="1317" y="2334"/>
                  </a:lnTo>
                  <a:lnTo>
                    <a:pt x="1323" y="2338"/>
                  </a:lnTo>
                  <a:lnTo>
                    <a:pt x="1329" y="2338"/>
                  </a:lnTo>
                  <a:lnTo>
                    <a:pt x="1335" y="2340"/>
                  </a:lnTo>
                  <a:lnTo>
                    <a:pt x="1340" y="2340"/>
                  </a:lnTo>
                  <a:lnTo>
                    <a:pt x="1346" y="2342"/>
                  </a:lnTo>
                  <a:lnTo>
                    <a:pt x="1352" y="2344"/>
                  </a:lnTo>
                  <a:lnTo>
                    <a:pt x="1359" y="2346"/>
                  </a:lnTo>
                  <a:lnTo>
                    <a:pt x="1365" y="2346"/>
                  </a:lnTo>
                  <a:lnTo>
                    <a:pt x="1373" y="2348"/>
                  </a:lnTo>
                  <a:lnTo>
                    <a:pt x="1376" y="2348"/>
                  </a:lnTo>
                  <a:lnTo>
                    <a:pt x="1384" y="2350"/>
                  </a:lnTo>
                  <a:lnTo>
                    <a:pt x="1390" y="2350"/>
                  </a:lnTo>
                  <a:lnTo>
                    <a:pt x="1397" y="2350"/>
                  </a:lnTo>
                  <a:lnTo>
                    <a:pt x="1403" y="2350"/>
                  </a:lnTo>
                  <a:lnTo>
                    <a:pt x="1409" y="2352"/>
                  </a:lnTo>
                  <a:lnTo>
                    <a:pt x="1414" y="2352"/>
                  </a:lnTo>
                  <a:lnTo>
                    <a:pt x="1422" y="2353"/>
                  </a:lnTo>
                  <a:lnTo>
                    <a:pt x="1430" y="2352"/>
                  </a:lnTo>
                  <a:lnTo>
                    <a:pt x="1435" y="2352"/>
                  </a:lnTo>
                  <a:lnTo>
                    <a:pt x="1443" y="2352"/>
                  </a:lnTo>
                  <a:lnTo>
                    <a:pt x="1449" y="2352"/>
                  </a:lnTo>
                  <a:lnTo>
                    <a:pt x="1456" y="2352"/>
                  </a:lnTo>
                  <a:lnTo>
                    <a:pt x="1462" y="2352"/>
                  </a:lnTo>
                  <a:lnTo>
                    <a:pt x="1470" y="2352"/>
                  </a:lnTo>
                  <a:lnTo>
                    <a:pt x="1477" y="2352"/>
                  </a:lnTo>
                  <a:lnTo>
                    <a:pt x="1483" y="2350"/>
                  </a:lnTo>
                  <a:lnTo>
                    <a:pt x="1490" y="2350"/>
                  </a:lnTo>
                  <a:lnTo>
                    <a:pt x="1496" y="2350"/>
                  </a:lnTo>
                  <a:lnTo>
                    <a:pt x="1504" y="2348"/>
                  </a:lnTo>
                  <a:lnTo>
                    <a:pt x="1511" y="2348"/>
                  </a:lnTo>
                  <a:lnTo>
                    <a:pt x="1519" y="2346"/>
                  </a:lnTo>
                  <a:lnTo>
                    <a:pt x="1527" y="2346"/>
                  </a:lnTo>
                  <a:lnTo>
                    <a:pt x="1534" y="2344"/>
                  </a:lnTo>
                  <a:lnTo>
                    <a:pt x="1542" y="2342"/>
                  </a:lnTo>
                  <a:lnTo>
                    <a:pt x="1548" y="2340"/>
                  </a:lnTo>
                  <a:lnTo>
                    <a:pt x="1555" y="2338"/>
                  </a:lnTo>
                  <a:lnTo>
                    <a:pt x="1563" y="2336"/>
                  </a:lnTo>
                  <a:lnTo>
                    <a:pt x="1570" y="2334"/>
                  </a:lnTo>
                  <a:lnTo>
                    <a:pt x="1578" y="2333"/>
                  </a:lnTo>
                  <a:lnTo>
                    <a:pt x="1586" y="2331"/>
                  </a:lnTo>
                  <a:lnTo>
                    <a:pt x="1593" y="2329"/>
                  </a:lnTo>
                  <a:lnTo>
                    <a:pt x="1599" y="2325"/>
                  </a:lnTo>
                  <a:lnTo>
                    <a:pt x="1606" y="2323"/>
                  </a:lnTo>
                  <a:lnTo>
                    <a:pt x="1614" y="2321"/>
                  </a:lnTo>
                  <a:lnTo>
                    <a:pt x="1622" y="2317"/>
                  </a:lnTo>
                  <a:lnTo>
                    <a:pt x="1629" y="2315"/>
                  </a:lnTo>
                  <a:lnTo>
                    <a:pt x="1637" y="2312"/>
                  </a:lnTo>
                  <a:lnTo>
                    <a:pt x="1644" y="2310"/>
                  </a:lnTo>
                  <a:lnTo>
                    <a:pt x="1654" y="2308"/>
                  </a:lnTo>
                  <a:lnTo>
                    <a:pt x="1662" y="2302"/>
                  </a:lnTo>
                  <a:lnTo>
                    <a:pt x="1669" y="2300"/>
                  </a:lnTo>
                  <a:lnTo>
                    <a:pt x="1677" y="2295"/>
                  </a:lnTo>
                  <a:lnTo>
                    <a:pt x="1684" y="2293"/>
                  </a:lnTo>
                  <a:lnTo>
                    <a:pt x="1692" y="2287"/>
                  </a:lnTo>
                  <a:lnTo>
                    <a:pt x="1700" y="2285"/>
                  </a:lnTo>
                  <a:lnTo>
                    <a:pt x="1709" y="2279"/>
                  </a:lnTo>
                  <a:lnTo>
                    <a:pt x="1717" y="2277"/>
                  </a:lnTo>
                  <a:lnTo>
                    <a:pt x="1724" y="2272"/>
                  </a:lnTo>
                  <a:lnTo>
                    <a:pt x="1732" y="2268"/>
                  </a:lnTo>
                  <a:lnTo>
                    <a:pt x="1741" y="2262"/>
                  </a:lnTo>
                  <a:lnTo>
                    <a:pt x="1749" y="2258"/>
                  </a:lnTo>
                  <a:lnTo>
                    <a:pt x="1757" y="2253"/>
                  </a:lnTo>
                  <a:lnTo>
                    <a:pt x="1766" y="2249"/>
                  </a:lnTo>
                  <a:lnTo>
                    <a:pt x="1774" y="2243"/>
                  </a:lnTo>
                  <a:lnTo>
                    <a:pt x="1783" y="2237"/>
                  </a:lnTo>
                  <a:lnTo>
                    <a:pt x="1779" y="2236"/>
                  </a:lnTo>
                  <a:lnTo>
                    <a:pt x="1776" y="2234"/>
                  </a:lnTo>
                  <a:lnTo>
                    <a:pt x="1772" y="2230"/>
                  </a:lnTo>
                  <a:lnTo>
                    <a:pt x="1768" y="2228"/>
                  </a:lnTo>
                  <a:lnTo>
                    <a:pt x="1762" y="2224"/>
                  </a:lnTo>
                  <a:lnTo>
                    <a:pt x="1757" y="2220"/>
                  </a:lnTo>
                  <a:lnTo>
                    <a:pt x="1753" y="2218"/>
                  </a:lnTo>
                  <a:lnTo>
                    <a:pt x="1747" y="2215"/>
                  </a:lnTo>
                  <a:lnTo>
                    <a:pt x="1740" y="2211"/>
                  </a:lnTo>
                  <a:lnTo>
                    <a:pt x="1736" y="2205"/>
                  </a:lnTo>
                  <a:lnTo>
                    <a:pt x="1728" y="2201"/>
                  </a:lnTo>
                  <a:lnTo>
                    <a:pt x="1722" y="2198"/>
                  </a:lnTo>
                  <a:lnTo>
                    <a:pt x="1717" y="2194"/>
                  </a:lnTo>
                  <a:lnTo>
                    <a:pt x="1711" y="2190"/>
                  </a:lnTo>
                  <a:lnTo>
                    <a:pt x="1705" y="2186"/>
                  </a:lnTo>
                  <a:lnTo>
                    <a:pt x="1700" y="2180"/>
                  </a:lnTo>
                  <a:lnTo>
                    <a:pt x="1694" y="2177"/>
                  </a:lnTo>
                  <a:lnTo>
                    <a:pt x="1688" y="2173"/>
                  </a:lnTo>
                  <a:lnTo>
                    <a:pt x="1682" y="2167"/>
                  </a:lnTo>
                  <a:lnTo>
                    <a:pt x="1679" y="2163"/>
                  </a:lnTo>
                  <a:lnTo>
                    <a:pt x="1673" y="2158"/>
                  </a:lnTo>
                  <a:lnTo>
                    <a:pt x="1669" y="2156"/>
                  </a:lnTo>
                  <a:lnTo>
                    <a:pt x="1665" y="2150"/>
                  </a:lnTo>
                  <a:lnTo>
                    <a:pt x="1662" y="2148"/>
                  </a:lnTo>
                  <a:lnTo>
                    <a:pt x="1658" y="2141"/>
                  </a:lnTo>
                  <a:lnTo>
                    <a:pt x="1654" y="2133"/>
                  </a:lnTo>
                  <a:lnTo>
                    <a:pt x="1656" y="2129"/>
                  </a:lnTo>
                  <a:lnTo>
                    <a:pt x="1660" y="2125"/>
                  </a:lnTo>
                  <a:lnTo>
                    <a:pt x="1665" y="2122"/>
                  </a:lnTo>
                  <a:lnTo>
                    <a:pt x="1673" y="2120"/>
                  </a:lnTo>
                  <a:lnTo>
                    <a:pt x="1677" y="2118"/>
                  </a:lnTo>
                  <a:lnTo>
                    <a:pt x="1682" y="2118"/>
                  </a:lnTo>
                  <a:lnTo>
                    <a:pt x="1686" y="2118"/>
                  </a:lnTo>
                  <a:lnTo>
                    <a:pt x="1692" y="2118"/>
                  </a:lnTo>
                  <a:lnTo>
                    <a:pt x="1698" y="2118"/>
                  </a:lnTo>
                  <a:lnTo>
                    <a:pt x="1705" y="2118"/>
                  </a:lnTo>
                  <a:lnTo>
                    <a:pt x="1711" y="2120"/>
                  </a:lnTo>
                  <a:lnTo>
                    <a:pt x="1719" y="2120"/>
                  </a:lnTo>
                  <a:lnTo>
                    <a:pt x="1724" y="2120"/>
                  </a:lnTo>
                  <a:lnTo>
                    <a:pt x="1732" y="2122"/>
                  </a:lnTo>
                  <a:lnTo>
                    <a:pt x="1740" y="2122"/>
                  </a:lnTo>
                  <a:lnTo>
                    <a:pt x="1749" y="2123"/>
                  </a:lnTo>
                  <a:lnTo>
                    <a:pt x="1757" y="2123"/>
                  </a:lnTo>
                  <a:lnTo>
                    <a:pt x="1764" y="2123"/>
                  </a:lnTo>
                  <a:lnTo>
                    <a:pt x="1774" y="2123"/>
                  </a:lnTo>
                  <a:lnTo>
                    <a:pt x="1783" y="2123"/>
                  </a:lnTo>
                  <a:lnTo>
                    <a:pt x="1791" y="2123"/>
                  </a:lnTo>
                  <a:lnTo>
                    <a:pt x="1800" y="2123"/>
                  </a:lnTo>
                  <a:lnTo>
                    <a:pt x="1804" y="2123"/>
                  </a:lnTo>
                  <a:lnTo>
                    <a:pt x="1810" y="2123"/>
                  </a:lnTo>
                  <a:lnTo>
                    <a:pt x="1816" y="2123"/>
                  </a:lnTo>
                  <a:lnTo>
                    <a:pt x="1819" y="2125"/>
                  </a:lnTo>
                  <a:lnTo>
                    <a:pt x="1823" y="2123"/>
                  </a:lnTo>
                  <a:lnTo>
                    <a:pt x="1829" y="2123"/>
                  </a:lnTo>
                  <a:lnTo>
                    <a:pt x="1833" y="2123"/>
                  </a:lnTo>
                  <a:lnTo>
                    <a:pt x="1838" y="2123"/>
                  </a:lnTo>
                  <a:lnTo>
                    <a:pt x="1844" y="2123"/>
                  </a:lnTo>
                  <a:lnTo>
                    <a:pt x="1848" y="2123"/>
                  </a:lnTo>
                  <a:lnTo>
                    <a:pt x="1854" y="2123"/>
                  </a:lnTo>
                  <a:lnTo>
                    <a:pt x="1859" y="2123"/>
                  </a:lnTo>
                  <a:lnTo>
                    <a:pt x="1863" y="2123"/>
                  </a:lnTo>
                  <a:lnTo>
                    <a:pt x="1869" y="2122"/>
                  </a:lnTo>
                  <a:lnTo>
                    <a:pt x="1874" y="2122"/>
                  </a:lnTo>
                  <a:lnTo>
                    <a:pt x="1878" y="2122"/>
                  </a:lnTo>
                  <a:lnTo>
                    <a:pt x="1884" y="2120"/>
                  </a:lnTo>
                  <a:lnTo>
                    <a:pt x="1890" y="2120"/>
                  </a:lnTo>
                  <a:lnTo>
                    <a:pt x="1895" y="2118"/>
                  </a:lnTo>
                  <a:lnTo>
                    <a:pt x="1899" y="2118"/>
                  </a:lnTo>
                  <a:lnTo>
                    <a:pt x="1903" y="2116"/>
                  </a:lnTo>
                  <a:lnTo>
                    <a:pt x="1909" y="2116"/>
                  </a:lnTo>
                  <a:lnTo>
                    <a:pt x="1914" y="2114"/>
                  </a:lnTo>
                  <a:lnTo>
                    <a:pt x="1918" y="2112"/>
                  </a:lnTo>
                  <a:lnTo>
                    <a:pt x="1924" y="2110"/>
                  </a:lnTo>
                  <a:lnTo>
                    <a:pt x="1928" y="2110"/>
                  </a:lnTo>
                  <a:lnTo>
                    <a:pt x="1933" y="2108"/>
                  </a:lnTo>
                  <a:lnTo>
                    <a:pt x="1939" y="2108"/>
                  </a:lnTo>
                  <a:lnTo>
                    <a:pt x="1943" y="2104"/>
                  </a:lnTo>
                  <a:lnTo>
                    <a:pt x="1947" y="2102"/>
                  </a:lnTo>
                  <a:lnTo>
                    <a:pt x="1952" y="2101"/>
                  </a:lnTo>
                  <a:lnTo>
                    <a:pt x="1958" y="2099"/>
                  </a:lnTo>
                  <a:lnTo>
                    <a:pt x="1962" y="2097"/>
                  </a:lnTo>
                  <a:lnTo>
                    <a:pt x="1966" y="2095"/>
                  </a:lnTo>
                  <a:lnTo>
                    <a:pt x="1971" y="2093"/>
                  </a:lnTo>
                  <a:lnTo>
                    <a:pt x="1975" y="2091"/>
                  </a:lnTo>
                  <a:lnTo>
                    <a:pt x="1985" y="2085"/>
                  </a:lnTo>
                  <a:lnTo>
                    <a:pt x="1994" y="2080"/>
                  </a:lnTo>
                  <a:lnTo>
                    <a:pt x="1998" y="2076"/>
                  </a:lnTo>
                  <a:lnTo>
                    <a:pt x="2004" y="2074"/>
                  </a:lnTo>
                  <a:lnTo>
                    <a:pt x="2008" y="2070"/>
                  </a:lnTo>
                  <a:lnTo>
                    <a:pt x="2013" y="2068"/>
                  </a:lnTo>
                  <a:lnTo>
                    <a:pt x="2017" y="2064"/>
                  </a:lnTo>
                  <a:lnTo>
                    <a:pt x="2021" y="2061"/>
                  </a:lnTo>
                  <a:lnTo>
                    <a:pt x="2027" y="2057"/>
                  </a:lnTo>
                  <a:lnTo>
                    <a:pt x="2030" y="2055"/>
                  </a:lnTo>
                  <a:lnTo>
                    <a:pt x="2036" y="2051"/>
                  </a:lnTo>
                  <a:lnTo>
                    <a:pt x="2040" y="2047"/>
                  </a:lnTo>
                  <a:lnTo>
                    <a:pt x="2046" y="2044"/>
                  </a:lnTo>
                  <a:lnTo>
                    <a:pt x="2049" y="2040"/>
                  </a:lnTo>
                  <a:lnTo>
                    <a:pt x="2059" y="2030"/>
                  </a:lnTo>
                  <a:lnTo>
                    <a:pt x="2068" y="2021"/>
                  </a:lnTo>
                  <a:lnTo>
                    <a:pt x="2072" y="2017"/>
                  </a:lnTo>
                  <a:lnTo>
                    <a:pt x="2076" y="2011"/>
                  </a:lnTo>
                  <a:lnTo>
                    <a:pt x="2082" y="2006"/>
                  </a:lnTo>
                  <a:lnTo>
                    <a:pt x="2086" y="2002"/>
                  </a:lnTo>
                  <a:lnTo>
                    <a:pt x="2091" y="1996"/>
                  </a:lnTo>
                  <a:lnTo>
                    <a:pt x="2095" y="1990"/>
                  </a:lnTo>
                  <a:lnTo>
                    <a:pt x="2101" y="1985"/>
                  </a:lnTo>
                  <a:lnTo>
                    <a:pt x="2106" y="1979"/>
                  </a:lnTo>
                  <a:lnTo>
                    <a:pt x="2110" y="1973"/>
                  </a:lnTo>
                  <a:lnTo>
                    <a:pt x="2116" y="1967"/>
                  </a:lnTo>
                  <a:lnTo>
                    <a:pt x="2122" y="1962"/>
                  </a:lnTo>
                  <a:lnTo>
                    <a:pt x="2125" y="1956"/>
                  </a:lnTo>
                  <a:lnTo>
                    <a:pt x="2131" y="1948"/>
                  </a:lnTo>
                  <a:lnTo>
                    <a:pt x="2135" y="1943"/>
                  </a:lnTo>
                  <a:lnTo>
                    <a:pt x="2141" y="1935"/>
                  </a:lnTo>
                  <a:lnTo>
                    <a:pt x="2146" y="1929"/>
                  </a:lnTo>
                  <a:lnTo>
                    <a:pt x="2150" y="1922"/>
                  </a:lnTo>
                  <a:lnTo>
                    <a:pt x="2156" y="1914"/>
                  </a:lnTo>
                  <a:lnTo>
                    <a:pt x="2162" y="1907"/>
                  </a:lnTo>
                  <a:lnTo>
                    <a:pt x="2167" y="1899"/>
                  </a:lnTo>
                  <a:lnTo>
                    <a:pt x="2171" y="1891"/>
                  </a:lnTo>
                  <a:lnTo>
                    <a:pt x="2177" y="1884"/>
                  </a:lnTo>
                  <a:lnTo>
                    <a:pt x="2182" y="1876"/>
                  </a:lnTo>
                  <a:lnTo>
                    <a:pt x="2188" y="1869"/>
                  </a:lnTo>
                  <a:lnTo>
                    <a:pt x="2194" y="1859"/>
                  </a:lnTo>
                  <a:lnTo>
                    <a:pt x="2200" y="1852"/>
                  </a:lnTo>
                  <a:lnTo>
                    <a:pt x="2205" y="1844"/>
                  </a:lnTo>
                  <a:lnTo>
                    <a:pt x="2213" y="1834"/>
                  </a:lnTo>
                  <a:lnTo>
                    <a:pt x="2205" y="1834"/>
                  </a:lnTo>
                  <a:lnTo>
                    <a:pt x="2198" y="1834"/>
                  </a:lnTo>
                  <a:lnTo>
                    <a:pt x="2190" y="1834"/>
                  </a:lnTo>
                  <a:lnTo>
                    <a:pt x="2182" y="1834"/>
                  </a:lnTo>
                  <a:lnTo>
                    <a:pt x="2173" y="1834"/>
                  </a:lnTo>
                  <a:lnTo>
                    <a:pt x="2165" y="1832"/>
                  </a:lnTo>
                  <a:lnTo>
                    <a:pt x="2158" y="1832"/>
                  </a:lnTo>
                  <a:lnTo>
                    <a:pt x="2150" y="1832"/>
                  </a:lnTo>
                  <a:lnTo>
                    <a:pt x="2143" y="1831"/>
                  </a:lnTo>
                  <a:lnTo>
                    <a:pt x="2135" y="1829"/>
                  </a:lnTo>
                  <a:lnTo>
                    <a:pt x="2127" y="1829"/>
                  </a:lnTo>
                  <a:lnTo>
                    <a:pt x="2120" y="1827"/>
                  </a:lnTo>
                  <a:lnTo>
                    <a:pt x="2112" y="1825"/>
                  </a:lnTo>
                  <a:lnTo>
                    <a:pt x="2105" y="1823"/>
                  </a:lnTo>
                  <a:lnTo>
                    <a:pt x="2097" y="1821"/>
                  </a:lnTo>
                  <a:lnTo>
                    <a:pt x="2091" y="1819"/>
                  </a:lnTo>
                  <a:lnTo>
                    <a:pt x="2084" y="1817"/>
                  </a:lnTo>
                  <a:lnTo>
                    <a:pt x="2078" y="1815"/>
                  </a:lnTo>
                  <a:lnTo>
                    <a:pt x="2074" y="1812"/>
                  </a:lnTo>
                  <a:lnTo>
                    <a:pt x="2068" y="1812"/>
                  </a:lnTo>
                  <a:lnTo>
                    <a:pt x="2063" y="1808"/>
                  </a:lnTo>
                  <a:lnTo>
                    <a:pt x="2059" y="1806"/>
                  </a:lnTo>
                  <a:lnTo>
                    <a:pt x="2055" y="1804"/>
                  </a:lnTo>
                  <a:lnTo>
                    <a:pt x="2053" y="1802"/>
                  </a:lnTo>
                  <a:lnTo>
                    <a:pt x="2049" y="1796"/>
                  </a:lnTo>
                  <a:lnTo>
                    <a:pt x="2047" y="1791"/>
                  </a:lnTo>
                  <a:lnTo>
                    <a:pt x="2051" y="1787"/>
                  </a:lnTo>
                  <a:lnTo>
                    <a:pt x="2057" y="1781"/>
                  </a:lnTo>
                  <a:lnTo>
                    <a:pt x="2059" y="1779"/>
                  </a:lnTo>
                  <a:lnTo>
                    <a:pt x="2063" y="1777"/>
                  </a:lnTo>
                  <a:lnTo>
                    <a:pt x="2068" y="1775"/>
                  </a:lnTo>
                  <a:lnTo>
                    <a:pt x="2074" y="1774"/>
                  </a:lnTo>
                  <a:lnTo>
                    <a:pt x="2078" y="1772"/>
                  </a:lnTo>
                  <a:lnTo>
                    <a:pt x="2086" y="1770"/>
                  </a:lnTo>
                  <a:lnTo>
                    <a:pt x="2093" y="1766"/>
                  </a:lnTo>
                  <a:lnTo>
                    <a:pt x="2103" y="1764"/>
                  </a:lnTo>
                  <a:lnTo>
                    <a:pt x="2110" y="1762"/>
                  </a:lnTo>
                  <a:lnTo>
                    <a:pt x="2120" y="1758"/>
                  </a:lnTo>
                  <a:lnTo>
                    <a:pt x="2124" y="1756"/>
                  </a:lnTo>
                  <a:lnTo>
                    <a:pt x="2129" y="1755"/>
                  </a:lnTo>
                  <a:lnTo>
                    <a:pt x="2133" y="1753"/>
                  </a:lnTo>
                  <a:lnTo>
                    <a:pt x="2139" y="1753"/>
                  </a:lnTo>
                  <a:lnTo>
                    <a:pt x="2144" y="1749"/>
                  </a:lnTo>
                  <a:lnTo>
                    <a:pt x="2150" y="1747"/>
                  </a:lnTo>
                  <a:lnTo>
                    <a:pt x="2154" y="1745"/>
                  </a:lnTo>
                  <a:lnTo>
                    <a:pt x="2162" y="1743"/>
                  </a:lnTo>
                  <a:lnTo>
                    <a:pt x="2165" y="1739"/>
                  </a:lnTo>
                  <a:lnTo>
                    <a:pt x="2173" y="1737"/>
                  </a:lnTo>
                  <a:lnTo>
                    <a:pt x="2179" y="1736"/>
                  </a:lnTo>
                  <a:lnTo>
                    <a:pt x="2186" y="1732"/>
                  </a:lnTo>
                  <a:lnTo>
                    <a:pt x="2190" y="1730"/>
                  </a:lnTo>
                  <a:lnTo>
                    <a:pt x="2196" y="1726"/>
                  </a:lnTo>
                  <a:lnTo>
                    <a:pt x="2201" y="1722"/>
                  </a:lnTo>
                  <a:lnTo>
                    <a:pt x="2207" y="1718"/>
                  </a:lnTo>
                  <a:lnTo>
                    <a:pt x="2213" y="1715"/>
                  </a:lnTo>
                  <a:lnTo>
                    <a:pt x="2219" y="1713"/>
                  </a:lnTo>
                  <a:lnTo>
                    <a:pt x="2224" y="1709"/>
                  </a:lnTo>
                  <a:lnTo>
                    <a:pt x="2230" y="1707"/>
                  </a:lnTo>
                  <a:lnTo>
                    <a:pt x="2234" y="1701"/>
                  </a:lnTo>
                  <a:lnTo>
                    <a:pt x="2240" y="1699"/>
                  </a:lnTo>
                  <a:lnTo>
                    <a:pt x="2243" y="1696"/>
                  </a:lnTo>
                  <a:lnTo>
                    <a:pt x="2249" y="1692"/>
                  </a:lnTo>
                  <a:lnTo>
                    <a:pt x="2255" y="1688"/>
                  </a:lnTo>
                  <a:lnTo>
                    <a:pt x="2259" y="1682"/>
                  </a:lnTo>
                  <a:lnTo>
                    <a:pt x="2264" y="1678"/>
                  </a:lnTo>
                  <a:lnTo>
                    <a:pt x="2270" y="1675"/>
                  </a:lnTo>
                  <a:lnTo>
                    <a:pt x="2274" y="1671"/>
                  </a:lnTo>
                  <a:lnTo>
                    <a:pt x="2278" y="1665"/>
                  </a:lnTo>
                  <a:lnTo>
                    <a:pt x="2281" y="1659"/>
                  </a:lnTo>
                  <a:lnTo>
                    <a:pt x="2287" y="1656"/>
                  </a:lnTo>
                  <a:lnTo>
                    <a:pt x="2291" y="1650"/>
                  </a:lnTo>
                  <a:lnTo>
                    <a:pt x="2295" y="1644"/>
                  </a:lnTo>
                  <a:lnTo>
                    <a:pt x="2300" y="1637"/>
                  </a:lnTo>
                  <a:lnTo>
                    <a:pt x="2304" y="1631"/>
                  </a:lnTo>
                  <a:lnTo>
                    <a:pt x="2308" y="1623"/>
                  </a:lnTo>
                  <a:lnTo>
                    <a:pt x="2312" y="1616"/>
                  </a:lnTo>
                  <a:lnTo>
                    <a:pt x="2317" y="1608"/>
                  </a:lnTo>
                  <a:lnTo>
                    <a:pt x="2321" y="1601"/>
                  </a:lnTo>
                  <a:lnTo>
                    <a:pt x="2325" y="1591"/>
                  </a:lnTo>
                  <a:lnTo>
                    <a:pt x="2329" y="1582"/>
                  </a:lnTo>
                  <a:lnTo>
                    <a:pt x="2335" y="1572"/>
                  </a:lnTo>
                  <a:lnTo>
                    <a:pt x="2338" y="1564"/>
                  </a:lnTo>
                  <a:lnTo>
                    <a:pt x="2342" y="1555"/>
                  </a:lnTo>
                  <a:lnTo>
                    <a:pt x="2344" y="1547"/>
                  </a:lnTo>
                  <a:lnTo>
                    <a:pt x="2346" y="1540"/>
                  </a:lnTo>
                  <a:lnTo>
                    <a:pt x="2350" y="1532"/>
                  </a:lnTo>
                  <a:lnTo>
                    <a:pt x="2352" y="1524"/>
                  </a:lnTo>
                  <a:lnTo>
                    <a:pt x="2355" y="1517"/>
                  </a:lnTo>
                  <a:lnTo>
                    <a:pt x="2357" y="1509"/>
                  </a:lnTo>
                  <a:lnTo>
                    <a:pt x="2359" y="1502"/>
                  </a:lnTo>
                  <a:lnTo>
                    <a:pt x="2361" y="1494"/>
                  </a:lnTo>
                  <a:lnTo>
                    <a:pt x="2365" y="1486"/>
                  </a:lnTo>
                  <a:lnTo>
                    <a:pt x="2367" y="1479"/>
                  </a:lnTo>
                  <a:lnTo>
                    <a:pt x="2369" y="1471"/>
                  </a:lnTo>
                  <a:lnTo>
                    <a:pt x="2371" y="1464"/>
                  </a:lnTo>
                  <a:lnTo>
                    <a:pt x="2373" y="1456"/>
                  </a:lnTo>
                  <a:lnTo>
                    <a:pt x="2374" y="1448"/>
                  </a:lnTo>
                  <a:lnTo>
                    <a:pt x="2376" y="1441"/>
                  </a:lnTo>
                  <a:lnTo>
                    <a:pt x="2376" y="1431"/>
                  </a:lnTo>
                  <a:lnTo>
                    <a:pt x="2378" y="1424"/>
                  </a:lnTo>
                  <a:lnTo>
                    <a:pt x="2380" y="1414"/>
                  </a:lnTo>
                  <a:lnTo>
                    <a:pt x="2382" y="1407"/>
                  </a:lnTo>
                  <a:lnTo>
                    <a:pt x="2382" y="1397"/>
                  </a:lnTo>
                  <a:lnTo>
                    <a:pt x="2384" y="1389"/>
                  </a:lnTo>
                  <a:lnTo>
                    <a:pt x="2384" y="1380"/>
                  </a:lnTo>
                  <a:lnTo>
                    <a:pt x="2386" y="1370"/>
                  </a:lnTo>
                  <a:lnTo>
                    <a:pt x="2386" y="1367"/>
                  </a:lnTo>
                  <a:lnTo>
                    <a:pt x="2388" y="1361"/>
                  </a:lnTo>
                  <a:lnTo>
                    <a:pt x="2388" y="1355"/>
                  </a:lnTo>
                  <a:lnTo>
                    <a:pt x="2388" y="1351"/>
                  </a:lnTo>
                  <a:lnTo>
                    <a:pt x="2388" y="1346"/>
                  </a:lnTo>
                  <a:lnTo>
                    <a:pt x="2390" y="1340"/>
                  </a:lnTo>
                  <a:lnTo>
                    <a:pt x="2390" y="1336"/>
                  </a:lnTo>
                  <a:lnTo>
                    <a:pt x="2392" y="1331"/>
                  </a:lnTo>
                  <a:lnTo>
                    <a:pt x="2392" y="1325"/>
                  </a:lnTo>
                  <a:lnTo>
                    <a:pt x="2392" y="1319"/>
                  </a:lnTo>
                  <a:lnTo>
                    <a:pt x="2392" y="1313"/>
                  </a:lnTo>
                  <a:lnTo>
                    <a:pt x="2392" y="1308"/>
                  </a:lnTo>
                  <a:lnTo>
                    <a:pt x="2392" y="1302"/>
                  </a:lnTo>
                  <a:lnTo>
                    <a:pt x="2392" y="1298"/>
                  </a:lnTo>
                  <a:lnTo>
                    <a:pt x="2393" y="1291"/>
                  </a:lnTo>
                  <a:lnTo>
                    <a:pt x="2393" y="1287"/>
                  </a:lnTo>
                  <a:lnTo>
                    <a:pt x="2388" y="1289"/>
                  </a:lnTo>
                  <a:lnTo>
                    <a:pt x="2380" y="1291"/>
                  </a:lnTo>
                  <a:lnTo>
                    <a:pt x="2374" y="1292"/>
                  </a:lnTo>
                  <a:lnTo>
                    <a:pt x="2369" y="1294"/>
                  </a:lnTo>
                  <a:lnTo>
                    <a:pt x="2365" y="1296"/>
                  </a:lnTo>
                  <a:lnTo>
                    <a:pt x="2359" y="1298"/>
                  </a:lnTo>
                  <a:lnTo>
                    <a:pt x="2352" y="1300"/>
                  </a:lnTo>
                  <a:lnTo>
                    <a:pt x="2346" y="1302"/>
                  </a:lnTo>
                  <a:lnTo>
                    <a:pt x="2340" y="1306"/>
                  </a:lnTo>
                  <a:lnTo>
                    <a:pt x="2335" y="1308"/>
                  </a:lnTo>
                  <a:lnTo>
                    <a:pt x="2327" y="1310"/>
                  </a:lnTo>
                  <a:lnTo>
                    <a:pt x="2321" y="1312"/>
                  </a:lnTo>
                  <a:lnTo>
                    <a:pt x="2316" y="1313"/>
                  </a:lnTo>
                  <a:lnTo>
                    <a:pt x="2310" y="1317"/>
                  </a:lnTo>
                  <a:lnTo>
                    <a:pt x="2304" y="1317"/>
                  </a:lnTo>
                  <a:lnTo>
                    <a:pt x="2297" y="1321"/>
                  </a:lnTo>
                  <a:lnTo>
                    <a:pt x="2291" y="1321"/>
                  </a:lnTo>
                  <a:lnTo>
                    <a:pt x="2285" y="1323"/>
                  </a:lnTo>
                  <a:lnTo>
                    <a:pt x="2279" y="1325"/>
                  </a:lnTo>
                  <a:lnTo>
                    <a:pt x="2272" y="1325"/>
                  </a:lnTo>
                  <a:lnTo>
                    <a:pt x="2268" y="1327"/>
                  </a:lnTo>
                  <a:lnTo>
                    <a:pt x="2264" y="1329"/>
                  </a:lnTo>
                  <a:lnTo>
                    <a:pt x="2259" y="1329"/>
                  </a:lnTo>
                  <a:lnTo>
                    <a:pt x="2255" y="1329"/>
                  </a:lnTo>
                  <a:lnTo>
                    <a:pt x="2249" y="1327"/>
                  </a:lnTo>
                  <a:lnTo>
                    <a:pt x="2247" y="1327"/>
                  </a:lnTo>
                  <a:lnTo>
                    <a:pt x="2241" y="1325"/>
                  </a:lnTo>
                  <a:lnTo>
                    <a:pt x="2240" y="1323"/>
                  </a:lnTo>
                  <a:lnTo>
                    <a:pt x="2238" y="1315"/>
                  </a:lnTo>
                  <a:lnTo>
                    <a:pt x="2238" y="1310"/>
                  </a:lnTo>
                  <a:lnTo>
                    <a:pt x="2240" y="1302"/>
                  </a:lnTo>
                  <a:lnTo>
                    <a:pt x="2243" y="1296"/>
                  </a:lnTo>
                  <a:lnTo>
                    <a:pt x="2245" y="1289"/>
                  </a:lnTo>
                  <a:lnTo>
                    <a:pt x="2251" y="1281"/>
                  </a:lnTo>
                  <a:lnTo>
                    <a:pt x="2255" y="1275"/>
                  </a:lnTo>
                  <a:lnTo>
                    <a:pt x="2260" y="1272"/>
                  </a:lnTo>
                  <a:lnTo>
                    <a:pt x="2264" y="1264"/>
                  </a:lnTo>
                  <a:lnTo>
                    <a:pt x="2270" y="1256"/>
                  </a:lnTo>
                  <a:lnTo>
                    <a:pt x="2274" y="1251"/>
                  </a:lnTo>
                  <a:lnTo>
                    <a:pt x="2281" y="1243"/>
                  </a:lnTo>
                  <a:lnTo>
                    <a:pt x="2287" y="1234"/>
                  </a:lnTo>
                  <a:lnTo>
                    <a:pt x="2295" y="1224"/>
                  </a:lnTo>
                  <a:lnTo>
                    <a:pt x="2300" y="1215"/>
                  </a:lnTo>
                  <a:lnTo>
                    <a:pt x="2308" y="1207"/>
                  </a:lnTo>
                  <a:lnTo>
                    <a:pt x="2312" y="1201"/>
                  </a:lnTo>
                  <a:lnTo>
                    <a:pt x="2316" y="1196"/>
                  </a:lnTo>
                  <a:lnTo>
                    <a:pt x="2317" y="1190"/>
                  </a:lnTo>
                  <a:lnTo>
                    <a:pt x="2321" y="1186"/>
                  </a:lnTo>
                  <a:lnTo>
                    <a:pt x="2325" y="1178"/>
                  </a:lnTo>
                  <a:lnTo>
                    <a:pt x="2329" y="1175"/>
                  </a:lnTo>
                  <a:lnTo>
                    <a:pt x="2331" y="1169"/>
                  </a:lnTo>
                  <a:lnTo>
                    <a:pt x="2336" y="1163"/>
                  </a:lnTo>
                  <a:lnTo>
                    <a:pt x="2338" y="1157"/>
                  </a:lnTo>
                  <a:lnTo>
                    <a:pt x="2342" y="1152"/>
                  </a:lnTo>
                  <a:lnTo>
                    <a:pt x="2344" y="1146"/>
                  </a:lnTo>
                  <a:lnTo>
                    <a:pt x="2348" y="1140"/>
                  </a:lnTo>
                  <a:lnTo>
                    <a:pt x="2350" y="1133"/>
                  </a:lnTo>
                  <a:lnTo>
                    <a:pt x="2354" y="1129"/>
                  </a:lnTo>
                  <a:lnTo>
                    <a:pt x="2357" y="1121"/>
                  </a:lnTo>
                  <a:lnTo>
                    <a:pt x="2359" y="1116"/>
                  </a:lnTo>
                  <a:lnTo>
                    <a:pt x="2361" y="1108"/>
                  </a:lnTo>
                  <a:lnTo>
                    <a:pt x="2365" y="1100"/>
                  </a:lnTo>
                  <a:lnTo>
                    <a:pt x="2367" y="1093"/>
                  </a:lnTo>
                  <a:lnTo>
                    <a:pt x="2367" y="1085"/>
                  </a:lnTo>
                  <a:lnTo>
                    <a:pt x="2367" y="1080"/>
                  </a:lnTo>
                  <a:lnTo>
                    <a:pt x="2369" y="1076"/>
                  </a:lnTo>
                  <a:lnTo>
                    <a:pt x="2369" y="1070"/>
                  </a:lnTo>
                  <a:lnTo>
                    <a:pt x="2371" y="1066"/>
                  </a:lnTo>
                  <a:lnTo>
                    <a:pt x="2371" y="1061"/>
                  </a:lnTo>
                  <a:lnTo>
                    <a:pt x="2371" y="1057"/>
                  </a:lnTo>
                  <a:lnTo>
                    <a:pt x="2373" y="1051"/>
                  </a:lnTo>
                  <a:lnTo>
                    <a:pt x="2373" y="1047"/>
                  </a:lnTo>
                  <a:lnTo>
                    <a:pt x="2373" y="1042"/>
                  </a:lnTo>
                  <a:lnTo>
                    <a:pt x="2373" y="1034"/>
                  </a:lnTo>
                  <a:lnTo>
                    <a:pt x="2373" y="1028"/>
                  </a:lnTo>
                  <a:lnTo>
                    <a:pt x="2373" y="1024"/>
                  </a:lnTo>
                  <a:lnTo>
                    <a:pt x="2373" y="1017"/>
                  </a:lnTo>
                  <a:lnTo>
                    <a:pt x="2373" y="1011"/>
                  </a:lnTo>
                  <a:lnTo>
                    <a:pt x="2373" y="1005"/>
                  </a:lnTo>
                  <a:lnTo>
                    <a:pt x="2373" y="1000"/>
                  </a:lnTo>
                  <a:lnTo>
                    <a:pt x="2373" y="992"/>
                  </a:lnTo>
                  <a:lnTo>
                    <a:pt x="2371" y="986"/>
                  </a:lnTo>
                  <a:lnTo>
                    <a:pt x="2371" y="979"/>
                  </a:lnTo>
                  <a:lnTo>
                    <a:pt x="2371" y="973"/>
                  </a:lnTo>
                  <a:lnTo>
                    <a:pt x="2369" y="967"/>
                  </a:lnTo>
                  <a:lnTo>
                    <a:pt x="2369" y="960"/>
                  </a:lnTo>
                  <a:lnTo>
                    <a:pt x="2367" y="954"/>
                  </a:lnTo>
                  <a:lnTo>
                    <a:pt x="2367" y="946"/>
                  </a:lnTo>
                  <a:lnTo>
                    <a:pt x="2367" y="939"/>
                  </a:lnTo>
                  <a:lnTo>
                    <a:pt x="2365" y="931"/>
                  </a:lnTo>
                  <a:lnTo>
                    <a:pt x="2363" y="924"/>
                  </a:lnTo>
                  <a:lnTo>
                    <a:pt x="2361" y="918"/>
                  </a:lnTo>
                  <a:lnTo>
                    <a:pt x="2359" y="910"/>
                  </a:lnTo>
                  <a:lnTo>
                    <a:pt x="2359" y="903"/>
                  </a:lnTo>
                  <a:lnTo>
                    <a:pt x="2355" y="895"/>
                  </a:lnTo>
                  <a:lnTo>
                    <a:pt x="2355" y="887"/>
                  </a:lnTo>
                  <a:lnTo>
                    <a:pt x="2352" y="880"/>
                  </a:lnTo>
                  <a:lnTo>
                    <a:pt x="2350" y="872"/>
                  </a:lnTo>
                  <a:lnTo>
                    <a:pt x="2348" y="863"/>
                  </a:lnTo>
                  <a:lnTo>
                    <a:pt x="2346" y="855"/>
                  </a:lnTo>
                  <a:lnTo>
                    <a:pt x="2344" y="848"/>
                  </a:lnTo>
                  <a:lnTo>
                    <a:pt x="2342" y="838"/>
                  </a:lnTo>
                  <a:lnTo>
                    <a:pt x="2338" y="830"/>
                  </a:lnTo>
                  <a:lnTo>
                    <a:pt x="2336" y="823"/>
                  </a:lnTo>
                  <a:lnTo>
                    <a:pt x="2333" y="813"/>
                  </a:lnTo>
                  <a:lnTo>
                    <a:pt x="2329" y="804"/>
                  </a:lnTo>
                  <a:lnTo>
                    <a:pt x="2327" y="796"/>
                  </a:lnTo>
                  <a:lnTo>
                    <a:pt x="2323" y="787"/>
                  </a:lnTo>
                  <a:lnTo>
                    <a:pt x="2319" y="777"/>
                  </a:lnTo>
                  <a:lnTo>
                    <a:pt x="2316" y="770"/>
                  </a:lnTo>
                  <a:lnTo>
                    <a:pt x="2312" y="760"/>
                  </a:lnTo>
                  <a:lnTo>
                    <a:pt x="2310" y="752"/>
                  </a:lnTo>
                  <a:lnTo>
                    <a:pt x="2304" y="743"/>
                  </a:lnTo>
                  <a:lnTo>
                    <a:pt x="2300" y="733"/>
                  </a:lnTo>
                  <a:lnTo>
                    <a:pt x="2297" y="724"/>
                  </a:lnTo>
                  <a:lnTo>
                    <a:pt x="2293" y="714"/>
                  </a:lnTo>
                  <a:lnTo>
                    <a:pt x="2287" y="705"/>
                  </a:lnTo>
                  <a:lnTo>
                    <a:pt x="2283" y="697"/>
                  </a:lnTo>
                  <a:lnTo>
                    <a:pt x="2278" y="686"/>
                  </a:lnTo>
                  <a:lnTo>
                    <a:pt x="2274" y="678"/>
                  </a:lnTo>
                  <a:lnTo>
                    <a:pt x="2268" y="684"/>
                  </a:lnTo>
                  <a:lnTo>
                    <a:pt x="2262" y="690"/>
                  </a:lnTo>
                  <a:lnTo>
                    <a:pt x="2257" y="697"/>
                  </a:lnTo>
                  <a:lnTo>
                    <a:pt x="2253" y="705"/>
                  </a:lnTo>
                  <a:lnTo>
                    <a:pt x="2247" y="713"/>
                  </a:lnTo>
                  <a:lnTo>
                    <a:pt x="2241" y="720"/>
                  </a:lnTo>
                  <a:lnTo>
                    <a:pt x="2238" y="728"/>
                  </a:lnTo>
                  <a:lnTo>
                    <a:pt x="2232" y="735"/>
                  </a:lnTo>
                  <a:lnTo>
                    <a:pt x="2226" y="741"/>
                  </a:lnTo>
                  <a:lnTo>
                    <a:pt x="2220" y="749"/>
                  </a:lnTo>
                  <a:lnTo>
                    <a:pt x="2215" y="754"/>
                  </a:lnTo>
                  <a:lnTo>
                    <a:pt x="2209" y="762"/>
                  </a:lnTo>
                  <a:lnTo>
                    <a:pt x="2201" y="770"/>
                  </a:lnTo>
                  <a:lnTo>
                    <a:pt x="2194" y="775"/>
                  </a:lnTo>
                  <a:lnTo>
                    <a:pt x="2186" y="779"/>
                  </a:lnTo>
                  <a:lnTo>
                    <a:pt x="2181" y="785"/>
                  </a:lnTo>
                  <a:lnTo>
                    <a:pt x="2173" y="787"/>
                  </a:lnTo>
                  <a:lnTo>
                    <a:pt x="2165" y="783"/>
                  </a:lnTo>
                  <a:lnTo>
                    <a:pt x="2163" y="777"/>
                  </a:lnTo>
                  <a:lnTo>
                    <a:pt x="2162" y="772"/>
                  </a:lnTo>
                  <a:lnTo>
                    <a:pt x="2160" y="764"/>
                  </a:lnTo>
                  <a:lnTo>
                    <a:pt x="2160" y="758"/>
                  </a:lnTo>
                  <a:lnTo>
                    <a:pt x="2158" y="752"/>
                  </a:lnTo>
                  <a:lnTo>
                    <a:pt x="2158" y="745"/>
                  </a:lnTo>
                  <a:lnTo>
                    <a:pt x="2158" y="739"/>
                  </a:lnTo>
                  <a:lnTo>
                    <a:pt x="2158" y="732"/>
                  </a:lnTo>
                  <a:lnTo>
                    <a:pt x="2158" y="724"/>
                  </a:lnTo>
                  <a:lnTo>
                    <a:pt x="2158" y="716"/>
                  </a:lnTo>
                  <a:lnTo>
                    <a:pt x="2158" y="711"/>
                  </a:lnTo>
                  <a:lnTo>
                    <a:pt x="2158" y="707"/>
                  </a:lnTo>
                  <a:lnTo>
                    <a:pt x="2158" y="701"/>
                  </a:lnTo>
                  <a:lnTo>
                    <a:pt x="2160" y="697"/>
                  </a:lnTo>
                  <a:lnTo>
                    <a:pt x="2160" y="692"/>
                  </a:lnTo>
                  <a:lnTo>
                    <a:pt x="2160" y="686"/>
                  </a:lnTo>
                  <a:lnTo>
                    <a:pt x="2160" y="680"/>
                  </a:lnTo>
                  <a:lnTo>
                    <a:pt x="2160" y="675"/>
                  </a:lnTo>
                  <a:lnTo>
                    <a:pt x="2160" y="667"/>
                  </a:lnTo>
                  <a:lnTo>
                    <a:pt x="2160" y="661"/>
                  </a:lnTo>
                  <a:lnTo>
                    <a:pt x="2160" y="654"/>
                  </a:lnTo>
                  <a:lnTo>
                    <a:pt x="2160" y="648"/>
                  </a:lnTo>
                  <a:lnTo>
                    <a:pt x="2158" y="638"/>
                  </a:lnTo>
                  <a:lnTo>
                    <a:pt x="2158" y="631"/>
                  </a:lnTo>
                  <a:lnTo>
                    <a:pt x="2158" y="623"/>
                  </a:lnTo>
                  <a:lnTo>
                    <a:pt x="2158" y="614"/>
                  </a:lnTo>
                  <a:lnTo>
                    <a:pt x="2156" y="604"/>
                  </a:lnTo>
                  <a:lnTo>
                    <a:pt x="2156" y="597"/>
                  </a:lnTo>
                  <a:lnTo>
                    <a:pt x="2156" y="591"/>
                  </a:lnTo>
                  <a:lnTo>
                    <a:pt x="2156" y="585"/>
                  </a:lnTo>
                  <a:lnTo>
                    <a:pt x="2156" y="581"/>
                  </a:lnTo>
                  <a:lnTo>
                    <a:pt x="2156" y="576"/>
                  </a:lnTo>
                  <a:lnTo>
                    <a:pt x="2154" y="572"/>
                  </a:lnTo>
                  <a:lnTo>
                    <a:pt x="2154" y="566"/>
                  </a:lnTo>
                  <a:lnTo>
                    <a:pt x="2152" y="560"/>
                  </a:lnTo>
                  <a:lnTo>
                    <a:pt x="2152" y="557"/>
                  </a:lnTo>
                  <a:lnTo>
                    <a:pt x="2150" y="551"/>
                  </a:lnTo>
                  <a:lnTo>
                    <a:pt x="2150" y="547"/>
                  </a:lnTo>
                  <a:lnTo>
                    <a:pt x="2148" y="541"/>
                  </a:lnTo>
                  <a:lnTo>
                    <a:pt x="2146" y="538"/>
                  </a:lnTo>
                  <a:lnTo>
                    <a:pt x="2146" y="532"/>
                  </a:lnTo>
                  <a:lnTo>
                    <a:pt x="2144" y="526"/>
                  </a:lnTo>
                  <a:lnTo>
                    <a:pt x="2143" y="521"/>
                  </a:lnTo>
                  <a:lnTo>
                    <a:pt x="2141" y="517"/>
                  </a:lnTo>
                  <a:lnTo>
                    <a:pt x="2139" y="511"/>
                  </a:lnTo>
                  <a:lnTo>
                    <a:pt x="2137" y="505"/>
                  </a:lnTo>
                  <a:lnTo>
                    <a:pt x="2133" y="500"/>
                  </a:lnTo>
                  <a:lnTo>
                    <a:pt x="2131" y="496"/>
                  </a:lnTo>
                  <a:lnTo>
                    <a:pt x="2129" y="488"/>
                  </a:lnTo>
                  <a:lnTo>
                    <a:pt x="2125" y="482"/>
                  </a:lnTo>
                  <a:lnTo>
                    <a:pt x="2124" y="477"/>
                  </a:lnTo>
                  <a:lnTo>
                    <a:pt x="2122" y="471"/>
                  </a:lnTo>
                  <a:lnTo>
                    <a:pt x="2118" y="465"/>
                  </a:lnTo>
                  <a:lnTo>
                    <a:pt x="2114" y="460"/>
                  </a:lnTo>
                  <a:lnTo>
                    <a:pt x="2110" y="454"/>
                  </a:lnTo>
                  <a:lnTo>
                    <a:pt x="2108" y="448"/>
                  </a:lnTo>
                  <a:lnTo>
                    <a:pt x="2105" y="443"/>
                  </a:lnTo>
                  <a:lnTo>
                    <a:pt x="2101" y="437"/>
                  </a:lnTo>
                  <a:lnTo>
                    <a:pt x="2097" y="431"/>
                  </a:lnTo>
                  <a:lnTo>
                    <a:pt x="2093" y="424"/>
                  </a:lnTo>
                  <a:lnTo>
                    <a:pt x="2087" y="418"/>
                  </a:lnTo>
                  <a:lnTo>
                    <a:pt x="2084" y="412"/>
                  </a:lnTo>
                  <a:lnTo>
                    <a:pt x="2080" y="406"/>
                  </a:lnTo>
                  <a:lnTo>
                    <a:pt x="2076" y="401"/>
                  </a:lnTo>
                  <a:lnTo>
                    <a:pt x="2070" y="393"/>
                  </a:lnTo>
                  <a:lnTo>
                    <a:pt x="2067" y="387"/>
                  </a:lnTo>
                  <a:lnTo>
                    <a:pt x="2061" y="382"/>
                  </a:lnTo>
                  <a:lnTo>
                    <a:pt x="2055" y="376"/>
                  </a:lnTo>
                  <a:lnTo>
                    <a:pt x="2049" y="368"/>
                  </a:lnTo>
                  <a:lnTo>
                    <a:pt x="2046" y="363"/>
                  </a:lnTo>
                  <a:lnTo>
                    <a:pt x="2040" y="355"/>
                  </a:lnTo>
                  <a:lnTo>
                    <a:pt x="2034" y="349"/>
                  </a:lnTo>
                  <a:lnTo>
                    <a:pt x="2028" y="344"/>
                  </a:lnTo>
                  <a:lnTo>
                    <a:pt x="2023" y="336"/>
                  </a:lnTo>
                  <a:lnTo>
                    <a:pt x="2017" y="330"/>
                  </a:lnTo>
                  <a:lnTo>
                    <a:pt x="2011" y="325"/>
                  </a:lnTo>
                  <a:lnTo>
                    <a:pt x="2004" y="317"/>
                  </a:lnTo>
                  <a:lnTo>
                    <a:pt x="1998" y="311"/>
                  </a:lnTo>
                  <a:lnTo>
                    <a:pt x="1990" y="306"/>
                  </a:lnTo>
                  <a:lnTo>
                    <a:pt x="1985" y="300"/>
                  </a:lnTo>
                  <a:lnTo>
                    <a:pt x="1977" y="292"/>
                  </a:lnTo>
                  <a:lnTo>
                    <a:pt x="1971" y="287"/>
                  </a:lnTo>
                  <a:lnTo>
                    <a:pt x="1964" y="279"/>
                  </a:lnTo>
                  <a:lnTo>
                    <a:pt x="1956" y="273"/>
                  </a:lnTo>
                  <a:lnTo>
                    <a:pt x="1949" y="266"/>
                  </a:lnTo>
                  <a:lnTo>
                    <a:pt x="1941" y="260"/>
                  </a:lnTo>
                  <a:lnTo>
                    <a:pt x="1933" y="254"/>
                  </a:lnTo>
                  <a:lnTo>
                    <a:pt x="1926" y="247"/>
                  </a:lnTo>
                  <a:lnTo>
                    <a:pt x="1918" y="241"/>
                  </a:lnTo>
                  <a:lnTo>
                    <a:pt x="1911" y="235"/>
                  </a:lnTo>
                  <a:lnTo>
                    <a:pt x="1901" y="228"/>
                  </a:lnTo>
                  <a:lnTo>
                    <a:pt x="1894" y="222"/>
                  </a:lnTo>
                  <a:lnTo>
                    <a:pt x="1884" y="216"/>
                  </a:lnTo>
                  <a:lnTo>
                    <a:pt x="1876" y="209"/>
                  </a:lnTo>
                  <a:lnTo>
                    <a:pt x="1867" y="203"/>
                  </a:lnTo>
                  <a:lnTo>
                    <a:pt x="1859" y="197"/>
                  </a:lnTo>
                  <a:lnTo>
                    <a:pt x="1857" y="201"/>
                  </a:lnTo>
                  <a:lnTo>
                    <a:pt x="1857" y="209"/>
                  </a:lnTo>
                  <a:lnTo>
                    <a:pt x="1857" y="212"/>
                  </a:lnTo>
                  <a:lnTo>
                    <a:pt x="1857" y="218"/>
                  </a:lnTo>
                  <a:lnTo>
                    <a:pt x="1857" y="224"/>
                  </a:lnTo>
                  <a:lnTo>
                    <a:pt x="1857" y="230"/>
                  </a:lnTo>
                  <a:lnTo>
                    <a:pt x="1857" y="235"/>
                  </a:lnTo>
                  <a:lnTo>
                    <a:pt x="1855" y="243"/>
                  </a:lnTo>
                  <a:lnTo>
                    <a:pt x="1855" y="249"/>
                  </a:lnTo>
                  <a:lnTo>
                    <a:pt x="1855" y="256"/>
                  </a:lnTo>
                  <a:lnTo>
                    <a:pt x="1855" y="264"/>
                  </a:lnTo>
                  <a:lnTo>
                    <a:pt x="1854" y="271"/>
                  </a:lnTo>
                  <a:lnTo>
                    <a:pt x="1854" y="279"/>
                  </a:lnTo>
                  <a:lnTo>
                    <a:pt x="1852" y="287"/>
                  </a:lnTo>
                  <a:lnTo>
                    <a:pt x="1850" y="294"/>
                  </a:lnTo>
                  <a:lnTo>
                    <a:pt x="1848" y="300"/>
                  </a:lnTo>
                  <a:lnTo>
                    <a:pt x="1846" y="308"/>
                  </a:lnTo>
                  <a:lnTo>
                    <a:pt x="1844" y="313"/>
                  </a:lnTo>
                  <a:lnTo>
                    <a:pt x="1842" y="321"/>
                  </a:lnTo>
                  <a:lnTo>
                    <a:pt x="1840" y="327"/>
                  </a:lnTo>
                  <a:lnTo>
                    <a:pt x="1836" y="330"/>
                  </a:lnTo>
                  <a:lnTo>
                    <a:pt x="1835" y="336"/>
                  </a:lnTo>
                  <a:lnTo>
                    <a:pt x="1827" y="344"/>
                  </a:lnTo>
                  <a:lnTo>
                    <a:pt x="1819" y="349"/>
                  </a:lnTo>
                  <a:lnTo>
                    <a:pt x="1816" y="349"/>
                  </a:lnTo>
                  <a:lnTo>
                    <a:pt x="1810" y="349"/>
                  </a:lnTo>
                  <a:lnTo>
                    <a:pt x="1806" y="349"/>
                  </a:lnTo>
                  <a:lnTo>
                    <a:pt x="1800" y="349"/>
                  </a:lnTo>
                  <a:lnTo>
                    <a:pt x="1795" y="346"/>
                  </a:lnTo>
                  <a:lnTo>
                    <a:pt x="1789" y="342"/>
                  </a:lnTo>
                  <a:lnTo>
                    <a:pt x="1785" y="338"/>
                  </a:lnTo>
                  <a:lnTo>
                    <a:pt x="1779" y="334"/>
                  </a:lnTo>
                  <a:lnTo>
                    <a:pt x="1774" y="328"/>
                  </a:lnTo>
                  <a:lnTo>
                    <a:pt x="1770" y="323"/>
                  </a:lnTo>
                  <a:lnTo>
                    <a:pt x="1766" y="317"/>
                  </a:lnTo>
                  <a:lnTo>
                    <a:pt x="1762" y="311"/>
                  </a:lnTo>
                  <a:lnTo>
                    <a:pt x="1759" y="304"/>
                  </a:lnTo>
                  <a:lnTo>
                    <a:pt x="1755" y="296"/>
                  </a:lnTo>
                  <a:lnTo>
                    <a:pt x="1751" y="287"/>
                  </a:lnTo>
                  <a:lnTo>
                    <a:pt x="1747" y="279"/>
                  </a:lnTo>
                  <a:lnTo>
                    <a:pt x="1743" y="271"/>
                  </a:lnTo>
                  <a:lnTo>
                    <a:pt x="1740" y="262"/>
                  </a:lnTo>
                  <a:lnTo>
                    <a:pt x="1736" y="254"/>
                  </a:lnTo>
                  <a:lnTo>
                    <a:pt x="1732" y="245"/>
                  </a:lnTo>
                  <a:lnTo>
                    <a:pt x="1730" y="239"/>
                  </a:lnTo>
                  <a:lnTo>
                    <a:pt x="1728" y="235"/>
                  </a:lnTo>
                  <a:lnTo>
                    <a:pt x="1726" y="230"/>
                  </a:lnTo>
                  <a:lnTo>
                    <a:pt x="1724" y="226"/>
                  </a:lnTo>
                  <a:lnTo>
                    <a:pt x="1722" y="222"/>
                  </a:lnTo>
                  <a:lnTo>
                    <a:pt x="1721" y="216"/>
                  </a:lnTo>
                  <a:lnTo>
                    <a:pt x="1719" y="212"/>
                  </a:lnTo>
                  <a:lnTo>
                    <a:pt x="1717" y="207"/>
                  </a:lnTo>
                  <a:lnTo>
                    <a:pt x="1711" y="199"/>
                  </a:lnTo>
                  <a:lnTo>
                    <a:pt x="1707" y="190"/>
                  </a:lnTo>
                  <a:lnTo>
                    <a:pt x="1701" y="182"/>
                  </a:lnTo>
                  <a:lnTo>
                    <a:pt x="1698" y="174"/>
                  </a:lnTo>
                  <a:lnTo>
                    <a:pt x="1692" y="165"/>
                  </a:lnTo>
                  <a:lnTo>
                    <a:pt x="1686" y="157"/>
                  </a:lnTo>
                  <a:lnTo>
                    <a:pt x="1681" y="150"/>
                  </a:lnTo>
                  <a:lnTo>
                    <a:pt x="1675" y="142"/>
                  </a:lnTo>
                  <a:lnTo>
                    <a:pt x="1669" y="136"/>
                  </a:lnTo>
                  <a:lnTo>
                    <a:pt x="1662" y="131"/>
                  </a:lnTo>
                  <a:lnTo>
                    <a:pt x="1656" y="125"/>
                  </a:lnTo>
                  <a:lnTo>
                    <a:pt x="1648" y="119"/>
                  </a:lnTo>
                  <a:lnTo>
                    <a:pt x="1643" y="116"/>
                  </a:lnTo>
                  <a:lnTo>
                    <a:pt x="1635" y="112"/>
                  </a:lnTo>
                  <a:lnTo>
                    <a:pt x="1629" y="108"/>
                  </a:lnTo>
                  <a:lnTo>
                    <a:pt x="1624" y="104"/>
                  </a:lnTo>
                  <a:lnTo>
                    <a:pt x="1618" y="100"/>
                  </a:lnTo>
                  <a:lnTo>
                    <a:pt x="1610" y="97"/>
                  </a:lnTo>
                  <a:lnTo>
                    <a:pt x="1603" y="93"/>
                  </a:lnTo>
                  <a:lnTo>
                    <a:pt x="1597" y="89"/>
                  </a:lnTo>
                  <a:lnTo>
                    <a:pt x="1587" y="85"/>
                  </a:lnTo>
                  <a:lnTo>
                    <a:pt x="1580" y="81"/>
                  </a:lnTo>
                  <a:lnTo>
                    <a:pt x="1570" y="76"/>
                  </a:lnTo>
                  <a:lnTo>
                    <a:pt x="1561" y="72"/>
                  </a:lnTo>
                  <a:lnTo>
                    <a:pt x="1555" y="70"/>
                  </a:lnTo>
                  <a:lnTo>
                    <a:pt x="1551" y="68"/>
                  </a:lnTo>
                  <a:lnTo>
                    <a:pt x="1546" y="66"/>
                  </a:lnTo>
                  <a:lnTo>
                    <a:pt x="1542" y="64"/>
                  </a:lnTo>
                  <a:lnTo>
                    <a:pt x="1536" y="62"/>
                  </a:lnTo>
                  <a:lnTo>
                    <a:pt x="1530" y="60"/>
                  </a:lnTo>
                  <a:lnTo>
                    <a:pt x="1525" y="58"/>
                  </a:lnTo>
                  <a:lnTo>
                    <a:pt x="1521" y="57"/>
                  </a:lnTo>
                  <a:lnTo>
                    <a:pt x="1513" y="55"/>
                  </a:lnTo>
                  <a:lnTo>
                    <a:pt x="1509" y="51"/>
                  </a:lnTo>
                  <a:lnTo>
                    <a:pt x="1502" y="49"/>
                  </a:lnTo>
                  <a:lnTo>
                    <a:pt x="1496" y="47"/>
                  </a:lnTo>
                  <a:lnTo>
                    <a:pt x="1490" y="45"/>
                  </a:lnTo>
                  <a:lnTo>
                    <a:pt x="1485" y="43"/>
                  </a:lnTo>
                  <a:lnTo>
                    <a:pt x="1477" y="41"/>
                  </a:lnTo>
                  <a:lnTo>
                    <a:pt x="1471" y="39"/>
                  </a:lnTo>
                  <a:lnTo>
                    <a:pt x="1464" y="38"/>
                  </a:lnTo>
                  <a:lnTo>
                    <a:pt x="1456" y="36"/>
                  </a:lnTo>
                  <a:lnTo>
                    <a:pt x="1451" y="34"/>
                  </a:lnTo>
                  <a:lnTo>
                    <a:pt x="1443" y="32"/>
                  </a:lnTo>
                  <a:lnTo>
                    <a:pt x="1435" y="30"/>
                  </a:lnTo>
                  <a:lnTo>
                    <a:pt x="1428" y="28"/>
                  </a:lnTo>
                  <a:lnTo>
                    <a:pt x="1420" y="26"/>
                  </a:lnTo>
                  <a:lnTo>
                    <a:pt x="1413" y="24"/>
                  </a:lnTo>
                  <a:lnTo>
                    <a:pt x="1403" y="22"/>
                  </a:lnTo>
                  <a:lnTo>
                    <a:pt x="1395" y="20"/>
                  </a:lnTo>
                  <a:lnTo>
                    <a:pt x="1386" y="19"/>
                  </a:lnTo>
                  <a:lnTo>
                    <a:pt x="1378" y="17"/>
                  </a:lnTo>
                  <a:lnTo>
                    <a:pt x="1369" y="15"/>
                  </a:lnTo>
                  <a:lnTo>
                    <a:pt x="1359" y="13"/>
                  </a:lnTo>
                  <a:lnTo>
                    <a:pt x="1352" y="11"/>
                  </a:lnTo>
                  <a:lnTo>
                    <a:pt x="1342" y="11"/>
                  </a:lnTo>
                  <a:lnTo>
                    <a:pt x="1333" y="7"/>
                  </a:lnTo>
                  <a:lnTo>
                    <a:pt x="1323" y="7"/>
                  </a:lnTo>
                  <a:lnTo>
                    <a:pt x="1312" y="5"/>
                  </a:lnTo>
                  <a:lnTo>
                    <a:pt x="1304" y="5"/>
                  </a:lnTo>
                  <a:lnTo>
                    <a:pt x="1293" y="3"/>
                  </a:lnTo>
                  <a:lnTo>
                    <a:pt x="1281" y="1"/>
                  </a:lnTo>
                  <a:lnTo>
                    <a:pt x="1272" y="0"/>
                  </a:lnTo>
                  <a:lnTo>
                    <a:pt x="1262" y="0"/>
                  </a:lnTo>
                  <a:lnTo>
                    <a:pt x="1264" y="3"/>
                  </a:lnTo>
                  <a:lnTo>
                    <a:pt x="1266" y="11"/>
                  </a:lnTo>
                  <a:lnTo>
                    <a:pt x="1268" y="15"/>
                  </a:lnTo>
                  <a:lnTo>
                    <a:pt x="1270" y="19"/>
                  </a:lnTo>
                  <a:lnTo>
                    <a:pt x="1272" y="22"/>
                  </a:lnTo>
                  <a:lnTo>
                    <a:pt x="1274" y="28"/>
                  </a:lnTo>
                  <a:lnTo>
                    <a:pt x="1276" y="34"/>
                  </a:lnTo>
                  <a:lnTo>
                    <a:pt x="1279" y="39"/>
                  </a:lnTo>
                  <a:lnTo>
                    <a:pt x="1281" y="43"/>
                  </a:lnTo>
                  <a:lnTo>
                    <a:pt x="1283" y="51"/>
                  </a:lnTo>
                  <a:lnTo>
                    <a:pt x="1287" y="55"/>
                  </a:lnTo>
                  <a:lnTo>
                    <a:pt x="1289" y="62"/>
                  </a:lnTo>
                  <a:lnTo>
                    <a:pt x="1291" y="68"/>
                  </a:lnTo>
                  <a:lnTo>
                    <a:pt x="1295" y="76"/>
                  </a:lnTo>
                  <a:lnTo>
                    <a:pt x="1297" y="79"/>
                  </a:lnTo>
                  <a:lnTo>
                    <a:pt x="1298" y="87"/>
                  </a:lnTo>
                  <a:lnTo>
                    <a:pt x="1300" y="93"/>
                  </a:lnTo>
                  <a:lnTo>
                    <a:pt x="1302" y="98"/>
                  </a:lnTo>
                  <a:lnTo>
                    <a:pt x="1304" y="104"/>
                  </a:lnTo>
                  <a:lnTo>
                    <a:pt x="1306" y="112"/>
                  </a:lnTo>
                  <a:lnTo>
                    <a:pt x="1308" y="117"/>
                  </a:lnTo>
                  <a:lnTo>
                    <a:pt x="1310" y="123"/>
                  </a:lnTo>
                  <a:lnTo>
                    <a:pt x="1310" y="127"/>
                  </a:lnTo>
                  <a:lnTo>
                    <a:pt x="1312" y="133"/>
                  </a:lnTo>
                  <a:lnTo>
                    <a:pt x="1312" y="136"/>
                  </a:lnTo>
                  <a:lnTo>
                    <a:pt x="1312" y="142"/>
                  </a:lnTo>
                  <a:lnTo>
                    <a:pt x="1312" y="150"/>
                  </a:lnTo>
                  <a:lnTo>
                    <a:pt x="1312" y="157"/>
                  </a:lnTo>
                  <a:lnTo>
                    <a:pt x="1306" y="165"/>
                  </a:lnTo>
                  <a:lnTo>
                    <a:pt x="1300" y="169"/>
                  </a:lnTo>
                  <a:lnTo>
                    <a:pt x="1297" y="169"/>
                  </a:lnTo>
                  <a:lnTo>
                    <a:pt x="1291" y="171"/>
                  </a:lnTo>
                  <a:lnTo>
                    <a:pt x="1287" y="171"/>
                  </a:lnTo>
                  <a:lnTo>
                    <a:pt x="1281" y="171"/>
                  </a:lnTo>
                  <a:lnTo>
                    <a:pt x="1276" y="169"/>
                  </a:lnTo>
                  <a:lnTo>
                    <a:pt x="1270" y="167"/>
                  </a:lnTo>
                  <a:lnTo>
                    <a:pt x="1264" y="163"/>
                  </a:lnTo>
                  <a:lnTo>
                    <a:pt x="1257" y="161"/>
                  </a:lnTo>
                  <a:lnTo>
                    <a:pt x="1251" y="157"/>
                  </a:lnTo>
                  <a:lnTo>
                    <a:pt x="1243" y="154"/>
                  </a:lnTo>
                  <a:lnTo>
                    <a:pt x="1238" y="150"/>
                  </a:lnTo>
                  <a:lnTo>
                    <a:pt x="1230" y="144"/>
                  </a:lnTo>
                  <a:lnTo>
                    <a:pt x="1224" y="140"/>
                  </a:lnTo>
                  <a:lnTo>
                    <a:pt x="1219" y="136"/>
                  </a:lnTo>
                  <a:lnTo>
                    <a:pt x="1211" y="131"/>
                  </a:lnTo>
                  <a:lnTo>
                    <a:pt x="1205" y="127"/>
                  </a:lnTo>
                  <a:lnTo>
                    <a:pt x="1198" y="123"/>
                  </a:lnTo>
                  <a:lnTo>
                    <a:pt x="1192" y="119"/>
                  </a:lnTo>
                  <a:lnTo>
                    <a:pt x="1186" y="114"/>
                  </a:lnTo>
                  <a:lnTo>
                    <a:pt x="1179" y="112"/>
                  </a:lnTo>
                  <a:lnTo>
                    <a:pt x="1173" y="106"/>
                  </a:lnTo>
                  <a:lnTo>
                    <a:pt x="1167" y="102"/>
                  </a:lnTo>
                  <a:lnTo>
                    <a:pt x="1162" y="97"/>
                  </a:lnTo>
                  <a:lnTo>
                    <a:pt x="1154" y="95"/>
                  </a:lnTo>
                  <a:lnTo>
                    <a:pt x="1148" y="89"/>
                  </a:lnTo>
                  <a:lnTo>
                    <a:pt x="1143" y="87"/>
                  </a:lnTo>
                  <a:lnTo>
                    <a:pt x="1137" y="81"/>
                  </a:lnTo>
                  <a:lnTo>
                    <a:pt x="1131" y="79"/>
                  </a:lnTo>
                  <a:lnTo>
                    <a:pt x="1124" y="76"/>
                  </a:lnTo>
                  <a:lnTo>
                    <a:pt x="1118" y="72"/>
                  </a:lnTo>
                  <a:lnTo>
                    <a:pt x="1112" y="68"/>
                  </a:lnTo>
                  <a:lnTo>
                    <a:pt x="1106" y="64"/>
                  </a:lnTo>
                  <a:lnTo>
                    <a:pt x="1101" y="62"/>
                  </a:lnTo>
                  <a:lnTo>
                    <a:pt x="1095" y="58"/>
                  </a:lnTo>
                  <a:lnTo>
                    <a:pt x="1089" y="57"/>
                  </a:lnTo>
                  <a:lnTo>
                    <a:pt x="1084" y="55"/>
                  </a:lnTo>
                  <a:lnTo>
                    <a:pt x="1078" y="51"/>
                  </a:lnTo>
                  <a:lnTo>
                    <a:pt x="1072" y="49"/>
                  </a:lnTo>
                  <a:lnTo>
                    <a:pt x="1067" y="45"/>
                  </a:lnTo>
                  <a:lnTo>
                    <a:pt x="1061" y="45"/>
                  </a:lnTo>
                  <a:lnTo>
                    <a:pt x="1055" y="43"/>
                  </a:lnTo>
                  <a:lnTo>
                    <a:pt x="1049" y="41"/>
                  </a:lnTo>
                  <a:lnTo>
                    <a:pt x="1044" y="41"/>
                  </a:lnTo>
                  <a:lnTo>
                    <a:pt x="1040" y="41"/>
                  </a:lnTo>
                  <a:lnTo>
                    <a:pt x="1028" y="39"/>
                  </a:lnTo>
                  <a:lnTo>
                    <a:pt x="1021" y="39"/>
                  </a:lnTo>
                  <a:lnTo>
                    <a:pt x="1011" y="38"/>
                  </a:lnTo>
                  <a:lnTo>
                    <a:pt x="1002" y="38"/>
                  </a:lnTo>
                  <a:lnTo>
                    <a:pt x="990" y="38"/>
                  </a:lnTo>
                  <a:lnTo>
                    <a:pt x="983" y="38"/>
                  </a:lnTo>
                  <a:lnTo>
                    <a:pt x="973" y="38"/>
                  </a:lnTo>
                  <a:lnTo>
                    <a:pt x="964" y="38"/>
                  </a:lnTo>
                  <a:lnTo>
                    <a:pt x="954" y="38"/>
                  </a:lnTo>
                  <a:lnTo>
                    <a:pt x="945" y="38"/>
                  </a:lnTo>
                  <a:lnTo>
                    <a:pt x="935" y="38"/>
                  </a:lnTo>
                  <a:lnTo>
                    <a:pt x="928" y="39"/>
                  </a:lnTo>
                  <a:lnTo>
                    <a:pt x="918" y="39"/>
                  </a:lnTo>
                  <a:lnTo>
                    <a:pt x="909" y="41"/>
                  </a:lnTo>
                  <a:lnTo>
                    <a:pt x="899" y="41"/>
                  </a:lnTo>
                  <a:lnTo>
                    <a:pt x="892" y="43"/>
                  </a:lnTo>
                  <a:lnTo>
                    <a:pt x="882" y="45"/>
                  </a:lnTo>
                  <a:lnTo>
                    <a:pt x="875" y="45"/>
                  </a:lnTo>
                  <a:lnTo>
                    <a:pt x="865" y="47"/>
                  </a:lnTo>
                  <a:lnTo>
                    <a:pt x="857" y="49"/>
                  </a:lnTo>
                  <a:lnTo>
                    <a:pt x="850" y="51"/>
                  </a:lnTo>
                  <a:lnTo>
                    <a:pt x="840" y="53"/>
                  </a:lnTo>
                  <a:lnTo>
                    <a:pt x="833" y="55"/>
                  </a:lnTo>
                  <a:lnTo>
                    <a:pt x="825" y="57"/>
                  </a:lnTo>
                  <a:lnTo>
                    <a:pt x="816" y="58"/>
                  </a:lnTo>
                  <a:lnTo>
                    <a:pt x="808" y="60"/>
                  </a:lnTo>
                  <a:lnTo>
                    <a:pt x="800" y="62"/>
                  </a:lnTo>
                  <a:lnTo>
                    <a:pt x="793" y="64"/>
                  </a:lnTo>
                  <a:lnTo>
                    <a:pt x="785" y="68"/>
                  </a:lnTo>
                  <a:lnTo>
                    <a:pt x="778" y="70"/>
                  </a:lnTo>
                  <a:lnTo>
                    <a:pt x="770" y="72"/>
                  </a:lnTo>
                  <a:lnTo>
                    <a:pt x="762" y="76"/>
                  </a:lnTo>
                  <a:lnTo>
                    <a:pt x="755" y="77"/>
                  </a:lnTo>
                  <a:lnTo>
                    <a:pt x="747" y="79"/>
                  </a:lnTo>
                  <a:lnTo>
                    <a:pt x="741" y="81"/>
                  </a:lnTo>
                  <a:lnTo>
                    <a:pt x="734" y="85"/>
                  </a:lnTo>
                  <a:lnTo>
                    <a:pt x="726" y="87"/>
                  </a:lnTo>
                  <a:lnTo>
                    <a:pt x="721" y="89"/>
                  </a:lnTo>
                  <a:lnTo>
                    <a:pt x="715" y="93"/>
                  </a:lnTo>
                  <a:lnTo>
                    <a:pt x="707" y="95"/>
                  </a:lnTo>
                  <a:lnTo>
                    <a:pt x="702" y="98"/>
                  </a:lnTo>
                  <a:lnTo>
                    <a:pt x="696" y="100"/>
                  </a:lnTo>
                  <a:lnTo>
                    <a:pt x="688" y="102"/>
                  </a:lnTo>
                  <a:lnTo>
                    <a:pt x="682" y="106"/>
                  </a:lnTo>
                  <a:lnTo>
                    <a:pt x="677" y="108"/>
                  </a:lnTo>
                  <a:lnTo>
                    <a:pt x="673" y="112"/>
                  </a:lnTo>
                  <a:lnTo>
                    <a:pt x="667" y="114"/>
                  </a:lnTo>
                  <a:lnTo>
                    <a:pt x="662" y="117"/>
                  </a:lnTo>
                  <a:lnTo>
                    <a:pt x="658" y="119"/>
                  </a:lnTo>
                  <a:lnTo>
                    <a:pt x="652" y="121"/>
                  </a:lnTo>
                  <a:lnTo>
                    <a:pt x="646" y="123"/>
                  </a:lnTo>
                  <a:lnTo>
                    <a:pt x="643" y="127"/>
                  </a:lnTo>
                  <a:lnTo>
                    <a:pt x="637" y="127"/>
                  </a:lnTo>
                  <a:lnTo>
                    <a:pt x="633" y="131"/>
                  </a:lnTo>
                  <a:lnTo>
                    <a:pt x="629" y="133"/>
                  </a:lnTo>
                  <a:lnTo>
                    <a:pt x="625" y="136"/>
                  </a:lnTo>
                  <a:lnTo>
                    <a:pt x="618" y="140"/>
                  </a:lnTo>
                  <a:lnTo>
                    <a:pt x="612" y="144"/>
                  </a:lnTo>
                  <a:lnTo>
                    <a:pt x="606" y="148"/>
                  </a:lnTo>
                  <a:lnTo>
                    <a:pt x="603" y="152"/>
                  </a:lnTo>
                  <a:lnTo>
                    <a:pt x="686" y="173"/>
                  </a:lnTo>
                  <a:lnTo>
                    <a:pt x="688" y="171"/>
                  </a:lnTo>
                  <a:lnTo>
                    <a:pt x="692" y="169"/>
                  </a:lnTo>
                  <a:lnTo>
                    <a:pt x="696" y="165"/>
                  </a:lnTo>
                  <a:lnTo>
                    <a:pt x="703" y="163"/>
                  </a:lnTo>
                  <a:lnTo>
                    <a:pt x="707" y="159"/>
                  </a:lnTo>
                  <a:lnTo>
                    <a:pt x="713" y="157"/>
                  </a:lnTo>
                  <a:lnTo>
                    <a:pt x="719" y="155"/>
                  </a:lnTo>
                  <a:lnTo>
                    <a:pt x="724" y="152"/>
                  </a:lnTo>
                  <a:lnTo>
                    <a:pt x="730" y="150"/>
                  </a:lnTo>
                  <a:lnTo>
                    <a:pt x="738" y="148"/>
                  </a:lnTo>
                  <a:lnTo>
                    <a:pt x="745" y="144"/>
                  </a:lnTo>
                  <a:lnTo>
                    <a:pt x="753" y="142"/>
                  </a:lnTo>
                  <a:lnTo>
                    <a:pt x="760" y="138"/>
                  </a:lnTo>
                  <a:lnTo>
                    <a:pt x="768" y="136"/>
                  </a:lnTo>
                  <a:lnTo>
                    <a:pt x="776" y="133"/>
                  </a:lnTo>
                  <a:lnTo>
                    <a:pt x="785" y="129"/>
                  </a:lnTo>
                  <a:lnTo>
                    <a:pt x="793" y="127"/>
                  </a:lnTo>
                  <a:lnTo>
                    <a:pt x="802" y="123"/>
                  </a:lnTo>
                  <a:lnTo>
                    <a:pt x="808" y="121"/>
                  </a:lnTo>
                  <a:lnTo>
                    <a:pt x="812" y="119"/>
                  </a:lnTo>
                  <a:lnTo>
                    <a:pt x="817" y="119"/>
                  </a:lnTo>
                  <a:lnTo>
                    <a:pt x="823" y="117"/>
                  </a:lnTo>
                  <a:lnTo>
                    <a:pt x="827" y="116"/>
                  </a:lnTo>
                  <a:lnTo>
                    <a:pt x="833" y="116"/>
                  </a:lnTo>
                  <a:lnTo>
                    <a:pt x="838" y="114"/>
                  </a:lnTo>
                  <a:lnTo>
                    <a:pt x="842" y="112"/>
                  </a:lnTo>
                  <a:lnTo>
                    <a:pt x="848" y="112"/>
                  </a:lnTo>
                  <a:lnTo>
                    <a:pt x="854" y="110"/>
                  </a:lnTo>
                  <a:lnTo>
                    <a:pt x="857" y="108"/>
                  </a:lnTo>
                  <a:lnTo>
                    <a:pt x="863" y="108"/>
                  </a:lnTo>
                  <a:lnTo>
                    <a:pt x="869" y="106"/>
                  </a:lnTo>
                  <a:lnTo>
                    <a:pt x="875" y="104"/>
                  </a:lnTo>
                  <a:lnTo>
                    <a:pt x="880" y="104"/>
                  </a:lnTo>
                  <a:lnTo>
                    <a:pt x="886" y="102"/>
                  </a:lnTo>
                  <a:lnTo>
                    <a:pt x="892" y="102"/>
                  </a:lnTo>
                  <a:lnTo>
                    <a:pt x="897" y="102"/>
                  </a:lnTo>
                  <a:lnTo>
                    <a:pt x="903" y="100"/>
                  </a:lnTo>
                  <a:lnTo>
                    <a:pt x="909" y="100"/>
                  </a:lnTo>
                  <a:lnTo>
                    <a:pt x="914" y="98"/>
                  </a:lnTo>
                  <a:lnTo>
                    <a:pt x="918" y="98"/>
                  </a:lnTo>
                  <a:lnTo>
                    <a:pt x="924" y="97"/>
                  </a:lnTo>
                  <a:lnTo>
                    <a:pt x="930" y="97"/>
                  </a:lnTo>
                  <a:lnTo>
                    <a:pt x="935" y="97"/>
                  </a:lnTo>
                  <a:lnTo>
                    <a:pt x="939" y="95"/>
                  </a:lnTo>
                  <a:lnTo>
                    <a:pt x="945" y="95"/>
                  </a:lnTo>
                  <a:lnTo>
                    <a:pt x="951" y="95"/>
                  </a:lnTo>
                  <a:lnTo>
                    <a:pt x="958" y="95"/>
                  </a:lnTo>
                  <a:lnTo>
                    <a:pt x="968" y="95"/>
                  </a:lnTo>
                  <a:lnTo>
                    <a:pt x="975" y="95"/>
                  </a:lnTo>
                  <a:lnTo>
                    <a:pt x="985" y="95"/>
                  </a:lnTo>
                  <a:lnTo>
                    <a:pt x="990" y="95"/>
                  </a:lnTo>
                  <a:lnTo>
                    <a:pt x="998" y="95"/>
                  </a:lnTo>
                  <a:lnTo>
                    <a:pt x="1006" y="95"/>
                  </a:lnTo>
                  <a:lnTo>
                    <a:pt x="1013" y="97"/>
                  </a:lnTo>
                  <a:lnTo>
                    <a:pt x="1019" y="97"/>
                  </a:lnTo>
                  <a:lnTo>
                    <a:pt x="1027" y="98"/>
                  </a:lnTo>
                  <a:lnTo>
                    <a:pt x="1032" y="100"/>
                  </a:lnTo>
                  <a:lnTo>
                    <a:pt x="1040" y="102"/>
                  </a:lnTo>
                  <a:lnTo>
                    <a:pt x="1044" y="102"/>
                  </a:lnTo>
                  <a:lnTo>
                    <a:pt x="1051" y="104"/>
                  </a:lnTo>
                  <a:lnTo>
                    <a:pt x="1057" y="108"/>
                  </a:lnTo>
                  <a:lnTo>
                    <a:pt x="1063" y="110"/>
                  </a:lnTo>
                  <a:lnTo>
                    <a:pt x="1068" y="112"/>
                  </a:lnTo>
                  <a:lnTo>
                    <a:pt x="1074" y="116"/>
                  </a:lnTo>
                  <a:lnTo>
                    <a:pt x="1080" y="117"/>
                  </a:lnTo>
                  <a:lnTo>
                    <a:pt x="1086" y="121"/>
                  </a:lnTo>
                  <a:lnTo>
                    <a:pt x="1091" y="125"/>
                  </a:lnTo>
                  <a:lnTo>
                    <a:pt x="1099" y="129"/>
                  </a:lnTo>
                  <a:lnTo>
                    <a:pt x="1103" y="133"/>
                  </a:lnTo>
                  <a:lnTo>
                    <a:pt x="1110" y="136"/>
                  </a:lnTo>
                  <a:lnTo>
                    <a:pt x="1116" y="140"/>
                  </a:lnTo>
                  <a:lnTo>
                    <a:pt x="1124" y="146"/>
                  </a:lnTo>
                  <a:lnTo>
                    <a:pt x="1129" y="150"/>
                  </a:lnTo>
                  <a:lnTo>
                    <a:pt x="1137" y="155"/>
                  </a:lnTo>
                  <a:lnTo>
                    <a:pt x="1143" y="159"/>
                  </a:lnTo>
                  <a:lnTo>
                    <a:pt x="1146" y="163"/>
                  </a:lnTo>
                  <a:lnTo>
                    <a:pt x="1152" y="167"/>
                  </a:lnTo>
                  <a:lnTo>
                    <a:pt x="1158" y="171"/>
                  </a:lnTo>
                  <a:lnTo>
                    <a:pt x="1163" y="173"/>
                  </a:lnTo>
                  <a:lnTo>
                    <a:pt x="1169" y="176"/>
                  </a:lnTo>
                  <a:lnTo>
                    <a:pt x="1173" y="180"/>
                  </a:lnTo>
                  <a:lnTo>
                    <a:pt x="1179" y="184"/>
                  </a:lnTo>
                  <a:lnTo>
                    <a:pt x="1182" y="186"/>
                  </a:lnTo>
                  <a:lnTo>
                    <a:pt x="1188" y="190"/>
                  </a:lnTo>
                  <a:lnTo>
                    <a:pt x="1192" y="192"/>
                  </a:lnTo>
                  <a:lnTo>
                    <a:pt x="1198" y="195"/>
                  </a:lnTo>
                  <a:lnTo>
                    <a:pt x="1201" y="197"/>
                  </a:lnTo>
                  <a:lnTo>
                    <a:pt x="1207" y="199"/>
                  </a:lnTo>
                  <a:lnTo>
                    <a:pt x="1211" y="203"/>
                  </a:lnTo>
                  <a:lnTo>
                    <a:pt x="1217" y="205"/>
                  </a:lnTo>
                  <a:lnTo>
                    <a:pt x="1224" y="209"/>
                  </a:lnTo>
                  <a:lnTo>
                    <a:pt x="1232" y="212"/>
                  </a:lnTo>
                  <a:lnTo>
                    <a:pt x="1240" y="216"/>
                  </a:lnTo>
                  <a:lnTo>
                    <a:pt x="1249" y="220"/>
                  </a:lnTo>
                  <a:lnTo>
                    <a:pt x="1255" y="222"/>
                  </a:lnTo>
                  <a:lnTo>
                    <a:pt x="1262" y="224"/>
                  </a:lnTo>
                  <a:lnTo>
                    <a:pt x="1270" y="226"/>
                  </a:lnTo>
                  <a:lnTo>
                    <a:pt x="1276" y="230"/>
                  </a:lnTo>
                  <a:lnTo>
                    <a:pt x="1281" y="230"/>
                  </a:lnTo>
                  <a:lnTo>
                    <a:pt x="1289" y="230"/>
                  </a:lnTo>
                  <a:lnTo>
                    <a:pt x="1293" y="232"/>
                  </a:lnTo>
                  <a:lnTo>
                    <a:pt x="1298" y="232"/>
                  </a:lnTo>
                  <a:lnTo>
                    <a:pt x="1304" y="232"/>
                  </a:lnTo>
                  <a:lnTo>
                    <a:pt x="1308" y="232"/>
                  </a:lnTo>
                  <a:lnTo>
                    <a:pt x="1314" y="232"/>
                  </a:lnTo>
                  <a:lnTo>
                    <a:pt x="1319" y="232"/>
                  </a:lnTo>
                  <a:lnTo>
                    <a:pt x="1327" y="230"/>
                  </a:lnTo>
                  <a:lnTo>
                    <a:pt x="1335" y="226"/>
                  </a:lnTo>
                  <a:lnTo>
                    <a:pt x="1342" y="224"/>
                  </a:lnTo>
                  <a:lnTo>
                    <a:pt x="1348" y="220"/>
                  </a:lnTo>
                  <a:lnTo>
                    <a:pt x="1354" y="212"/>
                  </a:lnTo>
                  <a:lnTo>
                    <a:pt x="1359" y="205"/>
                  </a:lnTo>
                  <a:lnTo>
                    <a:pt x="1363" y="197"/>
                  </a:lnTo>
                  <a:lnTo>
                    <a:pt x="1367" y="188"/>
                  </a:lnTo>
                  <a:lnTo>
                    <a:pt x="1367" y="182"/>
                  </a:lnTo>
                  <a:lnTo>
                    <a:pt x="1369" y="178"/>
                  </a:lnTo>
                  <a:lnTo>
                    <a:pt x="1369" y="173"/>
                  </a:lnTo>
                  <a:lnTo>
                    <a:pt x="1369" y="167"/>
                  </a:lnTo>
                  <a:lnTo>
                    <a:pt x="1369" y="163"/>
                  </a:lnTo>
                  <a:lnTo>
                    <a:pt x="1369" y="157"/>
                  </a:lnTo>
                  <a:lnTo>
                    <a:pt x="1369" y="152"/>
                  </a:lnTo>
                  <a:lnTo>
                    <a:pt x="1369" y="148"/>
                  </a:lnTo>
                  <a:lnTo>
                    <a:pt x="1369" y="142"/>
                  </a:lnTo>
                  <a:lnTo>
                    <a:pt x="1367" y="136"/>
                  </a:lnTo>
                  <a:lnTo>
                    <a:pt x="1367" y="131"/>
                  </a:lnTo>
                  <a:lnTo>
                    <a:pt x="1367" y="127"/>
                  </a:lnTo>
                  <a:lnTo>
                    <a:pt x="1365" y="121"/>
                  </a:lnTo>
                  <a:lnTo>
                    <a:pt x="1363" y="116"/>
                  </a:lnTo>
                  <a:lnTo>
                    <a:pt x="1361" y="112"/>
                  </a:lnTo>
                  <a:lnTo>
                    <a:pt x="1361" y="106"/>
                  </a:lnTo>
                  <a:lnTo>
                    <a:pt x="1359" y="100"/>
                  </a:lnTo>
                  <a:lnTo>
                    <a:pt x="1357" y="95"/>
                  </a:lnTo>
                  <a:lnTo>
                    <a:pt x="1355" y="91"/>
                  </a:lnTo>
                  <a:lnTo>
                    <a:pt x="1354" y="85"/>
                  </a:lnTo>
                  <a:lnTo>
                    <a:pt x="1352" y="79"/>
                  </a:lnTo>
                  <a:lnTo>
                    <a:pt x="1352" y="76"/>
                  </a:lnTo>
                  <a:lnTo>
                    <a:pt x="1350" y="70"/>
                  </a:lnTo>
                  <a:lnTo>
                    <a:pt x="1348" y="68"/>
                  </a:lnTo>
                  <a:lnTo>
                    <a:pt x="1355" y="68"/>
                  </a:lnTo>
                  <a:lnTo>
                    <a:pt x="1363" y="70"/>
                  </a:lnTo>
                  <a:lnTo>
                    <a:pt x="1367" y="70"/>
                  </a:lnTo>
                  <a:lnTo>
                    <a:pt x="1373" y="70"/>
                  </a:lnTo>
                  <a:lnTo>
                    <a:pt x="1376" y="72"/>
                  </a:lnTo>
                  <a:lnTo>
                    <a:pt x="1382" y="74"/>
                  </a:lnTo>
                  <a:lnTo>
                    <a:pt x="1386" y="74"/>
                  </a:lnTo>
                  <a:lnTo>
                    <a:pt x="1392" y="76"/>
                  </a:lnTo>
                  <a:lnTo>
                    <a:pt x="1397" y="76"/>
                  </a:lnTo>
                  <a:lnTo>
                    <a:pt x="1401" y="77"/>
                  </a:lnTo>
                  <a:lnTo>
                    <a:pt x="1407" y="79"/>
                  </a:lnTo>
                  <a:lnTo>
                    <a:pt x="1413" y="79"/>
                  </a:lnTo>
                  <a:lnTo>
                    <a:pt x="1418" y="81"/>
                  </a:lnTo>
                  <a:lnTo>
                    <a:pt x="1424" y="83"/>
                  </a:lnTo>
                  <a:lnTo>
                    <a:pt x="1430" y="83"/>
                  </a:lnTo>
                  <a:lnTo>
                    <a:pt x="1433" y="85"/>
                  </a:lnTo>
                  <a:lnTo>
                    <a:pt x="1439" y="87"/>
                  </a:lnTo>
                  <a:lnTo>
                    <a:pt x="1445" y="87"/>
                  </a:lnTo>
                  <a:lnTo>
                    <a:pt x="1451" y="89"/>
                  </a:lnTo>
                  <a:lnTo>
                    <a:pt x="1456" y="91"/>
                  </a:lnTo>
                  <a:lnTo>
                    <a:pt x="1462" y="93"/>
                  </a:lnTo>
                  <a:lnTo>
                    <a:pt x="1468" y="95"/>
                  </a:lnTo>
                  <a:lnTo>
                    <a:pt x="1473" y="97"/>
                  </a:lnTo>
                  <a:lnTo>
                    <a:pt x="1477" y="98"/>
                  </a:lnTo>
                  <a:lnTo>
                    <a:pt x="1485" y="100"/>
                  </a:lnTo>
                  <a:lnTo>
                    <a:pt x="1490" y="102"/>
                  </a:lnTo>
                  <a:lnTo>
                    <a:pt x="1494" y="104"/>
                  </a:lnTo>
                  <a:lnTo>
                    <a:pt x="1500" y="106"/>
                  </a:lnTo>
                  <a:lnTo>
                    <a:pt x="1508" y="110"/>
                  </a:lnTo>
                  <a:lnTo>
                    <a:pt x="1513" y="112"/>
                  </a:lnTo>
                  <a:lnTo>
                    <a:pt x="1517" y="114"/>
                  </a:lnTo>
                  <a:lnTo>
                    <a:pt x="1523" y="116"/>
                  </a:lnTo>
                  <a:lnTo>
                    <a:pt x="1528" y="117"/>
                  </a:lnTo>
                  <a:lnTo>
                    <a:pt x="1532" y="119"/>
                  </a:lnTo>
                  <a:lnTo>
                    <a:pt x="1538" y="121"/>
                  </a:lnTo>
                  <a:lnTo>
                    <a:pt x="1544" y="123"/>
                  </a:lnTo>
                  <a:lnTo>
                    <a:pt x="1548" y="127"/>
                  </a:lnTo>
                  <a:lnTo>
                    <a:pt x="1555" y="129"/>
                  </a:lnTo>
                  <a:lnTo>
                    <a:pt x="1559" y="131"/>
                  </a:lnTo>
                  <a:lnTo>
                    <a:pt x="1565" y="135"/>
                  </a:lnTo>
                  <a:lnTo>
                    <a:pt x="1568" y="136"/>
                  </a:lnTo>
                  <a:lnTo>
                    <a:pt x="1574" y="138"/>
                  </a:lnTo>
                  <a:lnTo>
                    <a:pt x="1578" y="142"/>
                  </a:lnTo>
                  <a:lnTo>
                    <a:pt x="1584" y="144"/>
                  </a:lnTo>
                  <a:lnTo>
                    <a:pt x="1587" y="146"/>
                  </a:lnTo>
                  <a:lnTo>
                    <a:pt x="1593" y="150"/>
                  </a:lnTo>
                  <a:lnTo>
                    <a:pt x="1601" y="154"/>
                  </a:lnTo>
                  <a:lnTo>
                    <a:pt x="1608" y="159"/>
                  </a:lnTo>
                  <a:lnTo>
                    <a:pt x="1616" y="165"/>
                  </a:lnTo>
                  <a:lnTo>
                    <a:pt x="1624" y="171"/>
                  </a:lnTo>
                  <a:lnTo>
                    <a:pt x="1627" y="174"/>
                  </a:lnTo>
                  <a:lnTo>
                    <a:pt x="1635" y="182"/>
                  </a:lnTo>
                  <a:lnTo>
                    <a:pt x="1639" y="188"/>
                  </a:lnTo>
                  <a:lnTo>
                    <a:pt x="1644" y="193"/>
                  </a:lnTo>
                  <a:lnTo>
                    <a:pt x="1646" y="199"/>
                  </a:lnTo>
                  <a:lnTo>
                    <a:pt x="1650" y="205"/>
                  </a:lnTo>
                  <a:lnTo>
                    <a:pt x="1652" y="211"/>
                  </a:lnTo>
                  <a:lnTo>
                    <a:pt x="1658" y="218"/>
                  </a:lnTo>
                  <a:lnTo>
                    <a:pt x="1660" y="224"/>
                  </a:lnTo>
                  <a:lnTo>
                    <a:pt x="1665" y="232"/>
                  </a:lnTo>
                  <a:lnTo>
                    <a:pt x="1667" y="241"/>
                  </a:lnTo>
                  <a:lnTo>
                    <a:pt x="1673" y="249"/>
                  </a:lnTo>
                  <a:lnTo>
                    <a:pt x="1675" y="256"/>
                  </a:lnTo>
                  <a:lnTo>
                    <a:pt x="1681" y="266"/>
                  </a:lnTo>
                  <a:lnTo>
                    <a:pt x="1682" y="273"/>
                  </a:lnTo>
                  <a:lnTo>
                    <a:pt x="1688" y="283"/>
                  </a:lnTo>
                  <a:lnTo>
                    <a:pt x="1692" y="290"/>
                  </a:lnTo>
                  <a:lnTo>
                    <a:pt x="1696" y="300"/>
                  </a:lnTo>
                  <a:lnTo>
                    <a:pt x="1700" y="309"/>
                  </a:lnTo>
                  <a:lnTo>
                    <a:pt x="1705" y="319"/>
                  </a:lnTo>
                  <a:lnTo>
                    <a:pt x="1709" y="327"/>
                  </a:lnTo>
                  <a:lnTo>
                    <a:pt x="1713" y="334"/>
                  </a:lnTo>
                  <a:lnTo>
                    <a:pt x="1719" y="342"/>
                  </a:lnTo>
                  <a:lnTo>
                    <a:pt x="1724" y="351"/>
                  </a:lnTo>
                  <a:lnTo>
                    <a:pt x="1728" y="357"/>
                  </a:lnTo>
                  <a:lnTo>
                    <a:pt x="1734" y="365"/>
                  </a:lnTo>
                  <a:lnTo>
                    <a:pt x="1740" y="372"/>
                  </a:lnTo>
                  <a:lnTo>
                    <a:pt x="1745" y="380"/>
                  </a:lnTo>
                  <a:lnTo>
                    <a:pt x="1751" y="384"/>
                  </a:lnTo>
                  <a:lnTo>
                    <a:pt x="1755" y="391"/>
                  </a:lnTo>
                  <a:lnTo>
                    <a:pt x="1760" y="395"/>
                  </a:lnTo>
                  <a:lnTo>
                    <a:pt x="1768" y="401"/>
                  </a:lnTo>
                  <a:lnTo>
                    <a:pt x="1774" y="403"/>
                  </a:lnTo>
                  <a:lnTo>
                    <a:pt x="1781" y="408"/>
                  </a:lnTo>
                  <a:lnTo>
                    <a:pt x="1787" y="410"/>
                  </a:lnTo>
                  <a:lnTo>
                    <a:pt x="1795" y="412"/>
                  </a:lnTo>
                  <a:lnTo>
                    <a:pt x="1800" y="412"/>
                  </a:lnTo>
                  <a:lnTo>
                    <a:pt x="1808" y="414"/>
                  </a:lnTo>
                  <a:lnTo>
                    <a:pt x="1812" y="414"/>
                  </a:lnTo>
                  <a:lnTo>
                    <a:pt x="1817" y="414"/>
                  </a:lnTo>
                  <a:lnTo>
                    <a:pt x="1823" y="412"/>
                  </a:lnTo>
                  <a:lnTo>
                    <a:pt x="1829" y="412"/>
                  </a:lnTo>
                  <a:lnTo>
                    <a:pt x="1833" y="412"/>
                  </a:lnTo>
                  <a:lnTo>
                    <a:pt x="1838" y="410"/>
                  </a:lnTo>
                  <a:lnTo>
                    <a:pt x="1846" y="406"/>
                  </a:lnTo>
                  <a:lnTo>
                    <a:pt x="1855" y="403"/>
                  </a:lnTo>
                  <a:lnTo>
                    <a:pt x="1863" y="397"/>
                  </a:lnTo>
                  <a:lnTo>
                    <a:pt x="1871" y="391"/>
                  </a:lnTo>
                  <a:lnTo>
                    <a:pt x="1873" y="386"/>
                  </a:lnTo>
                  <a:lnTo>
                    <a:pt x="1874" y="382"/>
                  </a:lnTo>
                  <a:lnTo>
                    <a:pt x="1878" y="378"/>
                  </a:lnTo>
                  <a:lnTo>
                    <a:pt x="1880" y="374"/>
                  </a:lnTo>
                  <a:lnTo>
                    <a:pt x="1882" y="368"/>
                  </a:lnTo>
                  <a:lnTo>
                    <a:pt x="1886" y="363"/>
                  </a:lnTo>
                  <a:lnTo>
                    <a:pt x="1888" y="359"/>
                  </a:lnTo>
                  <a:lnTo>
                    <a:pt x="1890" y="353"/>
                  </a:lnTo>
                  <a:lnTo>
                    <a:pt x="1892" y="347"/>
                  </a:lnTo>
                  <a:lnTo>
                    <a:pt x="1894" y="342"/>
                  </a:lnTo>
                  <a:lnTo>
                    <a:pt x="1895" y="334"/>
                  </a:lnTo>
                  <a:lnTo>
                    <a:pt x="1897" y="328"/>
                  </a:lnTo>
                  <a:lnTo>
                    <a:pt x="1899" y="323"/>
                  </a:lnTo>
                  <a:lnTo>
                    <a:pt x="1901" y="315"/>
                  </a:lnTo>
                  <a:lnTo>
                    <a:pt x="1903" y="309"/>
                  </a:lnTo>
                  <a:lnTo>
                    <a:pt x="1905" y="304"/>
                  </a:lnTo>
                  <a:lnTo>
                    <a:pt x="1911" y="306"/>
                  </a:lnTo>
                  <a:lnTo>
                    <a:pt x="1918" y="313"/>
                  </a:lnTo>
                  <a:lnTo>
                    <a:pt x="1924" y="317"/>
                  </a:lnTo>
                  <a:lnTo>
                    <a:pt x="1928" y="323"/>
                  </a:lnTo>
                  <a:lnTo>
                    <a:pt x="1935" y="328"/>
                  </a:lnTo>
                  <a:lnTo>
                    <a:pt x="1943" y="334"/>
                  </a:lnTo>
                  <a:lnTo>
                    <a:pt x="1949" y="342"/>
                  </a:lnTo>
                  <a:lnTo>
                    <a:pt x="1954" y="349"/>
                  </a:lnTo>
                  <a:lnTo>
                    <a:pt x="1962" y="357"/>
                  </a:lnTo>
                  <a:lnTo>
                    <a:pt x="1970" y="365"/>
                  </a:lnTo>
                  <a:lnTo>
                    <a:pt x="1977" y="374"/>
                  </a:lnTo>
                  <a:lnTo>
                    <a:pt x="1985" y="384"/>
                  </a:lnTo>
                  <a:lnTo>
                    <a:pt x="1989" y="387"/>
                  </a:lnTo>
                  <a:lnTo>
                    <a:pt x="1994" y="391"/>
                  </a:lnTo>
                  <a:lnTo>
                    <a:pt x="1998" y="397"/>
                  </a:lnTo>
                  <a:lnTo>
                    <a:pt x="2002" y="403"/>
                  </a:lnTo>
                  <a:lnTo>
                    <a:pt x="2006" y="406"/>
                  </a:lnTo>
                  <a:lnTo>
                    <a:pt x="2009" y="412"/>
                  </a:lnTo>
                  <a:lnTo>
                    <a:pt x="2013" y="416"/>
                  </a:lnTo>
                  <a:lnTo>
                    <a:pt x="2017" y="422"/>
                  </a:lnTo>
                  <a:lnTo>
                    <a:pt x="2021" y="427"/>
                  </a:lnTo>
                  <a:lnTo>
                    <a:pt x="2025" y="431"/>
                  </a:lnTo>
                  <a:lnTo>
                    <a:pt x="2028" y="437"/>
                  </a:lnTo>
                  <a:lnTo>
                    <a:pt x="2032" y="443"/>
                  </a:lnTo>
                  <a:lnTo>
                    <a:pt x="2036" y="448"/>
                  </a:lnTo>
                  <a:lnTo>
                    <a:pt x="2040" y="452"/>
                  </a:lnTo>
                  <a:lnTo>
                    <a:pt x="2044" y="458"/>
                  </a:lnTo>
                  <a:lnTo>
                    <a:pt x="2047" y="463"/>
                  </a:lnTo>
                  <a:lnTo>
                    <a:pt x="2049" y="469"/>
                  </a:lnTo>
                  <a:lnTo>
                    <a:pt x="2053" y="475"/>
                  </a:lnTo>
                  <a:lnTo>
                    <a:pt x="2057" y="481"/>
                  </a:lnTo>
                  <a:lnTo>
                    <a:pt x="2061" y="486"/>
                  </a:lnTo>
                  <a:lnTo>
                    <a:pt x="2063" y="490"/>
                  </a:lnTo>
                  <a:lnTo>
                    <a:pt x="2067" y="496"/>
                  </a:lnTo>
                  <a:lnTo>
                    <a:pt x="2068" y="502"/>
                  </a:lnTo>
                  <a:lnTo>
                    <a:pt x="2072" y="505"/>
                  </a:lnTo>
                  <a:lnTo>
                    <a:pt x="2074" y="511"/>
                  </a:lnTo>
                  <a:lnTo>
                    <a:pt x="2076" y="517"/>
                  </a:lnTo>
                  <a:lnTo>
                    <a:pt x="2080" y="521"/>
                  </a:lnTo>
                  <a:lnTo>
                    <a:pt x="2082" y="528"/>
                  </a:lnTo>
                  <a:lnTo>
                    <a:pt x="2084" y="532"/>
                  </a:lnTo>
                  <a:lnTo>
                    <a:pt x="2086" y="536"/>
                  </a:lnTo>
                  <a:lnTo>
                    <a:pt x="2087" y="541"/>
                  </a:lnTo>
                  <a:lnTo>
                    <a:pt x="2089" y="547"/>
                  </a:lnTo>
                  <a:lnTo>
                    <a:pt x="2091" y="551"/>
                  </a:lnTo>
                  <a:lnTo>
                    <a:pt x="2091" y="557"/>
                  </a:lnTo>
                  <a:lnTo>
                    <a:pt x="2093" y="560"/>
                  </a:lnTo>
                  <a:lnTo>
                    <a:pt x="2095" y="566"/>
                  </a:lnTo>
                  <a:lnTo>
                    <a:pt x="2097" y="576"/>
                  </a:lnTo>
                  <a:lnTo>
                    <a:pt x="2097" y="585"/>
                  </a:lnTo>
                  <a:lnTo>
                    <a:pt x="2097" y="589"/>
                  </a:lnTo>
                  <a:lnTo>
                    <a:pt x="2099" y="593"/>
                  </a:lnTo>
                  <a:lnTo>
                    <a:pt x="2099" y="598"/>
                  </a:lnTo>
                  <a:lnTo>
                    <a:pt x="2099" y="604"/>
                  </a:lnTo>
                  <a:lnTo>
                    <a:pt x="2099" y="608"/>
                  </a:lnTo>
                  <a:lnTo>
                    <a:pt x="2099" y="614"/>
                  </a:lnTo>
                  <a:lnTo>
                    <a:pt x="2099" y="617"/>
                  </a:lnTo>
                  <a:lnTo>
                    <a:pt x="2101" y="623"/>
                  </a:lnTo>
                  <a:lnTo>
                    <a:pt x="2101" y="629"/>
                  </a:lnTo>
                  <a:lnTo>
                    <a:pt x="2101" y="633"/>
                  </a:lnTo>
                  <a:lnTo>
                    <a:pt x="2101" y="638"/>
                  </a:lnTo>
                  <a:lnTo>
                    <a:pt x="2101" y="644"/>
                  </a:lnTo>
                  <a:lnTo>
                    <a:pt x="2101" y="648"/>
                  </a:lnTo>
                  <a:lnTo>
                    <a:pt x="2101" y="654"/>
                  </a:lnTo>
                  <a:lnTo>
                    <a:pt x="2101" y="659"/>
                  </a:lnTo>
                  <a:lnTo>
                    <a:pt x="2101" y="665"/>
                  </a:lnTo>
                  <a:lnTo>
                    <a:pt x="2101" y="669"/>
                  </a:lnTo>
                  <a:lnTo>
                    <a:pt x="2101" y="675"/>
                  </a:lnTo>
                  <a:lnTo>
                    <a:pt x="2101" y="680"/>
                  </a:lnTo>
                  <a:lnTo>
                    <a:pt x="2101" y="684"/>
                  </a:lnTo>
                  <a:lnTo>
                    <a:pt x="2101" y="690"/>
                  </a:lnTo>
                  <a:lnTo>
                    <a:pt x="2101" y="694"/>
                  </a:lnTo>
                  <a:lnTo>
                    <a:pt x="2101" y="699"/>
                  </a:lnTo>
                  <a:lnTo>
                    <a:pt x="2101" y="703"/>
                  </a:lnTo>
                  <a:lnTo>
                    <a:pt x="2101" y="709"/>
                  </a:lnTo>
                  <a:lnTo>
                    <a:pt x="2101" y="714"/>
                  </a:lnTo>
                  <a:lnTo>
                    <a:pt x="2101" y="720"/>
                  </a:lnTo>
                  <a:lnTo>
                    <a:pt x="2101" y="724"/>
                  </a:lnTo>
                  <a:lnTo>
                    <a:pt x="2101" y="733"/>
                  </a:lnTo>
                  <a:lnTo>
                    <a:pt x="2101" y="743"/>
                  </a:lnTo>
                  <a:lnTo>
                    <a:pt x="2101" y="747"/>
                  </a:lnTo>
                  <a:lnTo>
                    <a:pt x="2101" y="752"/>
                  </a:lnTo>
                  <a:lnTo>
                    <a:pt x="2101" y="756"/>
                  </a:lnTo>
                  <a:lnTo>
                    <a:pt x="2103" y="760"/>
                  </a:lnTo>
                  <a:lnTo>
                    <a:pt x="2103" y="770"/>
                  </a:lnTo>
                  <a:lnTo>
                    <a:pt x="2105" y="777"/>
                  </a:lnTo>
                  <a:lnTo>
                    <a:pt x="2106" y="785"/>
                  </a:lnTo>
                  <a:lnTo>
                    <a:pt x="2108" y="794"/>
                  </a:lnTo>
                  <a:lnTo>
                    <a:pt x="2110" y="800"/>
                  </a:lnTo>
                  <a:lnTo>
                    <a:pt x="2112" y="808"/>
                  </a:lnTo>
                  <a:lnTo>
                    <a:pt x="2114" y="813"/>
                  </a:lnTo>
                  <a:lnTo>
                    <a:pt x="2120" y="821"/>
                  </a:lnTo>
                  <a:lnTo>
                    <a:pt x="2124" y="825"/>
                  </a:lnTo>
                  <a:lnTo>
                    <a:pt x="2127" y="830"/>
                  </a:lnTo>
                  <a:lnTo>
                    <a:pt x="2131" y="834"/>
                  </a:lnTo>
                  <a:lnTo>
                    <a:pt x="2139" y="840"/>
                  </a:lnTo>
                  <a:lnTo>
                    <a:pt x="2143" y="840"/>
                  </a:lnTo>
                  <a:lnTo>
                    <a:pt x="2148" y="844"/>
                  </a:lnTo>
                  <a:lnTo>
                    <a:pt x="2154" y="844"/>
                  </a:lnTo>
                  <a:lnTo>
                    <a:pt x="2160" y="846"/>
                  </a:lnTo>
                  <a:lnTo>
                    <a:pt x="2165" y="846"/>
                  </a:lnTo>
                  <a:lnTo>
                    <a:pt x="2171" y="846"/>
                  </a:lnTo>
                  <a:lnTo>
                    <a:pt x="2177" y="846"/>
                  </a:lnTo>
                  <a:lnTo>
                    <a:pt x="2182" y="846"/>
                  </a:lnTo>
                  <a:lnTo>
                    <a:pt x="2188" y="842"/>
                  </a:lnTo>
                  <a:lnTo>
                    <a:pt x="2194" y="840"/>
                  </a:lnTo>
                  <a:lnTo>
                    <a:pt x="2198" y="838"/>
                  </a:lnTo>
                  <a:lnTo>
                    <a:pt x="2203" y="836"/>
                  </a:lnTo>
                  <a:lnTo>
                    <a:pt x="2209" y="832"/>
                  </a:lnTo>
                  <a:lnTo>
                    <a:pt x="2213" y="830"/>
                  </a:lnTo>
                  <a:lnTo>
                    <a:pt x="2219" y="827"/>
                  </a:lnTo>
                  <a:lnTo>
                    <a:pt x="2224" y="825"/>
                  </a:lnTo>
                  <a:lnTo>
                    <a:pt x="2232" y="817"/>
                  </a:lnTo>
                  <a:lnTo>
                    <a:pt x="2240" y="810"/>
                  </a:lnTo>
                  <a:lnTo>
                    <a:pt x="2247" y="802"/>
                  </a:lnTo>
                  <a:lnTo>
                    <a:pt x="2253" y="798"/>
                  </a:lnTo>
                  <a:lnTo>
                    <a:pt x="2257" y="792"/>
                  </a:lnTo>
                  <a:lnTo>
                    <a:pt x="2262" y="787"/>
                  </a:lnTo>
                  <a:lnTo>
                    <a:pt x="2264" y="785"/>
                  </a:lnTo>
                  <a:lnTo>
                    <a:pt x="2264" y="785"/>
                  </a:lnTo>
                  <a:lnTo>
                    <a:pt x="2264" y="785"/>
                  </a:lnTo>
                  <a:lnTo>
                    <a:pt x="2268" y="792"/>
                  </a:lnTo>
                  <a:lnTo>
                    <a:pt x="2268" y="794"/>
                  </a:lnTo>
                  <a:lnTo>
                    <a:pt x="2272" y="800"/>
                  </a:lnTo>
                  <a:lnTo>
                    <a:pt x="2274" y="806"/>
                  </a:lnTo>
                  <a:lnTo>
                    <a:pt x="2276" y="813"/>
                  </a:lnTo>
                  <a:lnTo>
                    <a:pt x="2279" y="819"/>
                  </a:lnTo>
                  <a:lnTo>
                    <a:pt x="2281" y="829"/>
                  </a:lnTo>
                  <a:lnTo>
                    <a:pt x="2281" y="832"/>
                  </a:lnTo>
                  <a:lnTo>
                    <a:pt x="2283" y="836"/>
                  </a:lnTo>
                  <a:lnTo>
                    <a:pt x="2285" y="840"/>
                  </a:lnTo>
                  <a:lnTo>
                    <a:pt x="2287" y="846"/>
                  </a:lnTo>
                  <a:lnTo>
                    <a:pt x="2289" y="849"/>
                  </a:lnTo>
                  <a:lnTo>
                    <a:pt x="2289" y="855"/>
                  </a:lnTo>
                  <a:lnTo>
                    <a:pt x="2291" y="861"/>
                  </a:lnTo>
                  <a:lnTo>
                    <a:pt x="2293" y="865"/>
                  </a:lnTo>
                  <a:lnTo>
                    <a:pt x="2295" y="870"/>
                  </a:lnTo>
                  <a:lnTo>
                    <a:pt x="2297" y="876"/>
                  </a:lnTo>
                  <a:lnTo>
                    <a:pt x="2297" y="882"/>
                  </a:lnTo>
                  <a:lnTo>
                    <a:pt x="2300" y="887"/>
                  </a:lnTo>
                  <a:lnTo>
                    <a:pt x="2300" y="893"/>
                  </a:lnTo>
                  <a:lnTo>
                    <a:pt x="2302" y="897"/>
                  </a:lnTo>
                  <a:lnTo>
                    <a:pt x="2304" y="905"/>
                  </a:lnTo>
                  <a:lnTo>
                    <a:pt x="2304" y="910"/>
                  </a:lnTo>
                  <a:lnTo>
                    <a:pt x="2306" y="916"/>
                  </a:lnTo>
                  <a:lnTo>
                    <a:pt x="2308" y="922"/>
                  </a:lnTo>
                  <a:lnTo>
                    <a:pt x="2308" y="927"/>
                  </a:lnTo>
                  <a:lnTo>
                    <a:pt x="2310" y="935"/>
                  </a:lnTo>
                  <a:lnTo>
                    <a:pt x="2312" y="941"/>
                  </a:lnTo>
                  <a:lnTo>
                    <a:pt x="2312" y="946"/>
                  </a:lnTo>
                  <a:lnTo>
                    <a:pt x="2312" y="954"/>
                  </a:lnTo>
                  <a:lnTo>
                    <a:pt x="2314" y="960"/>
                  </a:lnTo>
                  <a:lnTo>
                    <a:pt x="2316" y="965"/>
                  </a:lnTo>
                  <a:lnTo>
                    <a:pt x="2316" y="973"/>
                  </a:lnTo>
                  <a:lnTo>
                    <a:pt x="2317" y="979"/>
                  </a:lnTo>
                  <a:lnTo>
                    <a:pt x="2319" y="986"/>
                  </a:lnTo>
                  <a:lnTo>
                    <a:pt x="2319" y="990"/>
                  </a:lnTo>
                  <a:lnTo>
                    <a:pt x="2319" y="998"/>
                  </a:lnTo>
                  <a:lnTo>
                    <a:pt x="2319" y="1003"/>
                  </a:lnTo>
                  <a:lnTo>
                    <a:pt x="2319" y="1009"/>
                  </a:lnTo>
                  <a:lnTo>
                    <a:pt x="2319" y="1015"/>
                  </a:lnTo>
                  <a:lnTo>
                    <a:pt x="2319" y="1022"/>
                  </a:lnTo>
                  <a:lnTo>
                    <a:pt x="2319" y="1028"/>
                  </a:lnTo>
                  <a:lnTo>
                    <a:pt x="2319" y="1034"/>
                  </a:lnTo>
                  <a:lnTo>
                    <a:pt x="2319" y="1042"/>
                  </a:lnTo>
                  <a:lnTo>
                    <a:pt x="2319" y="1047"/>
                  </a:lnTo>
                  <a:lnTo>
                    <a:pt x="2317" y="1053"/>
                  </a:lnTo>
                  <a:lnTo>
                    <a:pt x="2317" y="1059"/>
                  </a:lnTo>
                  <a:lnTo>
                    <a:pt x="2317" y="1064"/>
                  </a:lnTo>
                  <a:lnTo>
                    <a:pt x="2316" y="1072"/>
                  </a:lnTo>
                  <a:lnTo>
                    <a:pt x="2316" y="1076"/>
                  </a:lnTo>
                  <a:lnTo>
                    <a:pt x="2314" y="1083"/>
                  </a:lnTo>
                  <a:lnTo>
                    <a:pt x="2312" y="1091"/>
                  </a:lnTo>
                  <a:lnTo>
                    <a:pt x="2308" y="1100"/>
                  </a:lnTo>
                  <a:lnTo>
                    <a:pt x="2304" y="1108"/>
                  </a:lnTo>
                  <a:lnTo>
                    <a:pt x="2302" y="1116"/>
                  </a:lnTo>
                  <a:lnTo>
                    <a:pt x="2298" y="1123"/>
                  </a:lnTo>
                  <a:lnTo>
                    <a:pt x="2295" y="1131"/>
                  </a:lnTo>
                  <a:lnTo>
                    <a:pt x="2289" y="1138"/>
                  </a:lnTo>
                  <a:lnTo>
                    <a:pt x="2285" y="1146"/>
                  </a:lnTo>
                  <a:lnTo>
                    <a:pt x="2281" y="1154"/>
                  </a:lnTo>
                  <a:lnTo>
                    <a:pt x="2276" y="1161"/>
                  </a:lnTo>
                  <a:lnTo>
                    <a:pt x="2270" y="1167"/>
                  </a:lnTo>
                  <a:lnTo>
                    <a:pt x="2266" y="1175"/>
                  </a:lnTo>
                  <a:lnTo>
                    <a:pt x="2260" y="1180"/>
                  </a:lnTo>
                  <a:lnTo>
                    <a:pt x="2257" y="1188"/>
                  </a:lnTo>
                  <a:lnTo>
                    <a:pt x="2251" y="1194"/>
                  </a:lnTo>
                  <a:lnTo>
                    <a:pt x="2247" y="1201"/>
                  </a:lnTo>
                  <a:lnTo>
                    <a:pt x="2241" y="1207"/>
                  </a:lnTo>
                  <a:lnTo>
                    <a:pt x="2236" y="1215"/>
                  </a:lnTo>
                  <a:lnTo>
                    <a:pt x="2230" y="1220"/>
                  </a:lnTo>
                  <a:lnTo>
                    <a:pt x="2226" y="1226"/>
                  </a:lnTo>
                  <a:lnTo>
                    <a:pt x="2220" y="1234"/>
                  </a:lnTo>
                  <a:lnTo>
                    <a:pt x="2215" y="1239"/>
                  </a:lnTo>
                  <a:lnTo>
                    <a:pt x="2211" y="1247"/>
                  </a:lnTo>
                  <a:lnTo>
                    <a:pt x="2207" y="1254"/>
                  </a:lnTo>
                  <a:lnTo>
                    <a:pt x="2203" y="1260"/>
                  </a:lnTo>
                  <a:lnTo>
                    <a:pt x="2200" y="1266"/>
                  </a:lnTo>
                  <a:lnTo>
                    <a:pt x="2194" y="1273"/>
                  </a:lnTo>
                  <a:lnTo>
                    <a:pt x="2192" y="1281"/>
                  </a:lnTo>
                  <a:lnTo>
                    <a:pt x="2188" y="1289"/>
                  </a:lnTo>
                  <a:lnTo>
                    <a:pt x="2186" y="1296"/>
                  </a:lnTo>
                  <a:lnTo>
                    <a:pt x="2184" y="1304"/>
                  </a:lnTo>
                  <a:lnTo>
                    <a:pt x="2184" y="1312"/>
                  </a:lnTo>
                  <a:lnTo>
                    <a:pt x="2182" y="1317"/>
                  </a:lnTo>
                  <a:lnTo>
                    <a:pt x="2181" y="1325"/>
                  </a:lnTo>
                  <a:lnTo>
                    <a:pt x="2181" y="1331"/>
                  </a:lnTo>
                  <a:lnTo>
                    <a:pt x="2182" y="1336"/>
                  </a:lnTo>
                  <a:lnTo>
                    <a:pt x="2182" y="1342"/>
                  </a:lnTo>
                  <a:lnTo>
                    <a:pt x="2184" y="1346"/>
                  </a:lnTo>
                  <a:lnTo>
                    <a:pt x="2186" y="1351"/>
                  </a:lnTo>
                  <a:lnTo>
                    <a:pt x="2188" y="1355"/>
                  </a:lnTo>
                  <a:lnTo>
                    <a:pt x="2194" y="1363"/>
                  </a:lnTo>
                  <a:lnTo>
                    <a:pt x="2201" y="1370"/>
                  </a:lnTo>
                  <a:lnTo>
                    <a:pt x="2203" y="1372"/>
                  </a:lnTo>
                  <a:lnTo>
                    <a:pt x="2209" y="1374"/>
                  </a:lnTo>
                  <a:lnTo>
                    <a:pt x="2213" y="1376"/>
                  </a:lnTo>
                  <a:lnTo>
                    <a:pt x="2219" y="1378"/>
                  </a:lnTo>
                  <a:lnTo>
                    <a:pt x="2224" y="1380"/>
                  </a:lnTo>
                  <a:lnTo>
                    <a:pt x="2230" y="1380"/>
                  </a:lnTo>
                  <a:lnTo>
                    <a:pt x="2236" y="1380"/>
                  </a:lnTo>
                  <a:lnTo>
                    <a:pt x="2241" y="1382"/>
                  </a:lnTo>
                  <a:lnTo>
                    <a:pt x="2249" y="1380"/>
                  </a:lnTo>
                  <a:lnTo>
                    <a:pt x="2255" y="1380"/>
                  </a:lnTo>
                  <a:lnTo>
                    <a:pt x="2262" y="1380"/>
                  </a:lnTo>
                  <a:lnTo>
                    <a:pt x="2270" y="1380"/>
                  </a:lnTo>
                  <a:lnTo>
                    <a:pt x="2278" y="1378"/>
                  </a:lnTo>
                  <a:lnTo>
                    <a:pt x="2285" y="1376"/>
                  </a:lnTo>
                  <a:lnTo>
                    <a:pt x="2293" y="1374"/>
                  </a:lnTo>
                  <a:lnTo>
                    <a:pt x="2302" y="1372"/>
                  </a:lnTo>
                  <a:lnTo>
                    <a:pt x="2310" y="1370"/>
                  </a:lnTo>
                  <a:lnTo>
                    <a:pt x="2319" y="1367"/>
                  </a:lnTo>
                  <a:lnTo>
                    <a:pt x="2323" y="1365"/>
                  </a:lnTo>
                  <a:lnTo>
                    <a:pt x="2327" y="1363"/>
                  </a:lnTo>
                  <a:lnTo>
                    <a:pt x="2333" y="1361"/>
                  </a:lnTo>
                  <a:lnTo>
                    <a:pt x="2336" y="1361"/>
                  </a:lnTo>
                  <a:lnTo>
                    <a:pt x="2336" y="1363"/>
                  </a:lnTo>
                  <a:lnTo>
                    <a:pt x="2336" y="1367"/>
                  </a:lnTo>
                  <a:lnTo>
                    <a:pt x="2335" y="1370"/>
                  </a:lnTo>
                  <a:lnTo>
                    <a:pt x="2335" y="1376"/>
                  </a:lnTo>
                  <a:lnTo>
                    <a:pt x="2333" y="1380"/>
                  </a:lnTo>
                  <a:lnTo>
                    <a:pt x="2333" y="1386"/>
                  </a:lnTo>
                  <a:lnTo>
                    <a:pt x="2331" y="1391"/>
                  </a:lnTo>
                  <a:lnTo>
                    <a:pt x="2331" y="1397"/>
                  </a:lnTo>
                  <a:lnTo>
                    <a:pt x="2329" y="1403"/>
                  </a:lnTo>
                  <a:lnTo>
                    <a:pt x="2329" y="1410"/>
                  </a:lnTo>
                  <a:lnTo>
                    <a:pt x="2327" y="1418"/>
                  </a:lnTo>
                  <a:lnTo>
                    <a:pt x="2327" y="1426"/>
                  </a:lnTo>
                  <a:lnTo>
                    <a:pt x="2325" y="1433"/>
                  </a:lnTo>
                  <a:lnTo>
                    <a:pt x="2323" y="1441"/>
                  </a:lnTo>
                  <a:lnTo>
                    <a:pt x="2321" y="1450"/>
                  </a:lnTo>
                  <a:lnTo>
                    <a:pt x="2319" y="1458"/>
                  </a:lnTo>
                  <a:lnTo>
                    <a:pt x="2316" y="1466"/>
                  </a:lnTo>
                  <a:lnTo>
                    <a:pt x="2314" y="1475"/>
                  </a:lnTo>
                  <a:lnTo>
                    <a:pt x="2312" y="1485"/>
                  </a:lnTo>
                  <a:lnTo>
                    <a:pt x="2308" y="1494"/>
                  </a:lnTo>
                  <a:lnTo>
                    <a:pt x="2306" y="1498"/>
                  </a:lnTo>
                  <a:lnTo>
                    <a:pt x="2304" y="1504"/>
                  </a:lnTo>
                  <a:lnTo>
                    <a:pt x="2304" y="1507"/>
                  </a:lnTo>
                  <a:lnTo>
                    <a:pt x="2302" y="1513"/>
                  </a:lnTo>
                  <a:lnTo>
                    <a:pt x="2300" y="1517"/>
                  </a:lnTo>
                  <a:lnTo>
                    <a:pt x="2298" y="1523"/>
                  </a:lnTo>
                  <a:lnTo>
                    <a:pt x="2297" y="1526"/>
                  </a:lnTo>
                  <a:lnTo>
                    <a:pt x="2295" y="1532"/>
                  </a:lnTo>
                  <a:lnTo>
                    <a:pt x="2293" y="1536"/>
                  </a:lnTo>
                  <a:lnTo>
                    <a:pt x="2291" y="1542"/>
                  </a:lnTo>
                  <a:lnTo>
                    <a:pt x="2289" y="1545"/>
                  </a:lnTo>
                  <a:lnTo>
                    <a:pt x="2287" y="1551"/>
                  </a:lnTo>
                  <a:lnTo>
                    <a:pt x="2285" y="1555"/>
                  </a:lnTo>
                  <a:lnTo>
                    <a:pt x="2281" y="1561"/>
                  </a:lnTo>
                  <a:lnTo>
                    <a:pt x="2279" y="1564"/>
                  </a:lnTo>
                  <a:lnTo>
                    <a:pt x="2278" y="1570"/>
                  </a:lnTo>
                  <a:lnTo>
                    <a:pt x="2276" y="1574"/>
                  </a:lnTo>
                  <a:lnTo>
                    <a:pt x="2272" y="1578"/>
                  </a:lnTo>
                  <a:lnTo>
                    <a:pt x="2270" y="1583"/>
                  </a:lnTo>
                  <a:lnTo>
                    <a:pt x="2268" y="1587"/>
                  </a:lnTo>
                  <a:lnTo>
                    <a:pt x="2264" y="1593"/>
                  </a:lnTo>
                  <a:lnTo>
                    <a:pt x="2262" y="1597"/>
                  </a:lnTo>
                  <a:lnTo>
                    <a:pt x="2259" y="1602"/>
                  </a:lnTo>
                  <a:lnTo>
                    <a:pt x="2257" y="1606"/>
                  </a:lnTo>
                  <a:lnTo>
                    <a:pt x="2253" y="1612"/>
                  </a:lnTo>
                  <a:lnTo>
                    <a:pt x="2249" y="1616"/>
                  </a:lnTo>
                  <a:lnTo>
                    <a:pt x="2243" y="1620"/>
                  </a:lnTo>
                  <a:lnTo>
                    <a:pt x="2241" y="1625"/>
                  </a:lnTo>
                  <a:lnTo>
                    <a:pt x="2232" y="1635"/>
                  </a:lnTo>
                  <a:lnTo>
                    <a:pt x="2224" y="1642"/>
                  </a:lnTo>
                  <a:lnTo>
                    <a:pt x="2219" y="1646"/>
                  </a:lnTo>
                  <a:lnTo>
                    <a:pt x="2215" y="1650"/>
                  </a:lnTo>
                  <a:lnTo>
                    <a:pt x="2209" y="1652"/>
                  </a:lnTo>
                  <a:lnTo>
                    <a:pt x="2205" y="1658"/>
                  </a:lnTo>
                  <a:lnTo>
                    <a:pt x="2200" y="1659"/>
                  </a:lnTo>
                  <a:lnTo>
                    <a:pt x="2194" y="1663"/>
                  </a:lnTo>
                  <a:lnTo>
                    <a:pt x="2190" y="1667"/>
                  </a:lnTo>
                  <a:lnTo>
                    <a:pt x="2186" y="1671"/>
                  </a:lnTo>
                  <a:lnTo>
                    <a:pt x="2179" y="1673"/>
                  </a:lnTo>
                  <a:lnTo>
                    <a:pt x="2175" y="1675"/>
                  </a:lnTo>
                  <a:lnTo>
                    <a:pt x="2169" y="1678"/>
                  </a:lnTo>
                  <a:lnTo>
                    <a:pt x="2163" y="1680"/>
                  </a:lnTo>
                  <a:lnTo>
                    <a:pt x="2158" y="1682"/>
                  </a:lnTo>
                  <a:lnTo>
                    <a:pt x="2154" y="1686"/>
                  </a:lnTo>
                  <a:lnTo>
                    <a:pt x="2148" y="1688"/>
                  </a:lnTo>
                  <a:lnTo>
                    <a:pt x="2143" y="1692"/>
                  </a:lnTo>
                  <a:lnTo>
                    <a:pt x="2137" y="1694"/>
                  </a:lnTo>
                  <a:lnTo>
                    <a:pt x="2131" y="1696"/>
                  </a:lnTo>
                  <a:lnTo>
                    <a:pt x="2127" y="1697"/>
                  </a:lnTo>
                  <a:lnTo>
                    <a:pt x="2122" y="1699"/>
                  </a:lnTo>
                  <a:lnTo>
                    <a:pt x="2116" y="1701"/>
                  </a:lnTo>
                  <a:lnTo>
                    <a:pt x="2112" y="1705"/>
                  </a:lnTo>
                  <a:lnTo>
                    <a:pt x="2106" y="1707"/>
                  </a:lnTo>
                  <a:lnTo>
                    <a:pt x="2101" y="1709"/>
                  </a:lnTo>
                  <a:lnTo>
                    <a:pt x="2095" y="1709"/>
                  </a:lnTo>
                  <a:lnTo>
                    <a:pt x="2091" y="1713"/>
                  </a:lnTo>
                  <a:lnTo>
                    <a:pt x="2086" y="1713"/>
                  </a:lnTo>
                  <a:lnTo>
                    <a:pt x="2080" y="1715"/>
                  </a:lnTo>
                  <a:lnTo>
                    <a:pt x="2076" y="1717"/>
                  </a:lnTo>
                  <a:lnTo>
                    <a:pt x="2070" y="1718"/>
                  </a:lnTo>
                  <a:lnTo>
                    <a:pt x="2067" y="1720"/>
                  </a:lnTo>
                  <a:lnTo>
                    <a:pt x="2061" y="1722"/>
                  </a:lnTo>
                  <a:lnTo>
                    <a:pt x="2057" y="1724"/>
                  </a:lnTo>
                  <a:lnTo>
                    <a:pt x="2051" y="1726"/>
                  </a:lnTo>
                  <a:lnTo>
                    <a:pt x="2047" y="1726"/>
                  </a:lnTo>
                  <a:lnTo>
                    <a:pt x="2044" y="1730"/>
                  </a:lnTo>
                  <a:lnTo>
                    <a:pt x="2036" y="1732"/>
                  </a:lnTo>
                  <a:lnTo>
                    <a:pt x="2028" y="1737"/>
                  </a:lnTo>
                  <a:lnTo>
                    <a:pt x="2021" y="1739"/>
                  </a:lnTo>
                  <a:lnTo>
                    <a:pt x="2013" y="1745"/>
                  </a:lnTo>
                  <a:lnTo>
                    <a:pt x="2008" y="1747"/>
                  </a:lnTo>
                  <a:lnTo>
                    <a:pt x="2002" y="1753"/>
                  </a:lnTo>
                  <a:lnTo>
                    <a:pt x="1998" y="1756"/>
                  </a:lnTo>
                  <a:lnTo>
                    <a:pt x="1994" y="1762"/>
                  </a:lnTo>
                  <a:lnTo>
                    <a:pt x="1990" y="1768"/>
                  </a:lnTo>
                  <a:lnTo>
                    <a:pt x="1990" y="1774"/>
                  </a:lnTo>
                  <a:lnTo>
                    <a:pt x="1987" y="1777"/>
                  </a:lnTo>
                  <a:lnTo>
                    <a:pt x="1987" y="1783"/>
                  </a:lnTo>
                  <a:lnTo>
                    <a:pt x="1985" y="1787"/>
                  </a:lnTo>
                  <a:lnTo>
                    <a:pt x="1985" y="1793"/>
                  </a:lnTo>
                  <a:lnTo>
                    <a:pt x="1985" y="1800"/>
                  </a:lnTo>
                  <a:lnTo>
                    <a:pt x="1987" y="1810"/>
                  </a:lnTo>
                  <a:lnTo>
                    <a:pt x="1990" y="1817"/>
                  </a:lnTo>
                  <a:lnTo>
                    <a:pt x="1996" y="1825"/>
                  </a:lnTo>
                  <a:lnTo>
                    <a:pt x="2002" y="1832"/>
                  </a:lnTo>
                  <a:lnTo>
                    <a:pt x="2009" y="1840"/>
                  </a:lnTo>
                  <a:lnTo>
                    <a:pt x="2013" y="1842"/>
                  </a:lnTo>
                  <a:lnTo>
                    <a:pt x="2019" y="1846"/>
                  </a:lnTo>
                  <a:lnTo>
                    <a:pt x="2023" y="1848"/>
                  </a:lnTo>
                  <a:lnTo>
                    <a:pt x="2028" y="1852"/>
                  </a:lnTo>
                  <a:lnTo>
                    <a:pt x="2034" y="1853"/>
                  </a:lnTo>
                  <a:lnTo>
                    <a:pt x="2040" y="1857"/>
                  </a:lnTo>
                  <a:lnTo>
                    <a:pt x="2046" y="1859"/>
                  </a:lnTo>
                  <a:lnTo>
                    <a:pt x="2053" y="1863"/>
                  </a:lnTo>
                  <a:lnTo>
                    <a:pt x="2061" y="1865"/>
                  </a:lnTo>
                  <a:lnTo>
                    <a:pt x="2068" y="1867"/>
                  </a:lnTo>
                  <a:lnTo>
                    <a:pt x="2076" y="1869"/>
                  </a:lnTo>
                  <a:lnTo>
                    <a:pt x="2084" y="1871"/>
                  </a:lnTo>
                  <a:lnTo>
                    <a:pt x="2091" y="1872"/>
                  </a:lnTo>
                  <a:lnTo>
                    <a:pt x="2101" y="1876"/>
                  </a:lnTo>
                  <a:lnTo>
                    <a:pt x="2105" y="1876"/>
                  </a:lnTo>
                  <a:lnTo>
                    <a:pt x="2108" y="1876"/>
                  </a:lnTo>
                  <a:lnTo>
                    <a:pt x="2114" y="1878"/>
                  </a:lnTo>
                  <a:lnTo>
                    <a:pt x="2118" y="1880"/>
                  </a:lnTo>
                  <a:lnTo>
                    <a:pt x="2114" y="1882"/>
                  </a:lnTo>
                  <a:lnTo>
                    <a:pt x="2112" y="1886"/>
                  </a:lnTo>
                  <a:lnTo>
                    <a:pt x="2108" y="1891"/>
                  </a:lnTo>
                  <a:lnTo>
                    <a:pt x="2106" y="1897"/>
                  </a:lnTo>
                  <a:lnTo>
                    <a:pt x="2103" y="1901"/>
                  </a:lnTo>
                  <a:lnTo>
                    <a:pt x="2099" y="1909"/>
                  </a:lnTo>
                  <a:lnTo>
                    <a:pt x="2093" y="1914"/>
                  </a:lnTo>
                  <a:lnTo>
                    <a:pt x="2089" y="1920"/>
                  </a:lnTo>
                  <a:lnTo>
                    <a:pt x="2084" y="1926"/>
                  </a:lnTo>
                  <a:lnTo>
                    <a:pt x="2080" y="1931"/>
                  </a:lnTo>
                  <a:lnTo>
                    <a:pt x="2074" y="1939"/>
                  </a:lnTo>
                  <a:lnTo>
                    <a:pt x="2068" y="1947"/>
                  </a:lnTo>
                  <a:lnTo>
                    <a:pt x="2061" y="1952"/>
                  </a:lnTo>
                  <a:lnTo>
                    <a:pt x="2055" y="1960"/>
                  </a:lnTo>
                  <a:lnTo>
                    <a:pt x="2049" y="1966"/>
                  </a:lnTo>
                  <a:lnTo>
                    <a:pt x="2044" y="1973"/>
                  </a:lnTo>
                  <a:lnTo>
                    <a:pt x="2036" y="1981"/>
                  </a:lnTo>
                  <a:lnTo>
                    <a:pt x="2028" y="1987"/>
                  </a:lnTo>
                  <a:lnTo>
                    <a:pt x="2021" y="1994"/>
                  </a:lnTo>
                  <a:lnTo>
                    <a:pt x="2015" y="2000"/>
                  </a:lnTo>
                  <a:lnTo>
                    <a:pt x="2006" y="2006"/>
                  </a:lnTo>
                  <a:lnTo>
                    <a:pt x="1998" y="2013"/>
                  </a:lnTo>
                  <a:lnTo>
                    <a:pt x="1990" y="2019"/>
                  </a:lnTo>
                  <a:lnTo>
                    <a:pt x="1983" y="2025"/>
                  </a:lnTo>
                  <a:lnTo>
                    <a:pt x="1973" y="2028"/>
                  </a:lnTo>
                  <a:lnTo>
                    <a:pt x="1966" y="2034"/>
                  </a:lnTo>
                  <a:lnTo>
                    <a:pt x="1958" y="2038"/>
                  </a:lnTo>
                  <a:lnTo>
                    <a:pt x="1949" y="2044"/>
                  </a:lnTo>
                  <a:lnTo>
                    <a:pt x="1941" y="2047"/>
                  </a:lnTo>
                  <a:lnTo>
                    <a:pt x="1932" y="2051"/>
                  </a:lnTo>
                  <a:lnTo>
                    <a:pt x="1922" y="2055"/>
                  </a:lnTo>
                  <a:lnTo>
                    <a:pt x="1914" y="2059"/>
                  </a:lnTo>
                  <a:lnTo>
                    <a:pt x="1907" y="2059"/>
                  </a:lnTo>
                  <a:lnTo>
                    <a:pt x="1901" y="2061"/>
                  </a:lnTo>
                  <a:lnTo>
                    <a:pt x="1895" y="2061"/>
                  </a:lnTo>
                  <a:lnTo>
                    <a:pt x="1890" y="2063"/>
                  </a:lnTo>
                  <a:lnTo>
                    <a:pt x="1884" y="2063"/>
                  </a:lnTo>
                  <a:lnTo>
                    <a:pt x="1878" y="2064"/>
                  </a:lnTo>
                  <a:lnTo>
                    <a:pt x="1873" y="2064"/>
                  </a:lnTo>
                  <a:lnTo>
                    <a:pt x="1869" y="2066"/>
                  </a:lnTo>
                  <a:lnTo>
                    <a:pt x="1863" y="2066"/>
                  </a:lnTo>
                  <a:lnTo>
                    <a:pt x="1855" y="2068"/>
                  </a:lnTo>
                  <a:lnTo>
                    <a:pt x="1850" y="2068"/>
                  </a:lnTo>
                  <a:lnTo>
                    <a:pt x="1846" y="2068"/>
                  </a:lnTo>
                  <a:lnTo>
                    <a:pt x="1840" y="2068"/>
                  </a:lnTo>
                  <a:lnTo>
                    <a:pt x="1835" y="2068"/>
                  </a:lnTo>
                  <a:lnTo>
                    <a:pt x="1831" y="2068"/>
                  </a:lnTo>
                  <a:lnTo>
                    <a:pt x="1825" y="2070"/>
                  </a:lnTo>
                  <a:lnTo>
                    <a:pt x="1819" y="2070"/>
                  </a:lnTo>
                  <a:lnTo>
                    <a:pt x="1814" y="2070"/>
                  </a:lnTo>
                  <a:lnTo>
                    <a:pt x="1808" y="2070"/>
                  </a:lnTo>
                  <a:lnTo>
                    <a:pt x="1804" y="2070"/>
                  </a:lnTo>
                  <a:lnTo>
                    <a:pt x="1798" y="2070"/>
                  </a:lnTo>
                  <a:lnTo>
                    <a:pt x="1793" y="2070"/>
                  </a:lnTo>
                  <a:lnTo>
                    <a:pt x="1789" y="2070"/>
                  </a:lnTo>
                  <a:lnTo>
                    <a:pt x="1785" y="2070"/>
                  </a:lnTo>
                  <a:lnTo>
                    <a:pt x="1779" y="2068"/>
                  </a:lnTo>
                  <a:lnTo>
                    <a:pt x="1774" y="2068"/>
                  </a:lnTo>
                  <a:lnTo>
                    <a:pt x="1768" y="2068"/>
                  </a:lnTo>
                  <a:lnTo>
                    <a:pt x="1764" y="2068"/>
                  </a:lnTo>
                  <a:lnTo>
                    <a:pt x="1755" y="2068"/>
                  </a:lnTo>
                  <a:lnTo>
                    <a:pt x="1747" y="2068"/>
                  </a:lnTo>
                  <a:lnTo>
                    <a:pt x="1741" y="2068"/>
                  </a:lnTo>
                  <a:lnTo>
                    <a:pt x="1738" y="2068"/>
                  </a:lnTo>
                  <a:lnTo>
                    <a:pt x="1732" y="2066"/>
                  </a:lnTo>
                  <a:lnTo>
                    <a:pt x="1728" y="2066"/>
                  </a:lnTo>
                  <a:lnTo>
                    <a:pt x="1719" y="2066"/>
                  </a:lnTo>
                  <a:lnTo>
                    <a:pt x="1711" y="2066"/>
                  </a:lnTo>
                  <a:lnTo>
                    <a:pt x="1703" y="2064"/>
                  </a:lnTo>
                  <a:lnTo>
                    <a:pt x="1696" y="2064"/>
                  </a:lnTo>
                  <a:lnTo>
                    <a:pt x="1688" y="2064"/>
                  </a:lnTo>
                  <a:lnTo>
                    <a:pt x="1681" y="2064"/>
                  </a:lnTo>
                  <a:lnTo>
                    <a:pt x="1673" y="2064"/>
                  </a:lnTo>
                  <a:lnTo>
                    <a:pt x="1665" y="2064"/>
                  </a:lnTo>
                  <a:lnTo>
                    <a:pt x="1658" y="2066"/>
                  </a:lnTo>
                  <a:lnTo>
                    <a:pt x="1650" y="2066"/>
                  </a:lnTo>
                  <a:lnTo>
                    <a:pt x="1644" y="2068"/>
                  </a:lnTo>
                  <a:lnTo>
                    <a:pt x="1637" y="2068"/>
                  </a:lnTo>
                  <a:lnTo>
                    <a:pt x="1631" y="2072"/>
                  </a:lnTo>
                  <a:lnTo>
                    <a:pt x="1625" y="2074"/>
                  </a:lnTo>
                  <a:lnTo>
                    <a:pt x="1620" y="2076"/>
                  </a:lnTo>
                  <a:lnTo>
                    <a:pt x="1616" y="2078"/>
                  </a:lnTo>
                  <a:lnTo>
                    <a:pt x="1610" y="2082"/>
                  </a:lnTo>
                  <a:lnTo>
                    <a:pt x="1608" y="2083"/>
                  </a:lnTo>
                  <a:lnTo>
                    <a:pt x="1601" y="2091"/>
                  </a:lnTo>
                  <a:lnTo>
                    <a:pt x="1597" y="2099"/>
                  </a:lnTo>
                  <a:lnTo>
                    <a:pt x="1595" y="2101"/>
                  </a:lnTo>
                  <a:lnTo>
                    <a:pt x="1593" y="2106"/>
                  </a:lnTo>
                  <a:lnTo>
                    <a:pt x="1591" y="2110"/>
                  </a:lnTo>
                  <a:lnTo>
                    <a:pt x="1591" y="2116"/>
                  </a:lnTo>
                  <a:lnTo>
                    <a:pt x="1589" y="2122"/>
                  </a:lnTo>
                  <a:lnTo>
                    <a:pt x="1589" y="2125"/>
                  </a:lnTo>
                  <a:lnTo>
                    <a:pt x="1591" y="2131"/>
                  </a:lnTo>
                  <a:lnTo>
                    <a:pt x="1593" y="2137"/>
                  </a:lnTo>
                  <a:lnTo>
                    <a:pt x="1593" y="2142"/>
                  </a:lnTo>
                  <a:lnTo>
                    <a:pt x="1595" y="2148"/>
                  </a:lnTo>
                  <a:lnTo>
                    <a:pt x="1597" y="2154"/>
                  </a:lnTo>
                  <a:lnTo>
                    <a:pt x="1601" y="2160"/>
                  </a:lnTo>
                  <a:lnTo>
                    <a:pt x="1603" y="2165"/>
                  </a:lnTo>
                  <a:lnTo>
                    <a:pt x="1608" y="2171"/>
                  </a:lnTo>
                  <a:lnTo>
                    <a:pt x="1612" y="2177"/>
                  </a:lnTo>
                  <a:lnTo>
                    <a:pt x="1618" y="2184"/>
                  </a:lnTo>
                  <a:lnTo>
                    <a:pt x="1624" y="2188"/>
                  </a:lnTo>
                  <a:lnTo>
                    <a:pt x="1629" y="2196"/>
                  </a:lnTo>
                  <a:lnTo>
                    <a:pt x="1635" y="2201"/>
                  </a:lnTo>
                  <a:lnTo>
                    <a:pt x="1643" y="2209"/>
                  </a:lnTo>
                  <a:lnTo>
                    <a:pt x="1650" y="2213"/>
                  </a:lnTo>
                  <a:lnTo>
                    <a:pt x="1658" y="2220"/>
                  </a:lnTo>
                  <a:lnTo>
                    <a:pt x="1662" y="2222"/>
                  </a:lnTo>
                  <a:lnTo>
                    <a:pt x="1667" y="2226"/>
                  </a:lnTo>
                  <a:lnTo>
                    <a:pt x="1673" y="2230"/>
                  </a:lnTo>
                  <a:lnTo>
                    <a:pt x="1677" y="2234"/>
                  </a:lnTo>
                  <a:lnTo>
                    <a:pt x="1675" y="2234"/>
                  </a:lnTo>
                  <a:lnTo>
                    <a:pt x="1671" y="2236"/>
                  </a:lnTo>
                  <a:lnTo>
                    <a:pt x="1665" y="2239"/>
                  </a:lnTo>
                  <a:lnTo>
                    <a:pt x="1662" y="2241"/>
                  </a:lnTo>
                  <a:lnTo>
                    <a:pt x="1656" y="2245"/>
                  </a:lnTo>
                  <a:lnTo>
                    <a:pt x="1650" y="2247"/>
                  </a:lnTo>
                  <a:lnTo>
                    <a:pt x="1643" y="2251"/>
                  </a:lnTo>
                  <a:lnTo>
                    <a:pt x="1635" y="2253"/>
                  </a:lnTo>
                  <a:lnTo>
                    <a:pt x="1625" y="2257"/>
                  </a:lnTo>
                  <a:lnTo>
                    <a:pt x="1618" y="2260"/>
                  </a:lnTo>
                  <a:lnTo>
                    <a:pt x="1612" y="2260"/>
                  </a:lnTo>
                  <a:lnTo>
                    <a:pt x="1606" y="2262"/>
                  </a:lnTo>
                  <a:lnTo>
                    <a:pt x="1603" y="2264"/>
                  </a:lnTo>
                  <a:lnTo>
                    <a:pt x="1597" y="2268"/>
                  </a:lnTo>
                  <a:lnTo>
                    <a:pt x="1591" y="2268"/>
                  </a:lnTo>
                  <a:lnTo>
                    <a:pt x="1587" y="2270"/>
                  </a:lnTo>
                  <a:lnTo>
                    <a:pt x="1582" y="2272"/>
                  </a:lnTo>
                  <a:lnTo>
                    <a:pt x="1576" y="2274"/>
                  </a:lnTo>
                  <a:lnTo>
                    <a:pt x="1570" y="2276"/>
                  </a:lnTo>
                  <a:lnTo>
                    <a:pt x="1565" y="2277"/>
                  </a:lnTo>
                  <a:lnTo>
                    <a:pt x="1559" y="2277"/>
                  </a:lnTo>
                  <a:lnTo>
                    <a:pt x="1555" y="2281"/>
                  </a:lnTo>
                  <a:lnTo>
                    <a:pt x="1548" y="2281"/>
                  </a:lnTo>
                  <a:lnTo>
                    <a:pt x="1542" y="2283"/>
                  </a:lnTo>
                  <a:lnTo>
                    <a:pt x="1536" y="2285"/>
                  </a:lnTo>
                  <a:lnTo>
                    <a:pt x="1530" y="2285"/>
                  </a:lnTo>
                  <a:lnTo>
                    <a:pt x="1525" y="2287"/>
                  </a:lnTo>
                  <a:lnTo>
                    <a:pt x="1517" y="2289"/>
                  </a:lnTo>
                  <a:lnTo>
                    <a:pt x="1511" y="2289"/>
                  </a:lnTo>
                  <a:lnTo>
                    <a:pt x="1506" y="2291"/>
                  </a:lnTo>
                  <a:lnTo>
                    <a:pt x="1500" y="2291"/>
                  </a:lnTo>
                  <a:lnTo>
                    <a:pt x="1494" y="2293"/>
                  </a:lnTo>
                  <a:lnTo>
                    <a:pt x="1487" y="2293"/>
                  </a:lnTo>
                  <a:lnTo>
                    <a:pt x="1481" y="2295"/>
                  </a:lnTo>
                  <a:lnTo>
                    <a:pt x="1475" y="2295"/>
                  </a:lnTo>
                  <a:lnTo>
                    <a:pt x="1470" y="2295"/>
                  </a:lnTo>
                  <a:lnTo>
                    <a:pt x="1462" y="2296"/>
                  </a:lnTo>
                  <a:lnTo>
                    <a:pt x="1458" y="2296"/>
                  </a:lnTo>
                  <a:lnTo>
                    <a:pt x="1451" y="2296"/>
                  </a:lnTo>
                  <a:lnTo>
                    <a:pt x="1445" y="2296"/>
                  </a:lnTo>
                  <a:lnTo>
                    <a:pt x="1439" y="2296"/>
                  </a:lnTo>
                  <a:lnTo>
                    <a:pt x="1432" y="2296"/>
                  </a:lnTo>
                  <a:lnTo>
                    <a:pt x="1426" y="2296"/>
                  </a:lnTo>
                  <a:lnTo>
                    <a:pt x="1420" y="2296"/>
                  </a:lnTo>
                  <a:lnTo>
                    <a:pt x="1414" y="2296"/>
                  </a:lnTo>
                  <a:lnTo>
                    <a:pt x="1409" y="2296"/>
                  </a:lnTo>
                  <a:lnTo>
                    <a:pt x="1403" y="2296"/>
                  </a:lnTo>
                  <a:lnTo>
                    <a:pt x="1397" y="2295"/>
                  </a:lnTo>
                  <a:lnTo>
                    <a:pt x="1392" y="2295"/>
                  </a:lnTo>
                  <a:lnTo>
                    <a:pt x="1386" y="2295"/>
                  </a:lnTo>
                  <a:lnTo>
                    <a:pt x="1382" y="2293"/>
                  </a:lnTo>
                  <a:lnTo>
                    <a:pt x="1376" y="2293"/>
                  </a:lnTo>
                  <a:lnTo>
                    <a:pt x="1371" y="2291"/>
                  </a:lnTo>
                  <a:lnTo>
                    <a:pt x="1367" y="2291"/>
                  </a:lnTo>
                  <a:lnTo>
                    <a:pt x="1359" y="2287"/>
                  </a:lnTo>
                  <a:lnTo>
                    <a:pt x="1354" y="2285"/>
                  </a:lnTo>
                  <a:lnTo>
                    <a:pt x="1350" y="2283"/>
                  </a:lnTo>
                  <a:lnTo>
                    <a:pt x="1344" y="2281"/>
                  </a:lnTo>
                  <a:lnTo>
                    <a:pt x="1338" y="2279"/>
                  </a:lnTo>
                  <a:lnTo>
                    <a:pt x="1335" y="2277"/>
                  </a:lnTo>
                  <a:lnTo>
                    <a:pt x="1329" y="2276"/>
                  </a:lnTo>
                  <a:lnTo>
                    <a:pt x="1325" y="2274"/>
                  </a:lnTo>
                  <a:lnTo>
                    <a:pt x="1316" y="2270"/>
                  </a:lnTo>
                  <a:lnTo>
                    <a:pt x="1306" y="2264"/>
                  </a:lnTo>
                  <a:lnTo>
                    <a:pt x="1298" y="2260"/>
                  </a:lnTo>
                  <a:lnTo>
                    <a:pt x="1291" y="2255"/>
                  </a:lnTo>
                  <a:lnTo>
                    <a:pt x="1283" y="2251"/>
                  </a:lnTo>
                  <a:lnTo>
                    <a:pt x="1276" y="2245"/>
                  </a:lnTo>
                  <a:lnTo>
                    <a:pt x="1268" y="2239"/>
                  </a:lnTo>
                  <a:lnTo>
                    <a:pt x="1262" y="2236"/>
                  </a:lnTo>
                  <a:lnTo>
                    <a:pt x="1255" y="2228"/>
                  </a:lnTo>
                  <a:lnTo>
                    <a:pt x="1249" y="2224"/>
                  </a:lnTo>
                  <a:lnTo>
                    <a:pt x="1243" y="2218"/>
                  </a:lnTo>
                  <a:lnTo>
                    <a:pt x="1238" y="2213"/>
                  </a:lnTo>
                  <a:lnTo>
                    <a:pt x="1232" y="2207"/>
                  </a:lnTo>
                  <a:lnTo>
                    <a:pt x="1226" y="2203"/>
                  </a:lnTo>
                  <a:lnTo>
                    <a:pt x="1219" y="2198"/>
                  </a:lnTo>
                  <a:lnTo>
                    <a:pt x="1215" y="2192"/>
                  </a:lnTo>
                  <a:lnTo>
                    <a:pt x="1209" y="2188"/>
                  </a:lnTo>
                  <a:lnTo>
                    <a:pt x="1201" y="2182"/>
                  </a:lnTo>
                  <a:lnTo>
                    <a:pt x="1196" y="2179"/>
                  </a:lnTo>
                  <a:lnTo>
                    <a:pt x="1192" y="2175"/>
                  </a:lnTo>
                  <a:lnTo>
                    <a:pt x="1184" y="2169"/>
                  </a:lnTo>
                  <a:lnTo>
                    <a:pt x="1179" y="2165"/>
                  </a:lnTo>
                  <a:lnTo>
                    <a:pt x="1173" y="2161"/>
                  </a:lnTo>
                  <a:lnTo>
                    <a:pt x="1167" y="2158"/>
                  </a:lnTo>
                  <a:lnTo>
                    <a:pt x="1160" y="2156"/>
                  </a:lnTo>
                  <a:lnTo>
                    <a:pt x="1154" y="2152"/>
                  </a:lnTo>
                  <a:lnTo>
                    <a:pt x="1146" y="2150"/>
                  </a:lnTo>
                  <a:lnTo>
                    <a:pt x="1141" y="2148"/>
                  </a:lnTo>
                  <a:lnTo>
                    <a:pt x="1133" y="2146"/>
                  </a:lnTo>
                  <a:lnTo>
                    <a:pt x="1125" y="2144"/>
                  </a:lnTo>
                  <a:lnTo>
                    <a:pt x="1118" y="2144"/>
                  </a:lnTo>
                  <a:lnTo>
                    <a:pt x="1112" y="2144"/>
                  </a:lnTo>
                  <a:lnTo>
                    <a:pt x="1106" y="2144"/>
                  </a:lnTo>
                  <a:lnTo>
                    <a:pt x="1099" y="2146"/>
                  </a:lnTo>
                  <a:lnTo>
                    <a:pt x="1095" y="2148"/>
                  </a:lnTo>
                  <a:lnTo>
                    <a:pt x="1089" y="2150"/>
                  </a:lnTo>
                  <a:lnTo>
                    <a:pt x="1086" y="2154"/>
                  </a:lnTo>
                  <a:lnTo>
                    <a:pt x="1080" y="2156"/>
                  </a:lnTo>
                  <a:lnTo>
                    <a:pt x="1076" y="2160"/>
                  </a:lnTo>
                  <a:lnTo>
                    <a:pt x="1072" y="2165"/>
                  </a:lnTo>
                  <a:lnTo>
                    <a:pt x="1068" y="2169"/>
                  </a:lnTo>
                  <a:lnTo>
                    <a:pt x="1065" y="2175"/>
                  </a:lnTo>
                  <a:lnTo>
                    <a:pt x="1061" y="2180"/>
                  </a:lnTo>
                  <a:lnTo>
                    <a:pt x="1061" y="2188"/>
                  </a:lnTo>
                  <a:lnTo>
                    <a:pt x="1057" y="2192"/>
                  </a:lnTo>
                  <a:lnTo>
                    <a:pt x="1055" y="2199"/>
                  </a:lnTo>
                  <a:lnTo>
                    <a:pt x="1053" y="2207"/>
                  </a:lnTo>
                  <a:lnTo>
                    <a:pt x="1051" y="2215"/>
                  </a:lnTo>
                  <a:lnTo>
                    <a:pt x="1051" y="2222"/>
                  </a:lnTo>
                  <a:lnTo>
                    <a:pt x="1051" y="2230"/>
                  </a:lnTo>
                  <a:lnTo>
                    <a:pt x="1051" y="2237"/>
                  </a:lnTo>
                  <a:lnTo>
                    <a:pt x="1051" y="2247"/>
                  </a:lnTo>
                  <a:lnTo>
                    <a:pt x="1051" y="2257"/>
                  </a:lnTo>
                  <a:lnTo>
                    <a:pt x="1053" y="2266"/>
                  </a:lnTo>
                  <a:lnTo>
                    <a:pt x="1055" y="2270"/>
                  </a:lnTo>
                  <a:lnTo>
                    <a:pt x="1057" y="2276"/>
                  </a:lnTo>
                  <a:lnTo>
                    <a:pt x="1057" y="2279"/>
                  </a:lnTo>
                  <a:lnTo>
                    <a:pt x="1059" y="2285"/>
                  </a:lnTo>
                  <a:lnTo>
                    <a:pt x="1061" y="2289"/>
                  </a:lnTo>
                  <a:lnTo>
                    <a:pt x="1061" y="2295"/>
                  </a:lnTo>
                  <a:lnTo>
                    <a:pt x="1063" y="2300"/>
                  </a:lnTo>
                  <a:lnTo>
                    <a:pt x="1065" y="2304"/>
                  </a:lnTo>
                  <a:lnTo>
                    <a:pt x="1067" y="2310"/>
                  </a:lnTo>
                  <a:lnTo>
                    <a:pt x="1068" y="2315"/>
                  </a:lnTo>
                  <a:lnTo>
                    <a:pt x="1070" y="2319"/>
                  </a:lnTo>
                  <a:lnTo>
                    <a:pt x="1074" y="2325"/>
                  </a:lnTo>
                  <a:lnTo>
                    <a:pt x="1068" y="2325"/>
                  </a:lnTo>
                  <a:lnTo>
                    <a:pt x="1065" y="2323"/>
                  </a:lnTo>
                  <a:lnTo>
                    <a:pt x="1059" y="2323"/>
                  </a:lnTo>
                  <a:lnTo>
                    <a:pt x="1051" y="2321"/>
                  </a:lnTo>
                  <a:lnTo>
                    <a:pt x="1046" y="2319"/>
                  </a:lnTo>
                  <a:lnTo>
                    <a:pt x="1038" y="2319"/>
                  </a:lnTo>
                  <a:lnTo>
                    <a:pt x="1030" y="2317"/>
                  </a:lnTo>
                  <a:lnTo>
                    <a:pt x="1025" y="2317"/>
                  </a:lnTo>
                  <a:lnTo>
                    <a:pt x="1015" y="2315"/>
                  </a:lnTo>
                  <a:lnTo>
                    <a:pt x="1006" y="2314"/>
                  </a:lnTo>
                  <a:lnTo>
                    <a:pt x="998" y="2312"/>
                  </a:lnTo>
                  <a:lnTo>
                    <a:pt x="990" y="2310"/>
                  </a:lnTo>
                  <a:lnTo>
                    <a:pt x="985" y="2308"/>
                  </a:lnTo>
                  <a:lnTo>
                    <a:pt x="979" y="2308"/>
                  </a:lnTo>
                  <a:lnTo>
                    <a:pt x="973" y="2308"/>
                  </a:lnTo>
                  <a:lnTo>
                    <a:pt x="970" y="2306"/>
                  </a:lnTo>
                  <a:lnTo>
                    <a:pt x="966" y="2304"/>
                  </a:lnTo>
                  <a:lnTo>
                    <a:pt x="960" y="2304"/>
                  </a:lnTo>
                  <a:lnTo>
                    <a:pt x="954" y="2302"/>
                  </a:lnTo>
                  <a:lnTo>
                    <a:pt x="951" y="2302"/>
                  </a:lnTo>
                  <a:lnTo>
                    <a:pt x="945" y="2300"/>
                  </a:lnTo>
                  <a:lnTo>
                    <a:pt x="939" y="2298"/>
                  </a:lnTo>
                  <a:lnTo>
                    <a:pt x="935" y="2296"/>
                  </a:lnTo>
                  <a:lnTo>
                    <a:pt x="930" y="2296"/>
                  </a:lnTo>
                  <a:lnTo>
                    <a:pt x="924" y="2295"/>
                  </a:lnTo>
                  <a:lnTo>
                    <a:pt x="918" y="2293"/>
                  </a:lnTo>
                  <a:lnTo>
                    <a:pt x="913" y="2291"/>
                  </a:lnTo>
                  <a:lnTo>
                    <a:pt x="909" y="2291"/>
                  </a:lnTo>
                  <a:lnTo>
                    <a:pt x="903" y="2287"/>
                  </a:lnTo>
                  <a:lnTo>
                    <a:pt x="897" y="2285"/>
                  </a:lnTo>
                  <a:lnTo>
                    <a:pt x="892" y="2285"/>
                  </a:lnTo>
                  <a:lnTo>
                    <a:pt x="888" y="2283"/>
                  </a:lnTo>
                  <a:lnTo>
                    <a:pt x="882" y="2281"/>
                  </a:lnTo>
                  <a:lnTo>
                    <a:pt x="876" y="2279"/>
                  </a:lnTo>
                  <a:lnTo>
                    <a:pt x="873" y="2277"/>
                  </a:lnTo>
                  <a:lnTo>
                    <a:pt x="867" y="2276"/>
                  </a:lnTo>
                  <a:lnTo>
                    <a:pt x="861" y="2274"/>
                  </a:lnTo>
                  <a:lnTo>
                    <a:pt x="855" y="2270"/>
                  </a:lnTo>
                  <a:lnTo>
                    <a:pt x="850" y="2268"/>
                  </a:lnTo>
                  <a:lnTo>
                    <a:pt x="846" y="2266"/>
                  </a:lnTo>
                  <a:lnTo>
                    <a:pt x="840" y="2264"/>
                  </a:lnTo>
                  <a:lnTo>
                    <a:pt x="835" y="2260"/>
                  </a:lnTo>
                  <a:lnTo>
                    <a:pt x="831" y="2258"/>
                  </a:lnTo>
                  <a:lnTo>
                    <a:pt x="825" y="2257"/>
                  </a:lnTo>
                  <a:lnTo>
                    <a:pt x="819" y="2253"/>
                  </a:lnTo>
                  <a:lnTo>
                    <a:pt x="816" y="2251"/>
                  </a:lnTo>
                  <a:lnTo>
                    <a:pt x="810" y="2249"/>
                  </a:lnTo>
                  <a:lnTo>
                    <a:pt x="806" y="2245"/>
                  </a:lnTo>
                  <a:lnTo>
                    <a:pt x="797" y="2239"/>
                  </a:lnTo>
                  <a:lnTo>
                    <a:pt x="789" y="2236"/>
                  </a:lnTo>
                  <a:lnTo>
                    <a:pt x="779" y="2228"/>
                  </a:lnTo>
                  <a:lnTo>
                    <a:pt x="772" y="2220"/>
                  </a:lnTo>
                  <a:lnTo>
                    <a:pt x="764" y="2213"/>
                  </a:lnTo>
                  <a:lnTo>
                    <a:pt x="757" y="2203"/>
                  </a:lnTo>
                  <a:lnTo>
                    <a:pt x="751" y="2196"/>
                  </a:lnTo>
                  <a:lnTo>
                    <a:pt x="745" y="2188"/>
                  </a:lnTo>
                  <a:lnTo>
                    <a:pt x="738" y="2179"/>
                  </a:lnTo>
                  <a:lnTo>
                    <a:pt x="734" y="2169"/>
                  </a:lnTo>
                  <a:lnTo>
                    <a:pt x="730" y="2165"/>
                  </a:lnTo>
                  <a:lnTo>
                    <a:pt x="728" y="2160"/>
                  </a:lnTo>
                  <a:lnTo>
                    <a:pt x="724" y="2154"/>
                  </a:lnTo>
                  <a:lnTo>
                    <a:pt x="722" y="2150"/>
                  </a:lnTo>
                  <a:lnTo>
                    <a:pt x="721" y="2144"/>
                  </a:lnTo>
                  <a:lnTo>
                    <a:pt x="717" y="2141"/>
                  </a:lnTo>
                  <a:lnTo>
                    <a:pt x="715" y="2135"/>
                  </a:lnTo>
                  <a:lnTo>
                    <a:pt x="713" y="2131"/>
                  </a:lnTo>
                  <a:lnTo>
                    <a:pt x="711" y="2125"/>
                  </a:lnTo>
                  <a:lnTo>
                    <a:pt x="707" y="2120"/>
                  </a:lnTo>
                  <a:lnTo>
                    <a:pt x="705" y="2116"/>
                  </a:lnTo>
                  <a:lnTo>
                    <a:pt x="703" y="2110"/>
                  </a:lnTo>
                  <a:lnTo>
                    <a:pt x="702" y="2106"/>
                  </a:lnTo>
                  <a:lnTo>
                    <a:pt x="700" y="2101"/>
                  </a:lnTo>
                  <a:lnTo>
                    <a:pt x="698" y="2095"/>
                  </a:lnTo>
                  <a:lnTo>
                    <a:pt x="696" y="2091"/>
                  </a:lnTo>
                  <a:lnTo>
                    <a:pt x="694" y="2085"/>
                  </a:lnTo>
                  <a:lnTo>
                    <a:pt x="692" y="2082"/>
                  </a:lnTo>
                  <a:lnTo>
                    <a:pt x="688" y="2076"/>
                  </a:lnTo>
                  <a:lnTo>
                    <a:pt x="686" y="2070"/>
                  </a:lnTo>
                  <a:lnTo>
                    <a:pt x="684" y="2066"/>
                  </a:lnTo>
                  <a:lnTo>
                    <a:pt x="682" y="2061"/>
                  </a:lnTo>
                  <a:lnTo>
                    <a:pt x="681" y="2057"/>
                  </a:lnTo>
                  <a:lnTo>
                    <a:pt x="679" y="2051"/>
                  </a:lnTo>
                  <a:lnTo>
                    <a:pt x="675" y="2047"/>
                  </a:lnTo>
                  <a:lnTo>
                    <a:pt x="673" y="2042"/>
                  </a:lnTo>
                  <a:lnTo>
                    <a:pt x="671" y="2038"/>
                  </a:lnTo>
                  <a:lnTo>
                    <a:pt x="669" y="2034"/>
                  </a:lnTo>
                  <a:lnTo>
                    <a:pt x="663" y="2025"/>
                  </a:lnTo>
                  <a:lnTo>
                    <a:pt x="660" y="2017"/>
                  </a:lnTo>
                  <a:lnTo>
                    <a:pt x="654" y="2007"/>
                  </a:lnTo>
                  <a:lnTo>
                    <a:pt x="648" y="2000"/>
                  </a:lnTo>
                  <a:lnTo>
                    <a:pt x="643" y="1992"/>
                  </a:lnTo>
                  <a:lnTo>
                    <a:pt x="637" y="1987"/>
                  </a:lnTo>
                  <a:lnTo>
                    <a:pt x="629" y="1979"/>
                  </a:lnTo>
                  <a:lnTo>
                    <a:pt x="624" y="1973"/>
                  </a:lnTo>
                  <a:lnTo>
                    <a:pt x="616" y="1969"/>
                  </a:lnTo>
                  <a:lnTo>
                    <a:pt x="608" y="1964"/>
                  </a:lnTo>
                  <a:lnTo>
                    <a:pt x="601" y="1960"/>
                  </a:lnTo>
                  <a:lnTo>
                    <a:pt x="593" y="1956"/>
                  </a:lnTo>
                  <a:lnTo>
                    <a:pt x="586" y="1954"/>
                  </a:lnTo>
                  <a:lnTo>
                    <a:pt x="580" y="1954"/>
                  </a:lnTo>
                  <a:lnTo>
                    <a:pt x="572" y="1952"/>
                  </a:lnTo>
                  <a:lnTo>
                    <a:pt x="567" y="1952"/>
                  </a:lnTo>
                  <a:lnTo>
                    <a:pt x="561" y="1952"/>
                  </a:lnTo>
                  <a:lnTo>
                    <a:pt x="557" y="1956"/>
                  </a:lnTo>
                  <a:lnTo>
                    <a:pt x="551" y="1956"/>
                  </a:lnTo>
                  <a:lnTo>
                    <a:pt x="546" y="1960"/>
                  </a:lnTo>
                  <a:lnTo>
                    <a:pt x="542" y="1964"/>
                  </a:lnTo>
                  <a:lnTo>
                    <a:pt x="538" y="1967"/>
                  </a:lnTo>
                  <a:lnTo>
                    <a:pt x="534" y="1971"/>
                  </a:lnTo>
                  <a:lnTo>
                    <a:pt x="530" y="1977"/>
                  </a:lnTo>
                  <a:lnTo>
                    <a:pt x="529" y="1981"/>
                  </a:lnTo>
                  <a:lnTo>
                    <a:pt x="525" y="1988"/>
                  </a:lnTo>
                  <a:lnTo>
                    <a:pt x="523" y="1992"/>
                  </a:lnTo>
                  <a:lnTo>
                    <a:pt x="519" y="1998"/>
                  </a:lnTo>
                  <a:lnTo>
                    <a:pt x="517" y="2004"/>
                  </a:lnTo>
                  <a:lnTo>
                    <a:pt x="515" y="2011"/>
                  </a:lnTo>
                  <a:lnTo>
                    <a:pt x="513" y="2017"/>
                  </a:lnTo>
                  <a:lnTo>
                    <a:pt x="511" y="2025"/>
                  </a:lnTo>
                  <a:lnTo>
                    <a:pt x="509" y="2030"/>
                  </a:lnTo>
                  <a:lnTo>
                    <a:pt x="509" y="2038"/>
                  </a:lnTo>
                  <a:lnTo>
                    <a:pt x="509" y="2044"/>
                  </a:lnTo>
                  <a:lnTo>
                    <a:pt x="508" y="2051"/>
                  </a:lnTo>
                  <a:lnTo>
                    <a:pt x="508" y="2059"/>
                  </a:lnTo>
                  <a:lnTo>
                    <a:pt x="508" y="2064"/>
                  </a:lnTo>
                  <a:lnTo>
                    <a:pt x="506" y="2070"/>
                  </a:lnTo>
                  <a:lnTo>
                    <a:pt x="506" y="2076"/>
                  </a:lnTo>
                  <a:lnTo>
                    <a:pt x="506" y="2083"/>
                  </a:lnTo>
                  <a:lnTo>
                    <a:pt x="506" y="2089"/>
                  </a:lnTo>
                  <a:lnTo>
                    <a:pt x="500" y="2085"/>
                  </a:lnTo>
                  <a:lnTo>
                    <a:pt x="492" y="2080"/>
                  </a:lnTo>
                  <a:lnTo>
                    <a:pt x="487" y="2076"/>
                  </a:lnTo>
                  <a:lnTo>
                    <a:pt x="481" y="2072"/>
                  </a:lnTo>
                  <a:lnTo>
                    <a:pt x="475" y="2068"/>
                  </a:lnTo>
                  <a:lnTo>
                    <a:pt x="470" y="2064"/>
                  </a:lnTo>
                  <a:lnTo>
                    <a:pt x="462" y="2059"/>
                  </a:lnTo>
                  <a:lnTo>
                    <a:pt x="454" y="2053"/>
                  </a:lnTo>
                  <a:lnTo>
                    <a:pt x="447" y="2045"/>
                  </a:lnTo>
                  <a:lnTo>
                    <a:pt x="441" y="2040"/>
                  </a:lnTo>
                  <a:lnTo>
                    <a:pt x="433" y="2032"/>
                  </a:lnTo>
                  <a:lnTo>
                    <a:pt x="426" y="2026"/>
                  </a:lnTo>
                  <a:lnTo>
                    <a:pt x="418" y="2019"/>
                  </a:lnTo>
                  <a:lnTo>
                    <a:pt x="411" y="2011"/>
                  </a:lnTo>
                  <a:lnTo>
                    <a:pt x="401" y="2002"/>
                  </a:lnTo>
                  <a:lnTo>
                    <a:pt x="394" y="1992"/>
                  </a:lnTo>
                  <a:lnTo>
                    <a:pt x="390" y="1988"/>
                  </a:lnTo>
                  <a:lnTo>
                    <a:pt x="386" y="1983"/>
                  </a:lnTo>
                  <a:lnTo>
                    <a:pt x="382" y="1979"/>
                  </a:lnTo>
                  <a:lnTo>
                    <a:pt x="378" y="1973"/>
                  </a:lnTo>
                  <a:lnTo>
                    <a:pt x="375" y="1969"/>
                  </a:lnTo>
                  <a:lnTo>
                    <a:pt x="371" y="1964"/>
                  </a:lnTo>
                  <a:lnTo>
                    <a:pt x="367" y="1958"/>
                  </a:lnTo>
                  <a:lnTo>
                    <a:pt x="363" y="1954"/>
                  </a:lnTo>
                  <a:lnTo>
                    <a:pt x="359" y="1947"/>
                  </a:lnTo>
                  <a:lnTo>
                    <a:pt x="356" y="1943"/>
                  </a:lnTo>
                  <a:lnTo>
                    <a:pt x="352" y="1937"/>
                  </a:lnTo>
                  <a:lnTo>
                    <a:pt x="350" y="1931"/>
                  </a:lnTo>
                  <a:lnTo>
                    <a:pt x="346" y="1926"/>
                  </a:lnTo>
                  <a:lnTo>
                    <a:pt x="344" y="1920"/>
                  </a:lnTo>
                  <a:lnTo>
                    <a:pt x="340" y="1914"/>
                  </a:lnTo>
                  <a:lnTo>
                    <a:pt x="336" y="1909"/>
                  </a:lnTo>
                  <a:lnTo>
                    <a:pt x="335" y="1903"/>
                  </a:lnTo>
                  <a:lnTo>
                    <a:pt x="333" y="1897"/>
                  </a:lnTo>
                  <a:lnTo>
                    <a:pt x="329" y="1891"/>
                  </a:lnTo>
                  <a:lnTo>
                    <a:pt x="329" y="1886"/>
                  </a:lnTo>
                  <a:lnTo>
                    <a:pt x="325" y="1880"/>
                  </a:lnTo>
                  <a:lnTo>
                    <a:pt x="323" y="1874"/>
                  </a:lnTo>
                  <a:lnTo>
                    <a:pt x="321" y="1867"/>
                  </a:lnTo>
                  <a:lnTo>
                    <a:pt x="321" y="1861"/>
                  </a:lnTo>
                  <a:lnTo>
                    <a:pt x="317" y="1855"/>
                  </a:lnTo>
                  <a:lnTo>
                    <a:pt x="317" y="1850"/>
                  </a:lnTo>
                  <a:lnTo>
                    <a:pt x="316" y="1844"/>
                  </a:lnTo>
                  <a:lnTo>
                    <a:pt x="316" y="1836"/>
                  </a:lnTo>
                  <a:lnTo>
                    <a:pt x="314" y="1832"/>
                  </a:lnTo>
                  <a:lnTo>
                    <a:pt x="314" y="1827"/>
                  </a:lnTo>
                  <a:lnTo>
                    <a:pt x="314" y="1821"/>
                  </a:lnTo>
                  <a:lnTo>
                    <a:pt x="314" y="1817"/>
                  </a:lnTo>
                  <a:lnTo>
                    <a:pt x="312" y="1812"/>
                  </a:lnTo>
                  <a:lnTo>
                    <a:pt x="312" y="1806"/>
                  </a:lnTo>
                  <a:lnTo>
                    <a:pt x="312" y="1802"/>
                  </a:lnTo>
                  <a:lnTo>
                    <a:pt x="312" y="1796"/>
                  </a:lnTo>
                  <a:lnTo>
                    <a:pt x="312" y="1793"/>
                  </a:lnTo>
                  <a:lnTo>
                    <a:pt x="312" y="1787"/>
                  </a:lnTo>
                  <a:lnTo>
                    <a:pt x="312" y="1781"/>
                  </a:lnTo>
                  <a:lnTo>
                    <a:pt x="312" y="1777"/>
                  </a:lnTo>
                  <a:lnTo>
                    <a:pt x="314" y="1768"/>
                  </a:lnTo>
                  <a:lnTo>
                    <a:pt x="314" y="1760"/>
                  </a:lnTo>
                  <a:lnTo>
                    <a:pt x="314" y="1755"/>
                  </a:lnTo>
                  <a:lnTo>
                    <a:pt x="314" y="1749"/>
                  </a:lnTo>
                  <a:lnTo>
                    <a:pt x="316" y="1745"/>
                  </a:lnTo>
                  <a:lnTo>
                    <a:pt x="316" y="1739"/>
                  </a:lnTo>
                  <a:lnTo>
                    <a:pt x="317" y="1730"/>
                  </a:lnTo>
                  <a:lnTo>
                    <a:pt x="319" y="1722"/>
                  </a:lnTo>
                  <a:lnTo>
                    <a:pt x="319" y="1713"/>
                  </a:lnTo>
                  <a:lnTo>
                    <a:pt x="321" y="1705"/>
                  </a:lnTo>
                  <a:lnTo>
                    <a:pt x="321" y="1696"/>
                  </a:lnTo>
                  <a:lnTo>
                    <a:pt x="323" y="1688"/>
                  </a:lnTo>
                  <a:lnTo>
                    <a:pt x="323" y="1678"/>
                  </a:lnTo>
                  <a:lnTo>
                    <a:pt x="325" y="1669"/>
                  </a:lnTo>
                  <a:lnTo>
                    <a:pt x="325" y="1661"/>
                  </a:lnTo>
                  <a:lnTo>
                    <a:pt x="327" y="1654"/>
                  </a:lnTo>
                  <a:lnTo>
                    <a:pt x="327" y="1646"/>
                  </a:lnTo>
                  <a:lnTo>
                    <a:pt x="327" y="1639"/>
                  </a:lnTo>
                  <a:lnTo>
                    <a:pt x="327" y="1631"/>
                  </a:lnTo>
                  <a:lnTo>
                    <a:pt x="327" y="1623"/>
                  </a:lnTo>
                  <a:lnTo>
                    <a:pt x="325" y="1616"/>
                  </a:lnTo>
                  <a:lnTo>
                    <a:pt x="325" y="1608"/>
                  </a:lnTo>
                  <a:lnTo>
                    <a:pt x="323" y="1602"/>
                  </a:lnTo>
                  <a:lnTo>
                    <a:pt x="321" y="1595"/>
                  </a:lnTo>
                  <a:lnTo>
                    <a:pt x="319" y="1589"/>
                  </a:lnTo>
                  <a:lnTo>
                    <a:pt x="317" y="1583"/>
                  </a:lnTo>
                  <a:lnTo>
                    <a:pt x="314" y="1578"/>
                  </a:lnTo>
                  <a:lnTo>
                    <a:pt x="310" y="1572"/>
                  </a:lnTo>
                  <a:lnTo>
                    <a:pt x="306" y="1566"/>
                  </a:lnTo>
                  <a:lnTo>
                    <a:pt x="302" y="1562"/>
                  </a:lnTo>
                  <a:lnTo>
                    <a:pt x="297" y="1559"/>
                  </a:lnTo>
                  <a:lnTo>
                    <a:pt x="293" y="1557"/>
                  </a:lnTo>
                  <a:lnTo>
                    <a:pt x="287" y="1555"/>
                  </a:lnTo>
                  <a:lnTo>
                    <a:pt x="281" y="1553"/>
                  </a:lnTo>
                  <a:lnTo>
                    <a:pt x="278" y="1551"/>
                  </a:lnTo>
                  <a:lnTo>
                    <a:pt x="272" y="1551"/>
                  </a:lnTo>
                  <a:lnTo>
                    <a:pt x="266" y="1551"/>
                  </a:lnTo>
                  <a:lnTo>
                    <a:pt x="260" y="1551"/>
                  </a:lnTo>
                  <a:lnTo>
                    <a:pt x="253" y="1551"/>
                  </a:lnTo>
                  <a:lnTo>
                    <a:pt x="249" y="1553"/>
                  </a:lnTo>
                  <a:lnTo>
                    <a:pt x="243" y="1553"/>
                  </a:lnTo>
                  <a:lnTo>
                    <a:pt x="236" y="1555"/>
                  </a:lnTo>
                  <a:lnTo>
                    <a:pt x="230" y="1557"/>
                  </a:lnTo>
                  <a:lnTo>
                    <a:pt x="226" y="1559"/>
                  </a:lnTo>
                  <a:lnTo>
                    <a:pt x="219" y="1561"/>
                  </a:lnTo>
                  <a:lnTo>
                    <a:pt x="211" y="1562"/>
                  </a:lnTo>
                  <a:lnTo>
                    <a:pt x="203" y="1566"/>
                  </a:lnTo>
                  <a:lnTo>
                    <a:pt x="200" y="1570"/>
                  </a:lnTo>
                  <a:lnTo>
                    <a:pt x="192" y="1574"/>
                  </a:lnTo>
                  <a:lnTo>
                    <a:pt x="188" y="1578"/>
                  </a:lnTo>
                  <a:lnTo>
                    <a:pt x="183" y="1582"/>
                  </a:lnTo>
                  <a:lnTo>
                    <a:pt x="177" y="1587"/>
                  </a:lnTo>
                  <a:lnTo>
                    <a:pt x="171" y="1589"/>
                  </a:lnTo>
                  <a:lnTo>
                    <a:pt x="167" y="1595"/>
                  </a:lnTo>
                  <a:lnTo>
                    <a:pt x="162" y="1597"/>
                  </a:lnTo>
                  <a:lnTo>
                    <a:pt x="158" y="1602"/>
                  </a:lnTo>
                  <a:lnTo>
                    <a:pt x="150" y="1608"/>
                  </a:lnTo>
                  <a:lnTo>
                    <a:pt x="144" y="1616"/>
                  </a:lnTo>
                  <a:lnTo>
                    <a:pt x="143" y="1612"/>
                  </a:lnTo>
                  <a:lnTo>
                    <a:pt x="141" y="1608"/>
                  </a:lnTo>
                  <a:lnTo>
                    <a:pt x="139" y="1602"/>
                  </a:lnTo>
                  <a:lnTo>
                    <a:pt x="137" y="1599"/>
                  </a:lnTo>
                  <a:lnTo>
                    <a:pt x="135" y="1593"/>
                  </a:lnTo>
                  <a:lnTo>
                    <a:pt x="133" y="1587"/>
                  </a:lnTo>
                  <a:lnTo>
                    <a:pt x="131" y="1580"/>
                  </a:lnTo>
                  <a:lnTo>
                    <a:pt x="129" y="1574"/>
                  </a:lnTo>
                  <a:lnTo>
                    <a:pt x="127" y="1566"/>
                  </a:lnTo>
                  <a:lnTo>
                    <a:pt x="125" y="1559"/>
                  </a:lnTo>
                  <a:lnTo>
                    <a:pt x="124" y="1551"/>
                  </a:lnTo>
                  <a:lnTo>
                    <a:pt x="122" y="1543"/>
                  </a:lnTo>
                  <a:lnTo>
                    <a:pt x="118" y="1534"/>
                  </a:lnTo>
                  <a:lnTo>
                    <a:pt x="116" y="1524"/>
                  </a:lnTo>
                  <a:lnTo>
                    <a:pt x="116" y="1515"/>
                  </a:lnTo>
                  <a:lnTo>
                    <a:pt x="114" y="1507"/>
                  </a:lnTo>
                  <a:lnTo>
                    <a:pt x="112" y="1502"/>
                  </a:lnTo>
                  <a:lnTo>
                    <a:pt x="112" y="1498"/>
                  </a:lnTo>
                  <a:lnTo>
                    <a:pt x="110" y="1492"/>
                  </a:lnTo>
                  <a:lnTo>
                    <a:pt x="110" y="1486"/>
                  </a:lnTo>
                  <a:lnTo>
                    <a:pt x="110" y="1483"/>
                  </a:lnTo>
                  <a:lnTo>
                    <a:pt x="108" y="1477"/>
                  </a:lnTo>
                  <a:lnTo>
                    <a:pt x="108" y="1471"/>
                  </a:lnTo>
                  <a:lnTo>
                    <a:pt x="108" y="1467"/>
                  </a:lnTo>
                  <a:lnTo>
                    <a:pt x="108" y="1462"/>
                  </a:lnTo>
                  <a:lnTo>
                    <a:pt x="108" y="1458"/>
                  </a:lnTo>
                  <a:lnTo>
                    <a:pt x="106" y="1452"/>
                  </a:lnTo>
                  <a:lnTo>
                    <a:pt x="106" y="1447"/>
                  </a:lnTo>
                  <a:lnTo>
                    <a:pt x="106" y="1443"/>
                  </a:lnTo>
                  <a:lnTo>
                    <a:pt x="106" y="1437"/>
                  </a:lnTo>
                  <a:lnTo>
                    <a:pt x="106" y="1431"/>
                  </a:lnTo>
                  <a:lnTo>
                    <a:pt x="106" y="1427"/>
                  </a:lnTo>
                  <a:lnTo>
                    <a:pt x="106" y="1420"/>
                  </a:lnTo>
                  <a:lnTo>
                    <a:pt x="106" y="1416"/>
                  </a:lnTo>
                  <a:lnTo>
                    <a:pt x="106" y="1410"/>
                  </a:lnTo>
                  <a:lnTo>
                    <a:pt x="106" y="1405"/>
                  </a:lnTo>
                  <a:lnTo>
                    <a:pt x="106" y="1399"/>
                  </a:lnTo>
                  <a:lnTo>
                    <a:pt x="106" y="1393"/>
                  </a:lnTo>
                  <a:lnTo>
                    <a:pt x="108" y="1389"/>
                  </a:lnTo>
                  <a:lnTo>
                    <a:pt x="108" y="1384"/>
                  </a:lnTo>
                  <a:lnTo>
                    <a:pt x="108" y="1378"/>
                  </a:lnTo>
                  <a:lnTo>
                    <a:pt x="108" y="1372"/>
                  </a:lnTo>
                  <a:lnTo>
                    <a:pt x="110" y="1369"/>
                  </a:lnTo>
                  <a:lnTo>
                    <a:pt x="110" y="1363"/>
                  </a:lnTo>
                  <a:lnTo>
                    <a:pt x="112" y="1357"/>
                  </a:lnTo>
                  <a:lnTo>
                    <a:pt x="114" y="1353"/>
                  </a:lnTo>
                  <a:lnTo>
                    <a:pt x="114" y="1348"/>
                  </a:lnTo>
                  <a:lnTo>
                    <a:pt x="116" y="1344"/>
                  </a:lnTo>
                  <a:lnTo>
                    <a:pt x="116" y="1338"/>
                  </a:lnTo>
                  <a:lnTo>
                    <a:pt x="118" y="1332"/>
                  </a:lnTo>
                  <a:lnTo>
                    <a:pt x="118" y="1329"/>
                  </a:lnTo>
                  <a:lnTo>
                    <a:pt x="120" y="1323"/>
                  </a:lnTo>
                  <a:lnTo>
                    <a:pt x="124" y="1313"/>
                  </a:lnTo>
                  <a:lnTo>
                    <a:pt x="127" y="1306"/>
                  </a:lnTo>
                  <a:lnTo>
                    <a:pt x="131" y="1296"/>
                  </a:lnTo>
                  <a:lnTo>
                    <a:pt x="135" y="1289"/>
                  </a:lnTo>
                  <a:lnTo>
                    <a:pt x="139" y="1281"/>
                  </a:lnTo>
                  <a:lnTo>
                    <a:pt x="144" y="1273"/>
                  </a:lnTo>
                  <a:lnTo>
                    <a:pt x="148" y="1266"/>
                  </a:lnTo>
                  <a:lnTo>
                    <a:pt x="152" y="1258"/>
                  </a:lnTo>
                  <a:lnTo>
                    <a:pt x="158" y="1253"/>
                  </a:lnTo>
                  <a:lnTo>
                    <a:pt x="163" y="1245"/>
                  </a:lnTo>
                  <a:lnTo>
                    <a:pt x="167" y="1239"/>
                  </a:lnTo>
                  <a:lnTo>
                    <a:pt x="173" y="1234"/>
                  </a:lnTo>
                  <a:lnTo>
                    <a:pt x="179" y="1226"/>
                  </a:lnTo>
                  <a:lnTo>
                    <a:pt x="184" y="1220"/>
                  </a:lnTo>
                  <a:lnTo>
                    <a:pt x="188" y="1215"/>
                  </a:lnTo>
                  <a:lnTo>
                    <a:pt x="194" y="1209"/>
                  </a:lnTo>
                  <a:lnTo>
                    <a:pt x="198" y="1201"/>
                  </a:lnTo>
                  <a:lnTo>
                    <a:pt x="203" y="1196"/>
                  </a:lnTo>
                  <a:lnTo>
                    <a:pt x="207" y="1190"/>
                  </a:lnTo>
                  <a:lnTo>
                    <a:pt x="211" y="1184"/>
                  </a:lnTo>
                  <a:lnTo>
                    <a:pt x="217" y="1177"/>
                  </a:lnTo>
                  <a:lnTo>
                    <a:pt x="221" y="1173"/>
                  </a:lnTo>
                  <a:lnTo>
                    <a:pt x="224" y="1165"/>
                  </a:lnTo>
                  <a:lnTo>
                    <a:pt x="228" y="1159"/>
                  </a:lnTo>
                  <a:lnTo>
                    <a:pt x="232" y="1154"/>
                  </a:lnTo>
                  <a:lnTo>
                    <a:pt x="236" y="1146"/>
                  </a:lnTo>
                  <a:lnTo>
                    <a:pt x="238" y="1138"/>
                  </a:lnTo>
                  <a:lnTo>
                    <a:pt x="240" y="1133"/>
                  </a:lnTo>
                  <a:lnTo>
                    <a:pt x="243" y="1125"/>
                  </a:lnTo>
                  <a:lnTo>
                    <a:pt x="245" y="1119"/>
                  </a:lnTo>
                  <a:lnTo>
                    <a:pt x="245" y="1112"/>
                  </a:lnTo>
                  <a:lnTo>
                    <a:pt x="245" y="1104"/>
                  </a:lnTo>
                  <a:lnTo>
                    <a:pt x="245" y="1097"/>
                  </a:lnTo>
                  <a:lnTo>
                    <a:pt x="243" y="1091"/>
                  </a:lnTo>
                  <a:lnTo>
                    <a:pt x="241" y="1085"/>
                  </a:lnTo>
                  <a:lnTo>
                    <a:pt x="240" y="1080"/>
                  </a:lnTo>
                  <a:lnTo>
                    <a:pt x="238" y="1074"/>
                  </a:lnTo>
                  <a:lnTo>
                    <a:pt x="234" y="1072"/>
                  </a:lnTo>
                  <a:lnTo>
                    <a:pt x="230" y="1066"/>
                  </a:lnTo>
                  <a:lnTo>
                    <a:pt x="226" y="1062"/>
                  </a:lnTo>
                  <a:lnTo>
                    <a:pt x="221" y="1061"/>
                  </a:lnTo>
                  <a:lnTo>
                    <a:pt x="217" y="1059"/>
                  </a:lnTo>
                  <a:lnTo>
                    <a:pt x="211" y="1055"/>
                  </a:lnTo>
                  <a:lnTo>
                    <a:pt x="203" y="1053"/>
                  </a:lnTo>
                  <a:lnTo>
                    <a:pt x="198" y="1051"/>
                  </a:lnTo>
                  <a:lnTo>
                    <a:pt x="192" y="1051"/>
                  </a:lnTo>
                  <a:lnTo>
                    <a:pt x="184" y="1049"/>
                  </a:lnTo>
                  <a:lnTo>
                    <a:pt x="177" y="1049"/>
                  </a:lnTo>
                  <a:lnTo>
                    <a:pt x="169" y="1049"/>
                  </a:lnTo>
                  <a:lnTo>
                    <a:pt x="163" y="1049"/>
                  </a:lnTo>
                  <a:lnTo>
                    <a:pt x="154" y="1049"/>
                  </a:lnTo>
                  <a:lnTo>
                    <a:pt x="146" y="1049"/>
                  </a:lnTo>
                  <a:lnTo>
                    <a:pt x="139" y="1051"/>
                  </a:lnTo>
                  <a:lnTo>
                    <a:pt x="131" y="1053"/>
                  </a:lnTo>
                  <a:lnTo>
                    <a:pt x="122" y="1055"/>
                  </a:lnTo>
                  <a:lnTo>
                    <a:pt x="112" y="1057"/>
                  </a:lnTo>
                  <a:lnTo>
                    <a:pt x="105" y="1059"/>
                  </a:lnTo>
                  <a:lnTo>
                    <a:pt x="95" y="1061"/>
                  </a:lnTo>
                  <a:lnTo>
                    <a:pt x="87" y="1064"/>
                  </a:lnTo>
                  <a:lnTo>
                    <a:pt x="78" y="1066"/>
                  </a:lnTo>
                  <a:lnTo>
                    <a:pt x="70" y="1070"/>
                  </a:lnTo>
                  <a:lnTo>
                    <a:pt x="63" y="1074"/>
                  </a:lnTo>
                  <a:lnTo>
                    <a:pt x="63" y="1070"/>
                  </a:lnTo>
                  <a:lnTo>
                    <a:pt x="63" y="1064"/>
                  </a:lnTo>
                  <a:lnTo>
                    <a:pt x="63" y="1059"/>
                  </a:lnTo>
                  <a:lnTo>
                    <a:pt x="65" y="1053"/>
                  </a:lnTo>
                  <a:lnTo>
                    <a:pt x="65" y="1043"/>
                  </a:lnTo>
                  <a:lnTo>
                    <a:pt x="67" y="1036"/>
                  </a:lnTo>
                  <a:lnTo>
                    <a:pt x="67" y="1026"/>
                  </a:lnTo>
                  <a:lnTo>
                    <a:pt x="68" y="1019"/>
                  </a:lnTo>
                  <a:lnTo>
                    <a:pt x="68" y="1013"/>
                  </a:lnTo>
                  <a:lnTo>
                    <a:pt x="70" y="1007"/>
                  </a:lnTo>
                  <a:lnTo>
                    <a:pt x="70" y="1002"/>
                  </a:lnTo>
                  <a:lnTo>
                    <a:pt x="72" y="998"/>
                  </a:lnTo>
                  <a:lnTo>
                    <a:pt x="72" y="992"/>
                  </a:lnTo>
                  <a:lnTo>
                    <a:pt x="74" y="986"/>
                  </a:lnTo>
                  <a:lnTo>
                    <a:pt x="76" y="981"/>
                  </a:lnTo>
                  <a:lnTo>
                    <a:pt x="78" y="975"/>
                  </a:lnTo>
                  <a:lnTo>
                    <a:pt x="78" y="969"/>
                  </a:lnTo>
                  <a:lnTo>
                    <a:pt x="80" y="964"/>
                  </a:lnTo>
                  <a:lnTo>
                    <a:pt x="82" y="958"/>
                  </a:lnTo>
                  <a:lnTo>
                    <a:pt x="84" y="952"/>
                  </a:lnTo>
                  <a:lnTo>
                    <a:pt x="86" y="945"/>
                  </a:lnTo>
                  <a:lnTo>
                    <a:pt x="86" y="939"/>
                  </a:lnTo>
                  <a:lnTo>
                    <a:pt x="89" y="933"/>
                  </a:lnTo>
                  <a:lnTo>
                    <a:pt x="91" y="929"/>
                  </a:lnTo>
                  <a:lnTo>
                    <a:pt x="93" y="922"/>
                  </a:lnTo>
                  <a:lnTo>
                    <a:pt x="95" y="916"/>
                  </a:lnTo>
                  <a:lnTo>
                    <a:pt x="97" y="908"/>
                  </a:lnTo>
                  <a:lnTo>
                    <a:pt x="99" y="905"/>
                  </a:lnTo>
                  <a:lnTo>
                    <a:pt x="101" y="897"/>
                  </a:lnTo>
                  <a:lnTo>
                    <a:pt x="105" y="891"/>
                  </a:lnTo>
                  <a:lnTo>
                    <a:pt x="106" y="886"/>
                  </a:lnTo>
                  <a:lnTo>
                    <a:pt x="108" y="880"/>
                  </a:lnTo>
                  <a:lnTo>
                    <a:pt x="112" y="874"/>
                  </a:lnTo>
                  <a:lnTo>
                    <a:pt x="114" y="867"/>
                  </a:lnTo>
                  <a:lnTo>
                    <a:pt x="116" y="861"/>
                  </a:lnTo>
                  <a:lnTo>
                    <a:pt x="120" y="857"/>
                  </a:lnTo>
                  <a:lnTo>
                    <a:pt x="124" y="851"/>
                  </a:lnTo>
                  <a:lnTo>
                    <a:pt x="125" y="846"/>
                  </a:lnTo>
                  <a:lnTo>
                    <a:pt x="129" y="840"/>
                  </a:lnTo>
                  <a:lnTo>
                    <a:pt x="133" y="836"/>
                  </a:lnTo>
                  <a:lnTo>
                    <a:pt x="137" y="830"/>
                  </a:lnTo>
                  <a:lnTo>
                    <a:pt x="141" y="825"/>
                  </a:lnTo>
                  <a:lnTo>
                    <a:pt x="143" y="819"/>
                  </a:lnTo>
                  <a:lnTo>
                    <a:pt x="146" y="815"/>
                  </a:lnTo>
                  <a:lnTo>
                    <a:pt x="150" y="810"/>
                  </a:lnTo>
                  <a:lnTo>
                    <a:pt x="156" y="806"/>
                  </a:lnTo>
                  <a:lnTo>
                    <a:pt x="160" y="802"/>
                  </a:lnTo>
                  <a:lnTo>
                    <a:pt x="163" y="798"/>
                  </a:lnTo>
                  <a:lnTo>
                    <a:pt x="169" y="794"/>
                  </a:lnTo>
                  <a:lnTo>
                    <a:pt x="173" y="791"/>
                  </a:lnTo>
                  <a:lnTo>
                    <a:pt x="179" y="787"/>
                  </a:lnTo>
                  <a:lnTo>
                    <a:pt x="183" y="785"/>
                  </a:lnTo>
                  <a:lnTo>
                    <a:pt x="188" y="781"/>
                  </a:lnTo>
                  <a:lnTo>
                    <a:pt x="194" y="777"/>
                  </a:lnTo>
                  <a:lnTo>
                    <a:pt x="198" y="775"/>
                  </a:lnTo>
                  <a:lnTo>
                    <a:pt x="203" y="773"/>
                  </a:lnTo>
                  <a:lnTo>
                    <a:pt x="211" y="770"/>
                  </a:lnTo>
                  <a:lnTo>
                    <a:pt x="221" y="766"/>
                  </a:lnTo>
                  <a:lnTo>
                    <a:pt x="228" y="762"/>
                  </a:lnTo>
                  <a:lnTo>
                    <a:pt x="236" y="758"/>
                  </a:lnTo>
                  <a:lnTo>
                    <a:pt x="243" y="754"/>
                  </a:lnTo>
                  <a:lnTo>
                    <a:pt x="251" y="752"/>
                  </a:lnTo>
                  <a:lnTo>
                    <a:pt x="259" y="749"/>
                  </a:lnTo>
                  <a:lnTo>
                    <a:pt x="266" y="745"/>
                  </a:lnTo>
                  <a:lnTo>
                    <a:pt x="274" y="743"/>
                  </a:lnTo>
                  <a:lnTo>
                    <a:pt x="279" y="739"/>
                  </a:lnTo>
                  <a:lnTo>
                    <a:pt x="287" y="735"/>
                  </a:lnTo>
                  <a:lnTo>
                    <a:pt x="293" y="733"/>
                  </a:lnTo>
                  <a:lnTo>
                    <a:pt x="298" y="732"/>
                  </a:lnTo>
                  <a:lnTo>
                    <a:pt x="304" y="728"/>
                  </a:lnTo>
                  <a:lnTo>
                    <a:pt x="310" y="726"/>
                  </a:lnTo>
                  <a:lnTo>
                    <a:pt x="317" y="724"/>
                  </a:lnTo>
                  <a:lnTo>
                    <a:pt x="321" y="720"/>
                  </a:lnTo>
                  <a:lnTo>
                    <a:pt x="327" y="718"/>
                  </a:lnTo>
                  <a:lnTo>
                    <a:pt x="333" y="716"/>
                  </a:lnTo>
                  <a:lnTo>
                    <a:pt x="336" y="713"/>
                  </a:lnTo>
                  <a:lnTo>
                    <a:pt x="342" y="711"/>
                  </a:lnTo>
                  <a:lnTo>
                    <a:pt x="346" y="709"/>
                  </a:lnTo>
                  <a:lnTo>
                    <a:pt x="352" y="705"/>
                  </a:lnTo>
                  <a:lnTo>
                    <a:pt x="356" y="703"/>
                  </a:lnTo>
                  <a:lnTo>
                    <a:pt x="363" y="699"/>
                  </a:lnTo>
                  <a:lnTo>
                    <a:pt x="371" y="695"/>
                  </a:lnTo>
                  <a:lnTo>
                    <a:pt x="378" y="692"/>
                  </a:lnTo>
                  <a:lnTo>
                    <a:pt x="384" y="688"/>
                  </a:lnTo>
                  <a:lnTo>
                    <a:pt x="390" y="682"/>
                  </a:lnTo>
                  <a:lnTo>
                    <a:pt x="395" y="680"/>
                  </a:lnTo>
                  <a:lnTo>
                    <a:pt x="399" y="675"/>
                  </a:lnTo>
                  <a:lnTo>
                    <a:pt x="405" y="671"/>
                  </a:lnTo>
                  <a:lnTo>
                    <a:pt x="411" y="661"/>
                  </a:lnTo>
                  <a:lnTo>
                    <a:pt x="416" y="654"/>
                  </a:lnTo>
                  <a:lnTo>
                    <a:pt x="418" y="648"/>
                  </a:lnTo>
                  <a:lnTo>
                    <a:pt x="420" y="642"/>
                  </a:lnTo>
                  <a:lnTo>
                    <a:pt x="422" y="638"/>
                  </a:lnTo>
                  <a:lnTo>
                    <a:pt x="424" y="633"/>
                  </a:lnTo>
                  <a:lnTo>
                    <a:pt x="424" y="627"/>
                  </a:lnTo>
                  <a:lnTo>
                    <a:pt x="424" y="621"/>
                  </a:lnTo>
                  <a:lnTo>
                    <a:pt x="424" y="616"/>
                  </a:lnTo>
                  <a:lnTo>
                    <a:pt x="426" y="608"/>
                  </a:lnTo>
                  <a:lnTo>
                    <a:pt x="424" y="598"/>
                  </a:lnTo>
                  <a:lnTo>
                    <a:pt x="416" y="591"/>
                  </a:lnTo>
                  <a:lnTo>
                    <a:pt x="413" y="585"/>
                  </a:lnTo>
                  <a:lnTo>
                    <a:pt x="407" y="581"/>
                  </a:lnTo>
                  <a:lnTo>
                    <a:pt x="403" y="578"/>
                  </a:lnTo>
                  <a:lnTo>
                    <a:pt x="397" y="574"/>
                  </a:lnTo>
                  <a:lnTo>
                    <a:pt x="390" y="568"/>
                  </a:lnTo>
                  <a:lnTo>
                    <a:pt x="384" y="564"/>
                  </a:lnTo>
                  <a:lnTo>
                    <a:pt x="376" y="560"/>
                  </a:lnTo>
                  <a:lnTo>
                    <a:pt x="369" y="559"/>
                  </a:lnTo>
                  <a:lnTo>
                    <a:pt x="361" y="553"/>
                  </a:lnTo>
                  <a:lnTo>
                    <a:pt x="354" y="551"/>
                  </a:lnTo>
                  <a:lnTo>
                    <a:pt x="346" y="549"/>
                  </a:lnTo>
                  <a:lnTo>
                    <a:pt x="338" y="547"/>
                  </a:lnTo>
                  <a:lnTo>
                    <a:pt x="331" y="543"/>
                  </a:lnTo>
                  <a:lnTo>
                    <a:pt x="325" y="543"/>
                  </a:lnTo>
                  <a:lnTo>
                    <a:pt x="321" y="541"/>
                  </a:lnTo>
                  <a:lnTo>
                    <a:pt x="316" y="541"/>
                  </a:lnTo>
                  <a:lnTo>
                    <a:pt x="310" y="540"/>
                  </a:lnTo>
                  <a:lnTo>
                    <a:pt x="304" y="538"/>
                  </a:lnTo>
                  <a:lnTo>
                    <a:pt x="300" y="536"/>
                  </a:lnTo>
                  <a:lnTo>
                    <a:pt x="297" y="536"/>
                  </a:lnTo>
                  <a:lnTo>
                    <a:pt x="291" y="534"/>
                  </a:lnTo>
                  <a:lnTo>
                    <a:pt x="285" y="534"/>
                  </a:lnTo>
                  <a:lnTo>
                    <a:pt x="281" y="532"/>
                  </a:lnTo>
                  <a:lnTo>
                    <a:pt x="278" y="532"/>
                  </a:lnTo>
                  <a:lnTo>
                    <a:pt x="268" y="530"/>
                  </a:lnTo>
                  <a:lnTo>
                    <a:pt x="260" y="530"/>
                  </a:lnTo>
                  <a:lnTo>
                    <a:pt x="253" y="530"/>
                  </a:lnTo>
                  <a:lnTo>
                    <a:pt x="245" y="528"/>
                  </a:lnTo>
                  <a:lnTo>
                    <a:pt x="238" y="528"/>
                  </a:lnTo>
                  <a:lnTo>
                    <a:pt x="232" y="528"/>
                  </a:lnTo>
                  <a:lnTo>
                    <a:pt x="224" y="528"/>
                  </a:lnTo>
                  <a:lnTo>
                    <a:pt x="219" y="528"/>
                  </a:lnTo>
                  <a:lnTo>
                    <a:pt x="211" y="530"/>
                  </a:lnTo>
                  <a:lnTo>
                    <a:pt x="205" y="530"/>
                  </a:lnTo>
                  <a:lnTo>
                    <a:pt x="162" y="581"/>
                  </a:lnTo>
                  <a:lnTo>
                    <a:pt x="162" y="5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8139" name="Freeform 11"/>
            <p:cNvSpPr>
              <a:spLocks/>
            </p:cNvSpPr>
            <p:nvPr/>
          </p:nvSpPr>
          <p:spPr bwMode="auto">
            <a:xfrm>
              <a:off x="2318" y="2085"/>
              <a:ext cx="452" cy="299"/>
            </a:xfrm>
            <a:custGeom>
              <a:avLst/>
              <a:gdLst>
                <a:gd name="T0" fmla="*/ 8 w 675"/>
                <a:gd name="T1" fmla="*/ 431 h 452"/>
                <a:gd name="T2" fmla="*/ 27 w 675"/>
                <a:gd name="T3" fmla="*/ 397 h 452"/>
                <a:gd name="T4" fmla="*/ 46 w 675"/>
                <a:gd name="T5" fmla="*/ 369 h 452"/>
                <a:gd name="T6" fmla="*/ 65 w 675"/>
                <a:gd name="T7" fmla="*/ 342 h 452"/>
                <a:gd name="T8" fmla="*/ 90 w 675"/>
                <a:gd name="T9" fmla="*/ 312 h 452"/>
                <a:gd name="T10" fmla="*/ 118 w 675"/>
                <a:gd name="T11" fmla="*/ 281 h 452"/>
                <a:gd name="T12" fmla="*/ 151 w 675"/>
                <a:gd name="T13" fmla="*/ 253 h 452"/>
                <a:gd name="T14" fmla="*/ 183 w 675"/>
                <a:gd name="T15" fmla="*/ 226 h 452"/>
                <a:gd name="T16" fmla="*/ 219 w 675"/>
                <a:gd name="T17" fmla="*/ 203 h 452"/>
                <a:gd name="T18" fmla="*/ 251 w 675"/>
                <a:gd name="T19" fmla="*/ 184 h 452"/>
                <a:gd name="T20" fmla="*/ 289 w 675"/>
                <a:gd name="T21" fmla="*/ 169 h 452"/>
                <a:gd name="T22" fmla="*/ 324 w 675"/>
                <a:gd name="T23" fmla="*/ 158 h 452"/>
                <a:gd name="T24" fmla="*/ 356 w 675"/>
                <a:gd name="T25" fmla="*/ 152 h 452"/>
                <a:gd name="T26" fmla="*/ 386 w 675"/>
                <a:gd name="T27" fmla="*/ 150 h 452"/>
                <a:gd name="T28" fmla="*/ 417 w 675"/>
                <a:gd name="T29" fmla="*/ 152 h 452"/>
                <a:gd name="T30" fmla="*/ 443 w 675"/>
                <a:gd name="T31" fmla="*/ 152 h 452"/>
                <a:gd name="T32" fmla="*/ 480 w 675"/>
                <a:gd name="T33" fmla="*/ 154 h 452"/>
                <a:gd name="T34" fmla="*/ 504 w 675"/>
                <a:gd name="T35" fmla="*/ 156 h 452"/>
                <a:gd name="T36" fmla="*/ 529 w 675"/>
                <a:gd name="T37" fmla="*/ 156 h 452"/>
                <a:gd name="T38" fmla="*/ 563 w 675"/>
                <a:gd name="T39" fmla="*/ 156 h 452"/>
                <a:gd name="T40" fmla="*/ 590 w 675"/>
                <a:gd name="T41" fmla="*/ 154 h 452"/>
                <a:gd name="T42" fmla="*/ 607 w 675"/>
                <a:gd name="T43" fmla="*/ 129 h 452"/>
                <a:gd name="T44" fmla="*/ 586 w 675"/>
                <a:gd name="T45" fmla="*/ 101 h 452"/>
                <a:gd name="T46" fmla="*/ 550 w 675"/>
                <a:gd name="T47" fmla="*/ 76 h 452"/>
                <a:gd name="T48" fmla="*/ 521 w 675"/>
                <a:gd name="T49" fmla="*/ 61 h 452"/>
                <a:gd name="T50" fmla="*/ 493 w 675"/>
                <a:gd name="T51" fmla="*/ 45 h 452"/>
                <a:gd name="T52" fmla="*/ 462 w 675"/>
                <a:gd name="T53" fmla="*/ 32 h 452"/>
                <a:gd name="T54" fmla="*/ 440 w 675"/>
                <a:gd name="T55" fmla="*/ 21 h 452"/>
                <a:gd name="T56" fmla="*/ 461 w 675"/>
                <a:gd name="T57" fmla="*/ 13 h 452"/>
                <a:gd name="T58" fmla="*/ 495 w 675"/>
                <a:gd name="T59" fmla="*/ 4 h 452"/>
                <a:gd name="T60" fmla="*/ 521 w 675"/>
                <a:gd name="T61" fmla="*/ 2 h 452"/>
                <a:gd name="T62" fmla="*/ 546 w 675"/>
                <a:gd name="T63" fmla="*/ 9 h 452"/>
                <a:gd name="T64" fmla="*/ 582 w 675"/>
                <a:gd name="T65" fmla="*/ 24 h 452"/>
                <a:gd name="T66" fmla="*/ 622 w 675"/>
                <a:gd name="T67" fmla="*/ 49 h 452"/>
                <a:gd name="T68" fmla="*/ 645 w 675"/>
                <a:gd name="T69" fmla="*/ 72 h 452"/>
                <a:gd name="T70" fmla="*/ 664 w 675"/>
                <a:gd name="T71" fmla="*/ 97 h 452"/>
                <a:gd name="T72" fmla="*/ 673 w 675"/>
                <a:gd name="T73" fmla="*/ 121 h 452"/>
                <a:gd name="T74" fmla="*/ 670 w 675"/>
                <a:gd name="T75" fmla="*/ 158 h 452"/>
                <a:gd name="T76" fmla="*/ 645 w 675"/>
                <a:gd name="T77" fmla="*/ 188 h 452"/>
                <a:gd name="T78" fmla="*/ 607 w 675"/>
                <a:gd name="T79" fmla="*/ 203 h 452"/>
                <a:gd name="T80" fmla="*/ 584 w 675"/>
                <a:gd name="T81" fmla="*/ 213 h 452"/>
                <a:gd name="T82" fmla="*/ 554 w 675"/>
                <a:gd name="T83" fmla="*/ 215 h 452"/>
                <a:gd name="T84" fmla="*/ 516 w 675"/>
                <a:gd name="T85" fmla="*/ 215 h 452"/>
                <a:gd name="T86" fmla="*/ 476 w 675"/>
                <a:gd name="T87" fmla="*/ 213 h 452"/>
                <a:gd name="T88" fmla="*/ 443 w 675"/>
                <a:gd name="T89" fmla="*/ 213 h 452"/>
                <a:gd name="T90" fmla="*/ 421 w 675"/>
                <a:gd name="T91" fmla="*/ 211 h 452"/>
                <a:gd name="T92" fmla="*/ 388 w 675"/>
                <a:gd name="T93" fmla="*/ 211 h 452"/>
                <a:gd name="T94" fmla="*/ 346 w 675"/>
                <a:gd name="T95" fmla="*/ 213 h 452"/>
                <a:gd name="T96" fmla="*/ 316 w 675"/>
                <a:gd name="T97" fmla="*/ 222 h 452"/>
                <a:gd name="T98" fmla="*/ 278 w 675"/>
                <a:gd name="T99" fmla="*/ 236 h 452"/>
                <a:gd name="T100" fmla="*/ 248 w 675"/>
                <a:gd name="T101" fmla="*/ 255 h 452"/>
                <a:gd name="T102" fmla="*/ 219 w 675"/>
                <a:gd name="T103" fmla="*/ 274 h 452"/>
                <a:gd name="T104" fmla="*/ 193 w 675"/>
                <a:gd name="T105" fmla="*/ 294 h 452"/>
                <a:gd name="T106" fmla="*/ 164 w 675"/>
                <a:gd name="T107" fmla="*/ 321 h 452"/>
                <a:gd name="T108" fmla="*/ 126 w 675"/>
                <a:gd name="T109" fmla="*/ 365 h 452"/>
                <a:gd name="T110" fmla="*/ 96 w 675"/>
                <a:gd name="T111" fmla="*/ 403 h 452"/>
                <a:gd name="T112" fmla="*/ 77 w 675"/>
                <a:gd name="T113" fmla="*/ 435 h 452"/>
                <a:gd name="T114" fmla="*/ 0 w 675"/>
                <a:gd name="T115" fmla="*/ 45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5" h="452">
                  <a:moveTo>
                    <a:pt x="0" y="450"/>
                  </a:moveTo>
                  <a:lnTo>
                    <a:pt x="0" y="447"/>
                  </a:lnTo>
                  <a:lnTo>
                    <a:pt x="2" y="441"/>
                  </a:lnTo>
                  <a:lnTo>
                    <a:pt x="4" y="437"/>
                  </a:lnTo>
                  <a:lnTo>
                    <a:pt x="8" y="431"/>
                  </a:lnTo>
                  <a:lnTo>
                    <a:pt x="10" y="426"/>
                  </a:lnTo>
                  <a:lnTo>
                    <a:pt x="14" y="420"/>
                  </a:lnTo>
                  <a:lnTo>
                    <a:pt x="18" y="412"/>
                  </a:lnTo>
                  <a:lnTo>
                    <a:pt x="21" y="405"/>
                  </a:lnTo>
                  <a:lnTo>
                    <a:pt x="27" y="397"/>
                  </a:lnTo>
                  <a:lnTo>
                    <a:pt x="33" y="388"/>
                  </a:lnTo>
                  <a:lnTo>
                    <a:pt x="35" y="382"/>
                  </a:lnTo>
                  <a:lnTo>
                    <a:pt x="39" y="378"/>
                  </a:lnTo>
                  <a:lnTo>
                    <a:pt x="40" y="372"/>
                  </a:lnTo>
                  <a:lnTo>
                    <a:pt x="46" y="369"/>
                  </a:lnTo>
                  <a:lnTo>
                    <a:pt x="48" y="363"/>
                  </a:lnTo>
                  <a:lnTo>
                    <a:pt x="52" y="357"/>
                  </a:lnTo>
                  <a:lnTo>
                    <a:pt x="56" y="353"/>
                  </a:lnTo>
                  <a:lnTo>
                    <a:pt x="61" y="350"/>
                  </a:lnTo>
                  <a:lnTo>
                    <a:pt x="65" y="342"/>
                  </a:lnTo>
                  <a:lnTo>
                    <a:pt x="69" y="336"/>
                  </a:lnTo>
                  <a:lnTo>
                    <a:pt x="75" y="331"/>
                  </a:lnTo>
                  <a:lnTo>
                    <a:pt x="80" y="325"/>
                  </a:lnTo>
                  <a:lnTo>
                    <a:pt x="84" y="317"/>
                  </a:lnTo>
                  <a:lnTo>
                    <a:pt x="90" y="312"/>
                  </a:lnTo>
                  <a:lnTo>
                    <a:pt x="96" y="306"/>
                  </a:lnTo>
                  <a:lnTo>
                    <a:pt x="101" y="300"/>
                  </a:lnTo>
                  <a:lnTo>
                    <a:pt x="107" y="293"/>
                  </a:lnTo>
                  <a:lnTo>
                    <a:pt x="113" y="287"/>
                  </a:lnTo>
                  <a:lnTo>
                    <a:pt x="118" y="281"/>
                  </a:lnTo>
                  <a:lnTo>
                    <a:pt x="126" y="277"/>
                  </a:lnTo>
                  <a:lnTo>
                    <a:pt x="132" y="270"/>
                  </a:lnTo>
                  <a:lnTo>
                    <a:pt x="137" y="264"/>
                  </a:lnTo>
                  <a:lnTo>
                    <a:pt x="143" y="258"/>
                  </a:lnTo>
                  <a:lnTo>
                    <a:pt x="151" y="253"/>
                  </a:lnTo>
                  <a:lnTo>
                    <a:pt x="158" y="247"/>
                  </a:lnTo>
                  <a:lnTo>
                    <a:pt x="164" y="241"/>
                  </a:lnTo>
                  <a:lnTo>
                    <a:pt x="170" y="236"/>
                  </a:lnTo>
                  <a:lnTo>
                    <a:pt x="177" y="232"/>
                  </a:lnTo>
                  <a:lnTo>
                    <a:pt x="183" y="226"/>
                  </a:lnTo>
                  <a:lnTo>
                    <a:pt x="191" y="220"/>
                  </a:lnTo>
                  <a:lnTo>
                    <a:pt x="196" y="216"/>
                  </a:lnTo>
                  <a:lnTo>
                    <a:pt x="206" y="213"/>
                  </a:lnTo>
                  <a:lnTo>
                    <a:pt x="212" y="207"/>
                  </a:lnTo>
                  <a:lnTo>
                    <a:pt x="219" y="203"/>
                  </a:lnTo>
                  <a:lnTo>
                    <a:pt x="225" y="197"/>
                  </a:lnTo>
                  <a:lnTo>
                    <a:pt x="232" y="196"/>
                  </a:lnTo>
                  <a:lnTo>
                    <a:pt x="238" y="190"/>
                  </a:lnTo>
                  <a:lnTo>
                    <a:pt x="246" y="188"/>
                  </a:lnTo>
                  <a:lnTo>
                    <a:pt x="251" y="184"/>
                  </a:lnTo>
                  <a:lnTo>
                    <a:pt x="261" y="182"/>
                  </a:lnTo>
                  <a:lnTo>
                    <a:pt x="267" y="178"/>
                  </a:lnTo>
                  <a:lnTo>
                    <a:pt x="274" y="175"/>
                  </a:lnTo>
                  <a:lnTo>
                    <a:pt x="282" y="171"/>
                  </a:lnTo>
                  <a:lnTo>
                    <a:pt x="289" y="169"/>
                  </a:lnTo>
                  <a:lnTo>
                    <a:pt x="297" y="165"/>
                  </a:lnTo>
                  <a:lnTo>
                    <a:pt x="303" y="163"/>
                  </a:lnTo>
                  <a:lnTo>
                    <a:pt x="310" y="161"/>
                  </a:lnTo>
                  <a:lnTo>
                    <a:pt x="318" y="161"/>
                  </a:lnTo>
                  <a:lnTo>
                    <a:pt x="324" y="158"/>
                  </a:lnTo>
                  <a:lnTo>
                    <a:pt x="329" y="156"/>
                  </a:lnTo>
                  <a:lnTo>
                    <a:pt x="337" y="156"/>
                  </a:lnTo>
                  <a:lnTo>
                    <a:pt x="345" y="156"/>
                  </a:lnTo>
                  <a:lnTo>
                    <a:pt x="350" y="154"/>
                  </a:lnTo>
                  <a:lnTo>
                    <a:pt x="356" y="152"/>
                  </a:lnTo>
                  <a:lnTo>
                    <a:pt x="362" y="152"/>
                  </a:lnTo>
                  <a:lnTo>
                    <a:pt x="369" y="152"/>
                  </a:lnTo>
                  <a:lnTo>
                    <a:pt x="375" y="152"/>
                  </a:lnTo>
                  <a:lnTo>
                    <a:pt x="381" y="150"/>
                  </a:lnTo>
                  <a:lnTo>
                    <a:pt x="386" y="150"/>
                  </a:lnTo>
                  <a:lnTo>
                    <a:pt x="394" y="150"/>
                  </a:lnTo>
                  <a:lnTo>
                    <a:pt x="398" y="150"/>
                  </a:lnTo>
                  <a:lnTo>
                    <a:pt x="405" y="150"/>
                  </a:lnTo>
                  <a:lnTo>
                    <a:pt x="409" y="150"/>
                  </a:lnTo>
                  <a:lnTo>
                    <a:pt x="417" y="152"/>
                  </a:lnTo>
                  <a:lnTo>
                    <a:pt x="423" y="152"/>
                  </a:lnTo>
                  <a:lnTo>
                    <a:pt x="428" y="152"/>
                  </a:lnTo>
                  <a:lnTo>
                    <a:pt x="432" y="152"/>
                  </a:lnTo>
                  <a:lnTo>
                    <a:pt x="440" y="152"/>
                  </a:lnTo>
                  <a:lnTo>
                    <a:pt x="443" y="152"/>
                  </a:lnTo>
                  <a:lnTo>
                    <a:pt x="449" y="154"/>
                  </a:lnTo>
                  <a:lnTo>
                    <a:pt x="457" y="154"/>
                  </a:lnTo>
                  <a:lnTo>
                    <a:pt x="462" y="154"/>
                  </a:lnTo>
                  <a:lnTo>
                    <a:pt x="470" y="154"/>
                  </a:lnTo>
                  <a:lnTo>
                    <a:pt x="480" y="154"/>
                  </a:lnTo>
                  <a:lnTo>
                    <a:pt x="483" y="154"/>
                  </a:lnTo>
                  <a:lnTo>
                    <a:pt x="489" y="154"/>
                  </a:lnTo>
                  <a:lnTo>
                    <a:pt x="495" y="154"/>
                  </a:lnTo>
                  <a:lnTo>
                    <a:pt x="499" y="156"/>
                  </a:lnTo>
                  <a:lnTo>
                    <a:pt x="504" y="156"/>
                  </a:lnTo>
                  <a:lnTo>
                    <a:pt x="508" y="156"/>
                  </a:lnTo>
                  <a:lnTo>
                    <a:pt x="514" y="156"/>
                  </a:lnTo>
                  <a:lnTo>
                    <a:pt x="519" y="156"/>
                  </a:lnTo>
                  <a:lnTo>
                    <a:pt x="523" y="156"/>
                  </a:lnTo>
                  <a:lnTo>
                    <a:pt x="529" y="156"/>
                  </a:lnTo>
                  <a:lnTo>
                    <a:pt x="533" y="156"/>
                  </a:lnTo>
                  <a:lnTo>
                    <a:pt x="539" y="156"/>
                  </a:lnTo>
                  <a:lnTo>
                    <a:pt x="546" y="156"/>
                  </a:lnTo>
                  <a:lnTo>
                    <a:pt x="556" y="156"/>
                  </a:lnTo>
                  <a:lnTo>
                    <a:pt x="563" y="156"/>
                  </a:lnTo>
                  <a:lnTo>
                    <a:pt x="571" y="156"/>
                  </a:lnTo>
                  <a:lnTo>
                    <a:pt x="575" y="154"/>
                  </a:lnTo>
                  <a:lnTo>
                    <a:pt x="582" y="154"/>
                  </a:lnTo>
                  <a:lnTo>
                    <a:pt x="586" y="154"/>
                  </a:lnTo>
                  <a:lnTo>
                    <a:pt x="590" y="154"/>
                  </a:lnTo>
                  <a:lnTo>
                    <a:pt x="596" y="148"/>
                  </a:lnTo>
                  <a:lnTo>
                    <a:pt x="601" y="144"/>
                  </a:lnTo>
                  <a:lnTo>
                    <a:pt x="605" y="139"/>
                  </a:lnTo>
                  <a:lnTo>
                    <a:pt x="607" y="135"/>
                  </a:lnTo>
                  <a:lnTo>
                    <a:pt x="607" y="129"/>
                  </a:lnTo>
                  <a:lnTo>
                    <a:pt x="607" y="123"/>
                  </a:lnTo>
                  <a:lnTo>
                    <a:pt x="603" y="118"/>
                  </a:lnTo>
                  <a:lnTo>
                    <a:pt x="599" y="114"/>
                  </a:lnTo>
                  <a:lnTo>
                    <a:pt x="594" y="108"/>
                  </a:lnTo>
                  <a:lnTo>
                    <a:pt x="586" y="101"/>
                  </a:lnTo>
                  <a:lnTo>
                    <a:pt x="578" y="95"/>
                  </a:lnTo>
                  <a:lnTo>
                    <a:pt x="573" y="91"/>
                  </a:lnTo>
                  <a:lnTo>
                    <a:pt x="563" y="85"/>
                  </a:lnTo>
                  <a:lnTo>
                    <a:pt x="554" y="78"/>
                  </a:lnTo>
                  <a:lnTo>
                    <a:pt x="550" y="76"/>
                  </a:lnTo>
                  <a:lnTo>
                    <a:pt x="544" y="72"/>
                  </a:lnTo>
                  <a:lnTo>
                    <a:pt x="539" y="70"/>
                  </a:lnTo>
                  <a:lnTo>
                    <a:pt x="535" y="68"/>
                  </a:lnTo>
                  <a:lnTo>
                    <a:pt x="529" y="64"/>
                  </a:lnTo>
                  <a:lnTo>
                    <a:pt x="521" y="61"/>
                  </a:lnTo>
                  <a:lnTo>
                    <a:pt x="516" y="57"/>
                  </a:lnTo>
                  <a:lnTo>
                    <a:pt x="512" y="55"/>
                  </a:lnTo>
                  <a:lnTo>
                    <a:pt x="504" y="51"/>
                  </a:lnTo>
                  <a:lnTo>
                    <a:pt x="499" y="49"/>
                  </a:lnTo>
                  <a:lnTo>
                    <a:pt x="493" y="45"/>
                  </a:lnTo>
                  <a:lnTo>
                    <a:pt x="487" y="43"/>
                  </a:lnTo>
                  <a:lnTo>
                    <a:pt x="481" y="40"/>
                  </a:lnTo>
                  <a:lnTo>
                    <a:pt x="474" y="36"/>
                  </a:lnTo>
                  <a:lnTo>
                    <a:pt x="468" y="34"/>
                  </a:lnTo>
                  <a:lnTo>
                    <a:pt x="462" y="32"/>
                  </a:lnTo>
                  <a:lnTo>
                    <a:pt x="457" y="28"/>
                  </a:lnTo>
                  <a:lnTo>
                    <a:pt x="451" y="26"/>
                  </a:lnTo>
                  <a:lnTo>
                    <a:pt x="443" y="24"/>
                  </a:lnTo>
                  <a:lnTo>
                    <a:pt x="440" y="21"/>
                  </a:lnTo>
                  <a:lnTo>
                    <a:pt x="440" y="21"/>
                  </a:lnTo>
                  <a:lnTo>
                    <a:pt x="442" y="19"/>
                  </a:lnTo>
                  <a:lnTo>
                    <a:pt x="443" y="19"/>
                  </a:lnTo>
                  <a:lnTo>
                    <a:pt x="449" y="17"/>
                  </a:lnTo>
                  <a:lnTo>
                    <a:pt x="453" y="15"/>
                  </a:lnTo>
                  <a:lnTo>
                    <a:pt x="461" y="13"/>
                  </a:lnTo>
                  <a:lnTo>
                    <a:pt x="466" y="11"/>
                  </a:lnTo>
                  <a:lnTo>
                    <a:pt x="474" y="9"/>
                  </a:lnTo>
                  <a:lnTo>
                    <a:pt x="481" y="7"/>
                  </a:lnTo>
                  <a:lnTo>
                    <a:pt x="487" y="5"/>
                  </a:lnTo>
                  <a:lnTo>
                    <a:pt x="495" y="4"/>
                  </a:lnTo>
                  <a:lnTo>
                    <a:pt x="500" y="2"/>
                  </a:lnTo>
                  <a:lnTo>
                    <a:pt x="506" y="2"/>
                  </a:lnTo>
                  <a:lnTo>
                    <a:pt x="512" y="0"/>
                  </a:lnTo>
                  <a:lnTo>
                    <a:pt x="518" y="0"/>
                  </a:lnTo>
                  <a:lnTo>
                    <a:pt x="521" y="2"/>
                  </a:lnTo>
                  <a:lnTo>
                    <a:pt x="525" y="4"/>
                  </a:lnTo>
                  <a:lnTo>
                    <a:pt x="529" y="5"/>
                  </a:lnTo>
                  <a:lnTo>
                    <a:pt x="535" y="5"/>
                  </a:lnTo>
                  <a:lnTo>
                    <a:pt x="540" y="7"/>
                  </a:lnTo>
                  <a:lnTo>
                    <a:pt x="546" y="9"/>
                  </a:lnTo>
                  <a:lnTo>
                    <a:pt x="552" y="11"/>
                  </a:lnTo>
                  <a:lnTo>
                    <a:pt x="559" y="15"/>
                  </a:lnTo>
                  <a:lnTo>
                    <a:pt x="567" y="19"/>
                  </a:lnTo>
                  <a:lnTo>
                    <a:pt x="575" y="21"/>
                  </a:lnTo>
                  <a:lnTo>
                    <a:pt x="582" y="24"/>
                  </a:lnTo>
                  <a:lnTo>
                    <a:pt x="590" y="30"/>
                  </a:lnTo>
                  <a:lnTo>
                    <a:pt x="597" y="36"/>
                  </a:lnTo>
                  <a:lnTo>
                    <a:pt x="607" y="40"/>
                  </a:lnTo>
                  <a:lnTo>
                    <a:pt x="616" y="47"/>
                  </a:lnTo>
                  <a:lnTo>
                    <a:pt x="622" y="49"/>
                  </a:lnTo>
                  <a:lnTo>
                    <a:pt x="626" y="53"/>
                  </a:lnTo>
                  <a:lnTo>
                    <a:pt x="632" y="57"/>
                  </a:lnTo>
                  <a:lnTo>
                    <a:pt x="637" y="62"/>
                  </a:lnTo>
                  <a:lnTo>
                    <a:pt x="641" y="66"/>
                  </a:lnTo>
                  <a:lnTo>
                    <a:pt x="645" y="72"/>
                  </a:lnTo>
                  <a:lnTo>
                    <a:pt x="651" y="76"/>
                  </a:lnTo>
                  <a:lnTo>
                    <a:pt x="654" y="81"/>
                  </a:lnTo>
                  <a:lnTo>
                    <a:pt x="658" y="87"/>
                  </a:lnTo>
                  <a:lnTo>
                    <a:pt x="662" y="93"/>
                  </a:lnTo>
                  <a:lnTo>
                    <a:pt x="664" y="97"/>
                  </a:lnTo>
                  <a:lnTo>
                    <a:pt x="668" y="102"/>
                  </a:lnTo>
                  <a:lnTo>
                    <a:pt x="670" y="108"/>
                  </a:lnTo>
                  <a:lnTo>
                    <a:pt x="670" y="112"/>
                  </a:lnTo>
                  <a:lnTo>
                    <a:pt x="672" y="116"/>
                  </a:lnTo>
                  <a:lnTo>
                    <a:pt x="673" y="121"/>
                  </a:lnTo>
                  <a:lnTo>
                    <a:pt x="675" y="129"/>
                  </a:lnTo>
                  <a:lnTo>
                    <a:pt x="675" y="137"/>
                  </a:lnTo>
                  <a:lnTo>
                    <a:pt x="673" y="144"/>
                  </a:lnTo>
                  <a:lnTo>
                    <a:pt x="672" y="152"/>
                  </a:lnTo>
                  <a:lnTo>
                    <a:pt x="670" y="158"/>
                  </a:lnTo>
                  <a:lnTo>
                    <a:pt x="666" y="165"/>
                  </a:lnTo>
                  <a:lnTo>
                    <a:pt x="662" y="171"/>
                  </a:lnTo>
                  <a:lnTo>
                    <a:pt x="656" y="177"/>
                  </a:lnTo>
                  <a:lnTo>
                    <a:pt x="651" y="182"/>
                  </a:lnTo>
                  <a:lnTo>
                    <a:pt x="645" y="188"/>
                  </a:lnTo>
                  <a:lnTo>
                    <a:pt x="637" y="192"/>
                  </a:lnTo>
                  <a:lnTo>
                    <a:pt x="630" y="196"/>
                  </a:lnTo>
                  <a:lnTo>
                    <a:pt x="622" y="199"/>
                  </a:lnTo>
                  <a:lnTo>
                    <a:pt x="613" y="203"/>
                  </a:lnTo>
                  <a:lnTo>
                    <a:pt x="607" y="203"/>
                  </a:lnTo>
                  <a:lnTo>
                    <a:pt x="603" y="205"/>
                  </a:lnTo>
                  <a:lnTo>
                    <a:pt x="597" y="207"/>
                  </a:lnTo>
                  <a:lnTo>
                    <a:pt x="594" y="209"/>
                  </a:lnTo>
                  <a:lnTo>
                    <a:pt x="588" y="211"/>
                  </a:lnTo>
                  <a:lnTo>
                    <a:pt x="584" y="213"/>
                  </a:lnTo>
                  <a:lnTo>
                    <a:pt x="578" y="213"/>
                  </a:lnTo>
                  <a:lnTo>
                    <a:pt x="573" y="215"/>
                  </a:lnTo>
                  <a:lnTo>
                    <a:pt x="567" y="215"/>
                  </a:lnTo>
                  <a:lnTo>
                    <a:pt x="559" y="215"/>
                  </a:lnTo>
                  <a:lnTo>
                    <a:pt x="554" y="215"/>
                  </a:lnTo>
                  <a:lnTo>
                    <a:pt x="546" y="215"/>
                  </a:lnTo>
                  <a:lnTo>
                    <a:pt x="539" y="215"/>
                  </a:lnTo>
                  <a:lnTo>
                    <a:pt x="531" y="215"/>
                  </a:lnTo>
                  <a:lnTo>
                    <a:pt x="523" y="215"/>
                  </a:lnTo>
                  <a:lnTo>
                    <a:pt x="516" y="215"/>
                  </a:lnTo>
                  <a:lnTo>
                    <a:pt x="506" y="215"/>
                  </a:lnTo>
                  <a:lnTo>
                    <a:pt x="497" y="213"/>
                  </a:lnTo>
                  <a:lnTo>
                    <a:pt x="489" y="213"/>
                  </a:lnTo>
                  <a:lnTo>
                    <a:pt x="481" y="213"/>
                  </a:lnTo>
                  <a:lnTo>
                    <a:pt x="476" y="213"/>
                  </a:lnTo>
                  <a:lnTo>
                    <a:pt x="472" y="213"/>
                  </a:lnTo>
                  <a:lnTo>
                    <a:pt x="466" y="213"/>
                  </a:lnTo>
                  <a:lnTo>
                    <a:pt x="462" y="213"/>
                  </a:lnTo>
                  <a:lnTo>
                    <a:pt x="453" y="213"/>
                  </a:lnTo>
                  <a:lnTo>
                    <a:pt x="443" y="213"/>
                  </a:lnTo>
                  <a:lnTo>
                    <a:pt x="440" y="211"/>
                  </a:lnTo>
                  <a:lnTo>
                    <a:pt x="434" y="211"/>
                  </a:lnTo>
                  <a:lnTo>
                    <a:pt x="430" y="211"/>
                  </a:lnTo>
                  <a:lnTo>
                    <a:pt x="426" y="211"/>
                  </a:lnTo>
                  <a:lnTo>
                    <a:pt x="421" y="211"/>
                  </a:lnTo>
                  <a:lnTo>
                    <a:pt x="415" y="211"/>
                  </a:lnTo>
                  <a:lnTo>
                    <a:pt x="411" y="211"/>
                  </a:lnTo>
                  <a:lnTo>
                    <a:pt x="407" y="211"/>
                  </a:lnTo>
                  <a:lnTo>
                    <a:pt x="398" y="211"/>
                  </a:lnTo>
                  <a:lnTo>
                    <a:pt x="388" y="211"/>
                  </a:lnTo>
                  <a:lnTo>
                    <a:pt x="379" y="211"/>
                  </a:lnTo>
                  <a:lnTo>
                    <a:pt x="371" y="213"/>
                  </a:lnTo>
                  <a:lnTo>
                    <a:pt x="364" y="213"/>
                  </a:lnTo>
                  <a:lnTo>
                    <a:pt x="354" y="213"/>
                  </a:lnTo>
                  <a:lnTo>
                    <a:pt x="346" y="213"/>
                  </a:lnTo>
                  <a:lnTo>
                    <a:pt x="341" y="215"/>
                  </a:lnTo>
                  <a:lnTo>
                    <a:pt x="333" y="216"/>
                  </a:lnTo>
                  <a:lnTo>
                    <a:pt x="327" y="218"/>
                  </a:lnTo>
                  <a:lnTo>
                    <a:pt x="320" y="220"/>
                  </a:lnTo>
                  <a:lnTo>
                    <a:pt x="316" y="222"/>
                  </a:lnTo>
                  <a:lnTo>
                    <a:pt x="307" y="226"/>
                  </a:lnTo>
                  <a:lnTo>
                    <a:pt x="299" y="228"/>
                  </a:lnTo>
                  <a:lnTo>
                    <a:pt x="293" y="230"/>
                  </a:lnTo>
                  <a:lnTo>
                    <a:pt x="286" y="234"/>
                  </a:lnTo>
                  <a:lnTo>
                    <a:pt x="278" y="236"/>
                  </a:lnTo>
                  <a:lnTo>
                    <a:pt x="272" y="239"/>
                  </a:lnTo>
                  <a:lnTo>
                    <a:pt x="267" y="243"/>
                  </a:lnTo>
                  <a:lnTo>
                    <a:pt x="261" y="247"/>
                  </a:lnTo>
                  <a:lnTo>
                    <a:pt x="253" y="251"/>
                  </a:lnTo>
                  <a:lnTo>
                    <a:pt x="248" y="255"/>
                  </a:lnTo>
                  <a:lnTo>
                    <a:pt x="240" y="258"/>
                  </a:lnTo>
                  <a:lnTo>
                    <a:pt x="236" y="262"/>
                  </a:lnTo>
                  <a:lnTo>
                    <a:pt x="229" y="266"/>
                  </a:lnTo>
                  <a:lnTo>
                    <a:pt x="223" y="270"/>
                  </a:lnTo>
                  <a:lnTo>
                    <a:pt x="219" y="274"/>
                  </a:lnTo>
                  <a:lnTo>
                    <a:pt x="213" y="279"/>
                  </a:lnTo>
                  <a:lnTo>
                    <a:pt x="208" y="283"/>
                  </a:lnTo>
                  <a:lnTo>
                    <a:pt x="202" y="287"/>
                  </a:lnTo>
                  <a:lnTo>
                    <a:pt x="196" y="291"/>
                  </a:lnTo>
                  <a:lnTo>
                    <a:pt x="193" y="294"/>
                  </a:lnTo>
                  <a:lnTo>
                    <a:pt x="187" y="300"/>
                  </a:lnTo>
                  <a:lnTo>
                    <a:pt x="183" y="304"/>
                  </a:lnTo>
                  <a:lnTo>
                    <a:pt x="177" y="308"/>
                  </a:lnTo>
                  <a:lnTo>
                    <a:pt x="173" y="313"/>
                  </a:lnTo>
                  <a:lnTo>
                    <a:pt x="164" y="321"/>
                  </a:lnTo>
                  <a:lnTo>
                    <a:pt x="154" y="331"/>
                  </a:lnTo>
                  <a:lnTo>
                    <a:pt x="147" y="338"/>
                  </a:lnTo>
                  <a:lnTo>
                    <a:pt x="141" y="348"/>
                  </a:lnTo>
                  <a:lnTo>
                    <a:pt x="134" y="355"/>
                  </a:lnTo>
                  <a:lnTo>
                    <a:pt x="126" y="365"/>
                  </a:lnTo>
                  <a:lnTo>
                    <a:pt x="118" y="372"/>
                  </a:lnTo>
                  <a:lnTo>
                    <a:pt x="113" y="382"/>
                  </a:lnTo>
                  <a:lnTo>
                    <a:pt x="107" y="388"/>
                  </a:lnTo>
                  <a:lnTo>
                    <a:pt x="101" y="395"/>
                  </a:lnTo>
                  <a:lnTo>
                    <a:pt x="96" y="403"/>
                  </a:lnTo>
                  <a:lnTo>
                    <a:pt x="92" y="410"/>
                  </a:lnTo>
                  <a:lnTo>
                    <a:pt x="86" y="416"/>
                  </a:lnTo>
                  <a:lnTo>
                    <a:pt x="84" y="424"/>
                  </a:lnTo>
                  <a:lnTo>
                    <a:pt x="80" y="429"/>
                  </a:lnTo>
                  <a:lnTo>
                    <a:pt x="77" y="435"/>
                  </a:lnTo>
                  <a:lnTo>
                    <a:pt x="73" y="439"/>
                  </a:lnTo>
                  <a:lnTo>
                    <a:pt x="71" y="445"/>
                  </a:lnTo>
                  <a:lnTo>
                    <a:pt x="69" y="447"/>
                  </a:lnTo>
                  <a:lnTo>
                    <a:pt x="67" y="452"/>
                  </a:lnTo>
                  <a:lnTo>
                    <a:pt x="0" y="450"/>
                  </a:lnTo>
                  <a:lnTo>
                    <a:pt x="0" y="4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8140" name="Freeform 12"/>
            <p:cNvSpPr>
              <a:spLocks/>
            </p:cNvSpPr>
            <p:nvPr/>
          </p:nvSpPr>
          <p:spPr bwMode="auto">
            <a:xfrm>
              <a:off x="2926" y="2678"/>
              <a:ext cx="209" cy="204"/>
            </a:xfrm>
            <a:custGeom>
              <a:avLst/>
              <a:gdLst>
                <a:gd name="T0" fmla="*/ 164 w 312"/>
                <a:gd name="T1" fmla="*/ 51 h 310"/>
                <a:gd name="T2" fmla="*/ 194 w 312"/>
                <a:gd name="T3" fmla="*/ 59 h 310"/>
                <a:gd name="T4" fmla="*/ 213 w 312"/>
                <a:gd name="T5" fmla="*/ 68 h 310"/>
                <a:gd name="T6" fmla="*/ 232 w 312"/>
                <a:gd name="T7" fmla="*/ 82 h 310"/>
                <a:gd name="T8" fmla="*/ 247 w 312"/>
                <a:gd name="T9" fmla="*/ 103 h 310"/>
                <a:gd name="T10" fmla="*/ 257 w 312"/>
                <a:gd name="T11" fmla="*/ 131 h 310"/>
                <a:gd name="T12" fmla="*/ 259 w 312"/>
                <a:gd name="T13" fmla="*/ 152 h 310"/>
                <a:gd name="T14" fmla="*/ 255 w 312"/>
                <a:gd name="T15" fmla="*/ 183 h 310"/>
                <a:gd name="T16" fmla="*/ 242 w 312"/>
                <a:gd name="T17" fmla="*/ 209 h 310"/>
                <a:gd name="T18" fmla="*/ 225 w 312"/>
                <a:gd name="T19" fmla="*/ 230 h 310"/>
                <a:gd name="T20" fmla="*/ 202 w 312"/>
                <a:gd name="T21" fmla="*/ 243 h 310"/>
                <a:gd name="T22" fmla="*/ 175 w 312"/>
                <a:gd name="T23" fmla="*/ 249 h 310"/>
                <a:gd name="T24" fmla="*/ 149 w 312"/>
                <a:gd name="T25" fmla="*/ 251 h 310"/>
                <a:gd name="T26" fmla="*/ 124 w 312"/>
                <a:gd name="T27" fmla="*/ 247 h 310"/>
                <a:gd name="T28" fmla="*/ 101 w 312"/>
                <a:gd name="T29" fmla="*/ 238 h 310"/>
                <a:gd name="T30" fmla="*/ 76 w 312"/>
                <a:gd name="T31" fmla="*/ 215 h 310"/>
                <a:gd name="T32" fmla="*/ 59 w 312"/>
                <a:gd name="T33" fmla="*/ 184 h 310"/>
                <a:gd name="T34" fmla="*/ 54 w 312"/>
                <a:gd name="T35" fmla="*/ 165 h 310"/>
                <a:gd name="T36" fmla="*/ 54 w 312"/>
                <a:gd name="T37" fmla="*/ 145 h 310"/>
                <a:gd name="T38" fmla="*/ 57 w 312"/>
                <a:gd name="T39" fmla="*/ 122 h 310"/>
                <a:gd name="T40" fmla="*/ 69 w 312"/>
                <a:gd name="T41" fmla="*/ 99 h 310"/>
                <a:gd name="T42" fmla="*/ 23 w 312"/>
                <a:gd name="T43" fmla="*/ 76 h 310"/>
                <a:gd name="T44" fmla="*/ 12 w 312"/>
                <a:gd name="T45" fmla="*/ 93 h 310"/>
                <a:gd name="T46" fmla="*/ 4 w 312"/>
                <a:gd name="T47" fmla="*/ 116 h 310"/>
                <a:gd name="T48" fmla="*/ 0 w 312"/>
                <a:gd name="T49" fmla="*/ 137 h 310"/>
                <a:gd name="T50" fmla="*/ 0 w 312"/>
                <a:gd name="T51" fmla="*/ 162 h 310"/>
                <a:gd name="T52" fmla="*/ 6 w 312"/>
                <a:gd name="T53" fmla="*/ 188 h 310"/>
                <a:gd name="T54" fmla="*/ 16 w 312"/>
                <a:gd name="T55" fmla="*/ 219 h 310"/>
                <a:gd name="T56" fmla="*/ 31 w 312"/>
                <a:gd name="T57" fmla="*/ 247 h 310"/>
                <a:gd name="T58" fmla="*/ 54 w 312"/>
                <a:gd name="T59" fmla="*/ 272 h 310"/>
                <a:gd name="T60" fmla="*/ 82 w 312"/>
                <a:gd name="T61" fmla="*/ 291 h 310"/>
                <a:gd name="T62" fmla="*/ 112 w 312"/>
                <a:gd name="T63" fmla="*/ 304 h 310"/>
                <a:gd name="T64" fmla="*/ 147 w 312"/>
                <a:gd name="T65" fmla="*/ 310 h 310"/>
                <a:gd name="T66" fmla="*/ 181 w 312"/>
                <a:gd name="T67" fmla="*/ 308 h 310"/>
                <a:gd name="T68" fmla="*/ 217 w 312"/>
                <a:gd name="T69" fmla="*/ 299 h 310"/>
                <a:gd name="T70" fmla="*/ 251 w 312"/>
                <a:gd name="T71" fmla="*/ 278 h 310"/>
                <a:gd name="T72" fmla="*/ 278 w 312"/>
                <a:gd name="T73" fmla="*/ 251 h 310"/>
                <a:gd name="T74" fmla="*/ 297 w 312"/>
                <a:gd name="T75" fmla="*/ 222 h 310"/>
                <a:gd name="T76" fmla="*/ 308 w 312"/>
                <a:gd name="T77" fmla="*/ 192 h 310"/>
                <a:gd name="T78" fmla="*/ 312 w 312"/>
                <a:gd name="T79" fmla="*/ 162 h 310"/>
                <a:gd name="T80" fmla="*/ 310 w 312"/>
                <a:gd name="T81" fmla="*/ 131 h 310"/>
                <a:gd name="T82" fmla="*/ 306 w 312"/>
                <a:gd name="T83" fmla="*/ 106 h 310"/>
                <a:gd name="T84" fmla="*/ 297 w 312"/>
                <a:gd name="T85" fmla="*/ 84 h 310"/>
                <a:gd name="T86" fmla="*/ 284 w 312"/>
                <a:gd name="T87" fmla="*/ 61 h 310"/>
                <a:gd name="T88" fmla="*/ 266 w 312"/>
                <a:gd name="T89" fmla="*/ 42 h 310"/>
                <a:gd name="T90" fmla="*/ 242 w 312"/>
                <a:gd name="T91" fmla="*/ 21 h 310"/>
                <a:gd name="T92" fmla="*/ 209 w 312"/>
                <a:gd name="T93" fmla="*/ 6 h 310"/>
                <a:gd name="T94" fmla="*/ 189 w 312"/>
                <a:gd name="T9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2" h="310">
                  <a:moveTo>
                    <a:pt x="156" y="51"/>
                  </a:moveTo>
                  <a:lnTo>
                    <a:pt x="156" y="51"/>
                  </a:lnTo>
                  <a:lnTo>
                    <a:pt x="160" y="51"/>
                  </a:lnTo>
                  <a:lnTo>
                    <a:pt x="164" y="51"/>
                  </a:lnTo>
                  <a:lnTo>
                    <a:pt x="171" y="53"/>
                  </a:lnTo>
                  <a:lnTo>
                    <a:pt x="179" y="55"/>
                  </a:lnTo>
                  <a:lnTo>
                    <a:pt x="189" y="57"/>
                  </a:lnTo>
                  <a:lnTo>
                    <a:pt x="194" y="59"/>
                  </a:lnTo>
                  <a:lnTo>
                    <a:pt x="198" y="61"/>
                  </a:lnTo>
                  <a:lnTo>
                    <a:pt x="204" y="65"/>
                  </a:lnTo>
                  <a:lnTo>
                    <a:pt x="209" y="67"/>
                  </a:lnTo>
                  <a:lnTo>
                    <a:pt x="213" y="68"/>
                  </a:lnTo>
                  <a:lnTo>
                    <a:pt x="219" y="72"/>
                  </a:lnTo>
                  <a:lnTo>
                    <a:pt x="223" y="74"/>
                  </a:lnTo>
                  <a:lnTo>
                    <a:pt x="227" y="80"/>
                  </a:lnTo>
                  <a:lnTo>
                    <a:pt x="232" y="82"/>
                  </a:lnTo>
                  <a:lnTo>
                    <a:pt x="236" y="87"/>
                  </a:lnTo>
                  <a:lnTo>
                    <a:pt x="240" y="91"/>
                  </a:lnTo>
                  <a:lnTo>
                    <a:pt x="244" y="97"/>
                  </a:lnTo>
                  <a:lnTo>
                    <a:pt x="247" y="103"/>
                  </a:lnTo>
                  <a:lnTo>
                    <a:pt x="249" y="110"/>
                  </a:lnTo>
                  <a:lnTo>
                    <a:pt x="253" y="116"/>
                  </a:lnTo>
                  <a:lnTo>
                    <a:pt x="255" y="124"/>
                  </a:lnTo>
                  <a:lnTo>
                    <a:pt x="257" y="131"/>
                  </a:lnTo>
                  <a:lnTo>
                    <a:pt x="259" y="139"/>
                  </a:lnTo>
                  <a:lnTo>
                    <a:pt x="259" y="143"/>
                  </a:lnTo>
                  <a:lnTo>
                    <a:pt x="259" y="146"/>
                  </a:lnTo>
                  <a:lnTo>
                    <a:pt x="259" y="152"/>
                  </a:lnTo>
                  <a:lnTo>
                    <a:pt x="259" y="158"/>
                  </a:lnTo>
                  <a:lnTo>
                    <a:pt x="259" y="165"/>
                  </a:lnTo>
                  <a:lnTo>
                    <a:pt x="257" y="175"/>
                  </a:lnTo>
                  <a:lnTo>
                    <a:pt x="255" y="183"/>
                  </a:lnTo>
                  <a:lnTo>
                    <a:pt x="253" y="190"/>
                  </a:lnTo>
                  <a:lnTo>
                    <a:pt x="249" y="196"/>
                  </a:lnTo>
                  <a:lnTo>
                    <a:pt x="247" y="203"/>
                  </a:lnTo>
                  <a:lnTo>
                    <a:pt x="242" y="209"/>
                  </a:lnTo>
                  <a:lnTo>
                    <a:pt x="240" y="217"/>
                  </a:lnTo>
                  <a:lnTo>
                    <a:pt x="234" y="221"/>
                  </a:lnTo>
                  <a:lnTo>
                    <a:pt x="228" y="224"/>
                  </a:lnTo>
                  <a:lnTo>
                    <a:pt x="225" y="230"/>
                  </a:lnTo>
                  <a:lnTo>
                    <a:pt x="219" y="234"/>
                  </a:lnTo>
                  <a:lnTo>
                    <a:pt x="213" y="238"/>
                  </a:lnTo>
                  <a:lnTo>
                    <a:pt x="208" y="241"/>
                  </a:lnTo>
                  <a:lnTo>
                    <a:pt x="202" y="243"/>
                  </a:lnTo>
                  <a:lnTo>
                    <a:pt x="196" y="247"/>
                  </a:lnTo>
                  <a:lnTo>
                    <a:pt x="189" y="247"/>
                  </a:lnTo>
                  <a:lnTo>
                    <a:pt x="183" y="249"/>
                  </a:lnTo>
                  <a:lnTo>
                    <a:pt x="175" y="249"/>
                  </a:lnTo>
                  <a:lnTo>
                    <a:pt x="170" y="251"/>
                  </a:lnTo>
                  <a:lnTo>
                    <a:pt x="162" y="251"/>
                  </a:lnTo>
                  <a:lnTo>
                    <a:pt x="156" y="251"/>
                  </a:lnTo>
                  <a:lnTo>
                    <a:pt x="149" y="251"/>
                  </a:lnTo>
                  <a:lnTo>
                    <a:pt x="143" y="251"/>
                  </a:lnTo>
                  <a:lnTo>
                    <a:pt x="135" y="249"/>
                  </a:lnTo>
                  <a:lnTo>
                    <a:pt x="130" y="249"/>
                  </a:lnTo>
                  <a:lnTo>
                    <a:pt x="124" y="247"/>
                  </a:lnTo>
                  <a:lnTo>
                    <a:pt x="118" y="245"/>
                  </a:lnTo>
                  <a:lnTo>
                    <a:pt x="112" y="243"/>
                  </a:lnTo>
                  <a:lnTo>
                    <a:pt x="107" y="241"/>
                  </a:lnTo>
                  <a:lnTo>
                    <a:pt x="101" y="238"/>
                  </a:lnTo>
                  <a:lnTo>
                    <a:pt x="97" y="234"/>
                  </a:lnTo>
                  <a:lnTo>
                    <a:pt x="90" y="228"/>
                  </a:lnTo>
                  <a:lnTo>
                    <a:pt x="82" y="222"/>
                  </a:lnTo>
                  <a:lnTo>
                    <a:pt x="76" y="215"/>
                  </a:lnTo>
                  <a:lnTo>
                    <a:pt x="71" y="207"/>
                  </a:lnTo>
                  <a:lnTo>
                    <a:pt x="65" y="198"/>
                  </a:lnTo>
                  <a:lnTo>
                    <a:pt x="61" y="190"/>
                  </a:lnTo>
                  <a:lnTo>
                    <a:pt x="59" y="184"/>
                  </a:lnTo>
                  <a:lnTo>
                    <a:pt x="57" y="181"/>
                  </a:lnTo>
                  <a:lnTo>
                    <a:pt x="55" y="175"/>
                  </a:lnTo>
                  <a:lnTo>
                    <a:pt x="55" y="171"/>
                  </a:lnTo>
                  <a:lnTo>
                    <a:pt x="54" y="165"/>
                  </a:lnTo>
                  <a:lnTo>
                    <a:pt x="54" y="160"/>
                  </a:lnTo>
                  <a:lnTo>
                    <a:pt x="54" y="154"/>
                  </a:lnTo>
                  <a:lnTo>
                    <a:pt x="54" y="150"/>
                  </a:lnTo>
                  <a:lnTo>
                    <a:pt x="54" y="145"/>
                  </a:lnTo>
                  <a:lnTo>
                    <a:pt x="54" y="139"/>
                  </a:lnTo>
                  <a:lnTo>
                    <a:pt x="55" y="133"/>
                  </a:lnTo>
                  <a:lnTo>
                    <a:pt x="57" y="127"/>
                  </a:lnTo>
                  <a:lnTo>
                    <a:pt x="57" y="122"/>
                  </a:lnTo>
                  <a:lnTo>
                    <a:pt x="61" y="116"/>
                  </a:lnTo>
                  <a:lnTo>
                    <a:pt x="63" y="110"/>
                  </a:lnTo>
                  <a:lnTo>
                    <a:pt x="65" y="106"/>
                  </a:lnTo>
                  <a:lnTo>
                    <a:pt x="69" y="99"/>
                  </a:lnTo>
                  <a:lnTo>
                    <a:pt x="73" y="95"/>
                  </a:lnTo>
                  <a:lnTo>
                    <a:pt x="76" y="89"/>
                  </a:lnTo>
                  <a:lnTo>
                    <a:pt x="80" y="84"/>
                  </a:lnTo>
                  <a:lnTo>
                    <a:pt x="23" y="76"/>
                  </a:lnTo>
                  <a:lnTo>
                    <a:pt x="21" y="78"/>
                  </a:lnTo>
                  <a:lnTo>
                    <a:pt x="17" y="84"/>
                  </a:lnTo>
                  <a:lnTo>
                    <a:pt x="14" y="87"/>
                  </a:lnTo>
                  <a:lnTo>
                    <a:pt x="12" y="93"/>
                  </a:lnTo>
                  <a:lnTo>
                    <a:pt x="8" y="99"/>
                  </a:lnTo>
                  <a:lnTo>
                    <a:pt x="6" y="108"/>
                  </a:lnTo>
                  <a:lnTo>
                    <a:pt x="4" y="112"/>
                  </a:lnTo>
                  <a:lnTo>
                    <a:pt x="4" y="116"/>
                  </a:lnTo>
                  <a:lnTo>
                    <a:pt x="2" y="122"/>
                  </a:lnTo>
                  <a:lnTo>
                    <a:pt x="2" y="125"/>
                  </a:lnTo>
                  <a:lnTo>
                    <a:pt x="0" y="131"/>
                  </a:lnTo>
                  <a:lnTo>
                    <a:pt x="0" y="137"/>
                  </a:lnTo>
                  <a:lnTo>
                    <a:pt x="0" y="143"/>
                  </a:lnTo>
                  <a:lnTo>
                    <a:pt x="0" y="148"/>
                  </a:lnTo>
                  <a:lnTo>
                    <a:pt x="0" y="154"/>
                  </a:lnTo>
                  <a:lnTo>
                    <a:pt x="0" y="162"/>
                  </a:lnTo>
                  <a:lnTo>
                    <a:pt x="0" y="167"/>
                  </a:lnTo>
                  <a:lnTo>
                    <a:pt x="2" y="175"/>
                  </a:lnTo>
                  <a:lnTo>
                    <a:pt x="4" y="181"/>
                  </a:lnTo>
                  <a:lnTo>
                    <a:pt x="6" y="188"/>
                  </a:lnTo>
                  <a:lnTo>
                    <a:pt x="8" y="196"/>
                  </a:lnTo>
                  <a:lnTo>
                    <a:pt x="10" y="205"/>
                  </a:lnTo>
                  <a:lnTo>
                    <a:pt x="12" y="211"/>
                  </a:lnTo>
                  <a:lnTo>
                    <a:pt x="16" y="219"/>
                  </a:lnTo>
                  <a:lnTo>
                    <a:pt x="17" y="226"/>
                  </a:lnTo>
                  <a:lnTo>
                    <a:pt x="23" y="234"/>
                  </a:lnTo>
                  <a:lnTo>
                    <a:pt x="27" y="241"/>
                  </a:lnTo>
                  <a:lnTo>
                    <a:pt x="31" y="247"/>
                  </a:lnTo>
                  <a:lnTo>
                    <a:pt x="36" y="255"/>
                  </a:lnTo>
                  <a:lnTo>
                    <a:pt x="42" y="260"/>
                  </a:lnTo>
                  <a:lnTo>
                    <a:pt x="48" y="266"/>
                  </a:lnTo>
                  <a:lnTo>
                    <a:pt x="54" y="272"/>
                  </a:lnTo>
                  <a:lnTo>
                    <a:pt x="61" y="278"/>
                  </a:lnTo>
                  <a:lnTo>
                    <a:pt x="67" y="281"/>
                  </a:lnTo>
                  <a:lnTo>
                    <a:pt x="74" y="287"/>
                  </a:lnTo>
                  <a:lnTo>
                    <a:pt x="82" y="291"/>
                  </a:lnTo>
                  <a:lnTo>
                    <a:pt x="90" y="295"/>
                  </a:lnTo>
                  <a:lnTo>
                    <a:pt x="97" y="299"/>
                  </a:lnTo>
                  <a:lnTo>
                    <a:pt x="105" y="300"/>
                  </a:lnTo>
                  <a:lnTo>
                    <a:pt x="112" y="304"/>
                  </a:lnTo>
                  <a:lnTo>
                    <a:pt x="120" y="306"/>
                  </a:lnTo>
                  <a:lnTo>
                    <a:pt x="130" y="308"/>
                  </a:lnTo>
                  <a:lnTo>
                    <a:pt x="137" y="308"/>
                  </a:lnTo>
                  <a:lnTo>
                    <a:pt x="147" y="310"/>
                  </a:lnTo>
                  <a:lnTo>
                    <a:pt x="154" y="310"/>
                  </a:lnTo>
                  <a:lnTo>
                    <a:pt x="164" y="310"/>
                  </a:lnTo>
                  <a:lnTo>
                    <a:pt x="171" y="308"/>
                  </a:lnTo>
                  <a:lnTo>
                    <a:pt x="181" y="308"/>
                  </a:lnTo>
                  <a:lnTo>
                    <a:pt x="189" y="306"/>
                  </a:lnTo>
                  <a:lnTo>
                    <a:pt x="198" y="304"/>
                  </a:lnTo>
                  <a:lnTo>
                    <a:pt x="208" y="300"/>
                  </a:lnTo>
                  <a:lnTo>
                    <a:pt x="217" y="299"/>
                  </a:lnTo>
                  <a:lnTo>
                    <a:pt x="225" y="293"/>
                  </a:lnTo>
                  <a:lnTo>
                    <a:pt x="234" y="291"/>
                  </a:lnTo>
                  <a:lnTo>
                    <a:pt x="242" y="283"/>
                  </a:lnTo>
                  <a:lnTo>
                    <a:pt x="251" y="278"/>
                  </a:lnTo>
                  <a:lnTo>
                    <a:pt x="259" y="270"/>
                  </a:lnTo>
                  <a:lnTo>
                    <a:pt x="266" y="264"/>
                  </a:lnTo>
                  <a:lnTo>
                    <a:pt x="272" y="259"/>
                  </a:lnTo>
                  <a:lnTo>
                    <a:pt x="278" y="251"/>
                  </a:lnTo>
                  <a:lnTo>
                    <a:pt x="284" y="243"/>
                  </a:lnTo>
                  <a:lnTo>
                    <a:pt x="289" y="238"/>
                  </a:lnTo>
                  <a:lnTo>
                    <a:pt x="293" y="230"/>
                  </a:lnTo>
                  <a:lnTo>
                    <a:pt x="297" y="222"/>
                  </a:lnTo>
                  <a:lnTo>
                    <a:pt x="301" y="215"/>
                  </a:lnTo>
                  <a:lnTo>
                    <a:pt x="305" y="207"/>
                  </a:lnTo>
                  <a:lnTo>
                    <a:pt x="306" y="200"/>
                  </a:lnTo>
                  <a:lnTo>
                    <a:pt x="308" y="192"/>
                  </a:lnTo>
                  <a:lnTo>
                    <a:pt x="310" y="184"/>
                  </a:lnTo>
                  <a:lnTo>
                    <a:pt x="312" y="177"/>
                  </a:lnTo>
                  <a:lnTo>
                    <a:pt x="312" y="169"/>
                  </a:lnTo>
                  <a:lnTo>
                    <a:pt x="312" y="162"/>
                  </a:lnTo>
                  <a:lnTo>
                    <a:pt x="312" y="154"/>
                  </a:lnTo>
                  <a:lnTo>
                    <a:pt x="312" y="146"/>
                  </a:lnTo>
                  <a:lnTo>
                    <a:pt x="312" y="139"/>
                  </a:lnTo>
                  <a:lnTo>
                    <a:pt x="310" y="131"/>
                  </a:lnTo>
                  <a:lnTo>
                    <a:pt x="310" y="125"/>
                  </a:lnTo>
                  <a:lnTo>
                    <a:pt x="308" y="120"/>
                  </a:lnTo>
                  <a:lnTo>
                    <a:pt x="306" y="112"/>
                  </a:lnTo>
                  <a:lnTo>
                    <a:pt x="306" y="106"/>
                  </a:lnTo>
                  <a:lnTo>
                    <a:pt x="305" y="99"/>
                  </a:lnTo>
                  <a:lnTo>
                    <a:pt x="303" y="93"/>
                  </a:lnTo>
                  <a:lnTo>
                    <a:pt x="299" y="89"/>
                  </a:lnTo>
                  <a:lnTo>
                    <a:pt x="297" y="84"/>
                  </a:lnTo>
                  <a:lnTo>
                    <a:pt x="295" y="78"/>
                  </a:lnTo>
                  <a:lnTo>
                    <a:pt x="293" y="74"/>
                  </a:lnTo>
                  <a:lnTo>
                    <a:pt x="289" y="67"/>
                  </a:lnTo>
                  <a:lnTo>
                    <a:pt x="284" y="61"/>
                  </a:lnTo>
                  <a:lnTo>
                    <a:pt x="280" y="57"/>
                  </a:lnTo>
                  <a:lnTo>
                    <a:pt x="276" y="51"/>
                  </a:lnTo>
                  <a:lnTo>
                    <a:pt x="272" y="46"/>
                  </a:lnTo>
                  <a:lnTo>
                    <a:pt x="266" y="42"/>
                  </a:lnTo>
                  <a:lnTo>
                    <a:pt x="263" y="38"/>
                  </a:lnTo>
                  <a:lnTo>
                    <a:pt x="259" y="34"/>
                  </a:lnTo>
                  <a:lnTo>
                    <a:pt x="249" y="27"/>
                  </a:lnTo>
                  <a:lnTo>
                    <a:pt x="242" y="21"/>
                  </a:lnTo>
                  <a:lnTo>
                    <a:pt x="232" y="15"/>
                  </a:lnTo>
                  <a:lnTo>
                    <a:pt x="225" y="11"/>
                  </a:lnTo>
                  <a:lnTo>
                    <a:pt x="217" y="8"/>
                  </a:lnTo>
                  <a:lnTo>
                    <a:pt x="209" y="6"/>
                  </a:lnTo>
                  <a:lnTo>
                    <a:pt x="202" y="2"/>
                  </a:lnTo>
                  <a:lnTo>
                    <a:pt x="196" y="2"/>
                  </a:lnTo>
                  <a:lnTo>
                    <a:pt x="192" y="0"/>
                  </a:lnTo>
                  <a:lnTo>
                    <a:pt x="189" y="0"/>
                  </a:lnTo>
                  <a:lnTo>
                    <a:pt x="187" y="0"/>
                  </a:lnTo>
                  <a:lnTo>
                    <a:pt x="156" y="51"/>
                  </a:lnTo>
                  <a:lnTo>
                    <a:pt x="156" y="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8141" name="Freeform 13"/>
            <p:cNvSpPr>
              <a:spLocks/>
            </p:cNvSpPr>
            <p:nvPr/>
          </p:nvSpPr>
          <p:spPr bwMode="auto">
            <a:xfrm>
              <a:off x="2930" y="2676"/>
              <a:ext cx="153" cy="83"/>
            </a:xfrm>
            <a:custGeom>
              <a:avLst/>
              <a:gdLst>
                <a:gd name="T0" fmla="*/ 194 w 228"/>
                <a:gd name="T1" fmla="*/ 59 h 126"/>
                <a:gd name="T2" fmla="*/ 184 w 228"/>
                <a:gd name="T3" fmla="*/ 57 h 126"/>
                <a:gd name="T4" fmla="*/ 173 w 228"/>
                <a:gd name="T5" fmla="*/ 55 h 126"/>
                <a:gd name="T6" fmla="*/ 164 w 228"/>
                <a:gd name="T7" fmla="*/ 53 h 126"/>
                <a:gd name="T8" fmla="*/ 154 w 228"/>
                <a:gd name="T9" fmla="*/ 53 h 126"/>
                <a:gd name="T10" fmla="*/ 143 w 228"/>
                <a:gd name="T11" fmla="*/ 53 h 126"/>
                <a:gd name="T12" fmla="*/ 131 w 228"/>
                <a:gd name="T13" fmla="*/ 55 h 126"/>
                <a:gd name="T14" fmla="*/ 120 w 228"/>
                <a:gd name="T15" fmla="*/ 59 h 126"/>
                <a:gd name="T16" fmla="*/ 106 w 228"/>
                <a:gd name="T17" fmla="*/ 63 h 126"/>
                <a:gd name="T18" fmla="*/ 95 w 228"/>
                <a:gd name="T19" fmla="*/ 69 h 126"/>
                <a:gd name="T20" fmla="*/ 84 w 228"/>
                <a:gd name="T21" fmla="*/ 78 h 126"/>
                <a:gd name="T22" fmla="*/ 72 w 228"/>
                <a:gd name="T23" fmla="*/ 88 h 126"/>
                <a:gd name="T24" fmla="*/ 63 w 228"/>
                <a:gd name="T25" fmla="*/ 101 h 126"/>
                <a:gd name="T26" fmla="*/ 55 w 228"/>
                <a:gd name="T27" fmla="*/ 110 h 126"/>
                <a:gd name="T28" fmla="*/ 51 w 228"/>
                <a:gd name="T29" fmla="*/ 120 h 126"/>
                <a:gd name="T30" fmla="*/ 0 w 228"/>
                <a:gd name="T31" fmla="*/ 118 h 126"/>
                <a:gd name="T32" fmla="*/ 0 w 228"/>
                <a:gd name="T33" fmla="*/ 116 h 126"/>
                <a:gd name="T34" fmla="*/ 2 w 228"/>
                <a:gd name="T35" fmla="*/ 109 h 126"/>
                <a:gd name="T36" fmla="*/ 6 w 228"/>
                <a:gd name="T37" fmla="*/ 97 h 126"/>
                <a:gd name="T38" fmla="*/ 13 w 228"/>
                <a:gd name="T39" fmla="*/ 84 h 126"/>
                <a:gd name="T40" fmla="*/ 23 w 228"/>
                <a:gd name="T41" fmla="*/ 67 h 126"/>
                <a:gd name="T42" fmla="*/ 34 w 228"/>
                <a:gd name="T43" fmla="*/ 52 h 126"/>
                <a:gd name="T44" fmla="*/ 42 w 228"/>
                <a:gd name="T45" fmla="*/ 42 h 126"/>
                <a:gd name="T46" fmla="*/ 51 w 228"/>
                <a:gd name="T47" fmla="*/ 34 h 126"/>
                <a:gd name="T48" fmla="*/ 61 w 228"/>
                <a:gd name="T49" fmla="*/ 27 h 126"/>
                <a:gd name="T50" fmla="*/ 72 w 228"/>
                <a:gd name="T51" fmla="*/ 21 h 126"/>
                <a:gd name="T52" fmla="*/ 84 w 228"/>
                <a:gd name="T53" fmla="*/ 14 h 126"/>
                <a:gd name="T54" fmla="*/ 95 w 228"/>
                <a:gd name="T55" fmla="*/ 10 h 126"/>
                <a:gd name="T56" fmla="*/ 106 w 228"/>
                <a:gd name="T57" fmla="*/ 6 h 126"/>
                <a:gd name="T58" fmla="*/ 118 w 228"/>
                <a:gd name="T59" fmla="*/ 4 h 126"/>
                <a:gd name="T60" fmla="*/ 127 w 228"/>
                <a:gd name="T61" fmla="*/ 0 h 126"/>
                <a:gd name="T62" fmla="*/ 139 w 228"/>
                <a:gd name="T63" fmla="*/ 0 h 126"/>
                <a:gd name="T64" fmla="*/ 148 w 228"/>
                <a:gd name="T65" fmla="*/ 0 h 126"/>
                <a:gd name="T66" fmla="*/ 160 w 228"/>
                <a:gd name="T67" fmla="*/ 0 h 126"/>
                <a:gd name="T68" fmla="*/ 169 w 228"/>
                <a:gd name="T69" fmla="*/ 0 h 126"/>
                <a:gd name="T70" fmla="*/ 179 w 228"/>
                <a:gd name="T71" fmla="*/ 2 h 126"/>
                <a:gd name="T72" fmla="*/ 188 w 228"/>
                <a:gd name="T73" fmla="*/ 6 h 126"/>
                <a:gd name="T74" fmla="*/ 198 w 228"/>
                <a:gd name="T75" fmla="*/ 8 h 126"/>
                <a:gd name="T76" fmla="*/ 213 w 228"/>
                <a:gd name="T77" fmla="*/ 14 h 126"/>
                <a:gd name="T78" fmla="*/ 228 w 228"/>
                <a:gd name="T79" fmla="*/ 21 h 126"/>
                <a:gd name="T80" fmla="*/ 196 w 228"/>
                <a:gd name="T81" fmla="*/ 6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8" h="126">
                  <a:moveTo>
                    <a:pt x="196" y="61"/>
                  </a:moveTo>
                  <a:lnTo>
                    <a:pt x="194" y="59"/>
                  </a:lnTo>
                  <a:lnTo>
                    <a:pt x="190" y="59"/>
                  </a:lnTo>
                  <a:lnTo>
                    <a:pt x="184" y="57"/>
                  </a:lnTo>
                  <a:lnTo>
                    <a:pt x="179" y="55"/>
                  </a:lnTo>
                  <a:lnTo>
                    <a:pt x="173" y="55"/>
                  </a:lnTo>
                  <a:lnTo>
                    <a:pt x="169" y="53"/>
                  </a:lnTo>
                  <a:lnTo>
                    <a:pt x="164" y="53"/>
                  </a:lnTo>
                  <a:lnTo>
                    <a:pt x="160" y="53"/>
                  </a:lnTo>
                  <a:lnTo>
                    <a:pt x="154" y="53"/>
                  </a:lnTo>
                  <a:lnTo>
                    <a:pt x="148" y="53"/>
                  </a:lnTo>
                  <a:lnTo>
                    <a:pt x="143" y="53"/>
                  </a:lnTo>
                  <a:lnTo>
                    <a:pt x="139" y="55"/>
                  </a:lnTo>
                  <a:lnTo>
                    <a:pt x="131" y="55"/>
                  </a:lnTo>
                  <a:lnTo>
                    <a:pt x="125" y="57"/>
                  </a:lnTo>
                  <a:lnTo>
                    <a:pt x="120" y="59"/>
                  </a:lnTo>
                  <a:lnTo>
                    <a:pt x="114" y="61"/>
                  </a:lnTo>
                  <a:lnTo>
                    <a:pt x="106" y="63"/>
                  </a:lnTo>
                  <a:lnTo>
                    <a:pt x="101" y="67"/>
                  </a:lnTo>
                  <a:lnTo>
                    <a:pt x="95" y="69"/>
                  </a:lnTo>
                  <a:lnTo>
                    <a:pt x="89" y="74"/>
                  </a:lnTo>
                  <a:lnTo>
                    <a:pt x="84" y="78"/>
                  </a:lnTo>
                  <a:lnTo>
                    <a:pt x="78" y="82"/>
                  </a:lnTo>
                  <a:lnTo>
                    <a:pt x="72" y="88"/>
                  </a:lnTo>
                  <a:lnTo>
                    <a:pt x="68" y="93"/>
                  </a:lnTo>
                  <a:lnTo>
                    <a:pt x="63" y="101"/>
                  </a:lnTo>
                  <a:lnTo>
                    <a:pt x="57" y="109"/>
                  </a:lnTo>
                  <a:lnTo>
                    <a:pt x="55" y="110"/>
                  </a:lnTo>
                  <a:lnTo>
                    <a:pt x="53" y="116"/>
                  </a:lnTo>
                  <a:lnTo>
                    <a:pt x="51" y="120"/>
                  </a:lnTo>
                  <a:lnTo>
                    <a:pt x="49" y="126"/>
                  </a:lnTo>
                  <a:lnTo>
                    <a:pt x="0" y="118"/>
                  </a:lnTo>
                  <a:lnTo>
                    <a:pt x="0" y="118"/>
                  </a:lnTo>
                  <a:lnTo>
                    <a:pt x="0" y="116"/>
                  </a:lnTo>
                  <a:lnTo>
                    <a:pt x="0" y="112"/>
                  </a:lnTo>
                  <a:lnTo>
                    <a:pt x="2" y="109"/>
                  </a:lnTo>
                  <a:lnTo>
                    <a:pt x="4" y="101"/>
                  </a:lnTo>
                  <a:lnTo>
                    <a:pt x="6" y="97"/>
                  </a:lnTo>
                  <a:lnTo>
                    <a:pt x="10" y="90"/>
                  </a:lnTo>
                  <a:lnTo>
                    <a:pt x="13" y="84"/>
                  </a:lnTo>
                  <a:lnTo>
                    <a:pt x="17" y="74"/>
                  </a:lnTo>
                  <a:lnTo>
                    <a:pt x="23" y="67"/>
                  </a:lnTo>
                  <a:lnTo>
                    <a:pt x="27" y="59"/>
                  </a:lnTo>
                  <a:lnTo>
                    <a:pt x="34" y="52"/>
                  </a:lnTo>
                  <a:lnTo>
                    <a:pt x="38" y="46"/>
                  </a:lnTo>
                  <a:lnTo>
                    <a:pt x="42" y="42"/>
                  </a:lnTo>
                  <a:lnTo>
                    <a:pt x="48" y="38"/>
                  </a:lnTo>
                  <a:lnTo>
                    <a:pt x="51" y="34"/>
                  </a:lnTo>
                  <a:lnTo>
                    <a:pt x="55" y="31"/>
                  </a:lnTo>
                  <a:lnTo>
                    <a:pt x="61" y="27"/>
                  </a:lnTo>
                  <a:lnTo>
                    <a:pt x="67" y="23"/>
                  </a:lnTo>
                  <a:lnTo>
                    <a:pt x="72" y="21"/>
                  </a:lnTo>
                  <a:lnTo>
                    <a:pt x="78" y="17"/>
                  </a:lnTo>
                  <a:lnTo>
                    <a:pt x="84" y="14"/>
                  </a:lnTo>
                  <a:lnTo>
                    <a:pt x="89" y="12"/>
                  </a:lnTo>
                  <a:lnTo>
                    <a:pt x="95" y="10"/>
                  </a:lnTo>
                  <a:lnTo>
                    <a:pt x="101" y="8"/>
                  </a:lnTo>
                  <a:lnTo>
                    <a:pt x="106" y="6"/>
                  </a:lnTo>
                  <a:lnTo>
                    <a:pt x="110" y="4"/>
                  </a:lnTo>
                  <a:lnTo>
                    <a:pt x="118" y="4"/>
                  </a:lnTo>
                  <a:lnTo>
                    <a:pt x="122" y="2"/>
                  </a:lnTo>
                  <a:lnTo>
                    <a:pt x="127" y="0"/>
                  </a:lnTo>
                  <a:lnTo>
                    <a:pt x="133" y="0"/>
                  </a:lnTo>
                  <a:lnTo>
                    <a:pt x="139" y="0"/>
                  </a:lnTo>
                  <a:lnTo>
                    <a:pt x="143" y="0"/>
                  </a:lnTo>
                  <a:lnTo>
                    <a:pt x="148" y="0"/>
                  </a:lnTo>
                  <a:lnTo>
                    <a:pt x="154" y="0"/>
                  </a:lnTo>
                  <a:lnTo>
                    <a:pt x="160" y="0"/>
                  </a:lnTo>
                  <a:lnTo>
                    <a:pt x="164" y="0"/>
                  </a:lnTo>
                  <a:lnTo>
                    <a:pt x="169" y="0"/>
                  </a:lnTo>
                  <a:lnTo>
                    <a:pt x="173" y="2"/>
                  </a:lnTo>
                  <a:lnTo>
                    <a:pt x="179" y="2"/>
                  </a:lnTo>
                  <a:lnTo>
                    <a:pt x="183" y="4"/>
                  </a:lnTo>
                  <a:lnTo>
                    <a:pt x="188" y="6"/>
                  </a:lnTo>
                  <a:lnTo>
                    <a:pt x="192" y="6"/>
                  </a:lnTo>
                  <a:lnTo>
                    <a:pt x="198" y="8"/>
                  </a:lnTo>
                  <a:lnTo>
                    <a:pt x="205" y="10"/>
                  </a:lnTo>
                  <a:lnTo>
                    <a:pt x="213" y="14"/>
                  </a:lnTo>
                  <a:lnTo>
                    <a:pt x="221" y="17"/>
                  </a:lnTo>
                  <a:lnTo>
                    <a:pt x="228" y="21"/>
                  </a:lnTo>
                  <a:lnTo>
                    <a:pt x="196" y="61"/>
                  </a:lnTo>
                  <a:lnTo>
                    <a:pt x="196" y="6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48142" name="Rectangle 14"/>
          <p:cNvSpPr>
            <a:spLocks noChangeArrowheads="1"/>
          </p:cNvSpPr>
          <p:nvPr/>
        </p:nvSpPr>
        <p:spPr bwMode="auto">
          <a:xfrm>
            <a:off x="457200" y="304800"/>
            <a:ext cx="5562600"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endParaRPr lang="en-US" altLang="en-US" sz="4800">
              <a:solidFill>
                <a:schemeClr val="hlink"/>
              </a:solidFill>
              <a:effectLst>
                <a:outerShdw blurRad="38100" dist="38100" dir="2700000" algn="tl">
                  <a:srgbClr val="C0C0C0"/>
                </a:outerShdw>
              </a:effectLst>
            </a:endParaRPr>
          </a:p>
        </p:txBody>
      </p:sp>
      <p:grpSp>
        <p:nvGrpSpPr>
          <p:cNvPr id="48143" name="Group 15"/>
          <p:cNvGrpSpPr>
            <a:grpSpLocks/>
          </p:cNvGrpSpPr>
          <p:nvPr/>
        </p:nvGrpSpPr>
        <p:grpSpPr bwMode="auto">
          <a:xfrm>
            <a:off x="5791200" y="5918200"/>
            <a:ext cx="685800" cy="685800"/>
            <a:chOff x="3496" y="2736"/>
            <a:chExt cx="432" cy="432"/>
          </a:xfrm>
        </p:grpSpPr>
        <p:sp>
          <p:nvSpPr>
            <p:cNvPr id="48144" name="Oval 16"/>
            <p:cNvSpPr>
              <a:spLocks noChangeArrowheads="1"/>
            </p:cNvSpPr>
            <p:nvPr/>
          </p:nvSpPr>
          <p:spPr bwMode="auto">
            <a:xfrm>
              <a:off x="3496" y="2736"/>
              <a:ext cx="432" cy="43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145" name="Oval 17"/>
            <p:cNvSpPr>
              <a:spLocks noChangeArrowheads="1"/>
            </p:cNvSpPr>
            <p:nvPr/>
          </p:nvSpPr>
          <p:spPr bwMode="auto">
            <a:xfrm>
              <a:off x="3664" y="2904"/>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146" name="Oval 18"/>
            <p:cNvSpPr>
              <a:spLocks noChangeArrowheads="1"/>
            </p:cNvSpPr>
            <p:nvPr/>
          </p:nvSpPr>
          <p:spPr bwMode="auto">
            <a:xfrm>
              <a:off x="3728" y="300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147" name="Oval 19"/>
            <p:cNvSpPr>
              <a:spLocks noChangeArrowheads="1"/>
            </p:cNvSpPr>
            <p:nvPr/>
          </p:nvSpPr>
          <p:spPr bwMode="auto">
            <a:xfrm>
              <a:off x="3696" y="2784"/>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148" name="Oval 20"/>
            <p:cNvSpPr>
              <a:spLocks noChangeArrowheads="1"/>
            </p:cNvSpPr>
            <p:nvPr/>
          </p:nvSpPr>
          <p:spPr bwMode="auto">
            <a:xfrm>
              <a:off x="3584" y="2984"/>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149" name="Oval 21"/>
            <p:cNvSpPr>
              <a:spLocks noChangeArrowheads="1"/>
            </p:cNvSpPr>
            <p:nvPr/>
          </p:nvSpPr>
          <p:spPr bwMode="auto">
            <a:xfrm>
              <a:off x="3568" y="284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150" name="Oval 22"/>
            <p:cNvSpPr>
              <a:spLocks noChangeArrowheads="1"/>
            </p:cNvSpPr>
            <p:nvPr/>
          </p:nvSpPr>
          <p:spPr bwMode="auto">
            <a:xfrm>
              <a:off x="3784" y="288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48151" name="Line 23"/>
          <p:cNvSpPr>
            <a:spLocks noChangeShapeType="1"/>
          </p:cNvSpPr>
          <p:nvPr/>
        </p:nvSpPr>
        <p:spPr bwMode="auto">
          <a:xfrm>
            <a:off x="2514600" y="4191000"/>
            <a:ext cx="4343400" cy="0"/>
          </a:xfrm>
          <a:prstGeom prst="line">
            <a:avLst/>
          </a:prstGeom>
          <a:noFill/>
          <a:ln w="508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8152" name="Rectangle 24"/>
          <p:cNvSpPr>
            <a:spLocks noChangeArrowheads="1"/>
          </p:cNvSpPr>
          <p:nvPr/>
        </p:nvSpPr>
        <p:spPr bwMode="auto">
          <a:xfrm>
            <a:off x="6019800" y="3649663"/>
            <a:ext cx="2286000" cy="533400"/>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48153" name="Group 25"/>
          <p:cNvGrpSpPr>
            <a:grpSpLocks/>
          </p:cNvGrpSpPr>
          <p:nvPr/>
        </p:nvGrpSpPr>
        <p:grpSpPr bwMode="auto">
          <a:xfrm rot="-3542174">
            <a:off x="2590800" y="4572000"/>
            <a:ext cx="838200" cy="533400"/>
            <a:chOff x="3024" y="1104"/>
            <a:chExt cx="528" cy="336"/>
          </a:xfrm>
        </p:grpSpPr>
        <p:sp>
          <p:nvSpPr>
            <p:cNvPr id="48154" name="Rectangle 26"/>
            <p:cNvSpPr>
              <a:spLocks noChangeArrowheads="1"/>
            </p:cNvSpPr>
            <p:nvPr/>
          </p:nvSpPr>
          <p:spPr bwMode="auto">
            <a:xfrm>
              <a:off x="3312" y="1152"/>
              <a:ext cx="48" cy="48"/>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48155" name="Group 27"/>
            <p:cNvGrpSpPr>
              <a:grpSpLocks/>
            </p:cNvGrpSpPr>
            <p:nvPr/>
          </p:nvGrpSpPr>
          <p:grpSpPr bwMode="auto">
            <a:xfrm>
              <a:off x="3024" y="1104"/>
              <a:ext cx="528" cy="336"/>
              <a:chOff x="3024" y="1104"/>
              <a:chExt cx="528" cy="336"/>
            </a:xfrm>
          </p:grpSpPr>
          <p:sp>
            <p:nvSpPr>
              <p:cNvPr id="48156" name="Rectangle 28"/>
              <p:cNvSpPr>
                <a:spLocks noChangeArrowheads="1"/>
              </p:cNvSpPr>
              <p:nvPr/>
            </p:nvSpPr>
            <p:spPr bwMode="auto">
              <a:xfrm>
                <a:off x="3408" y="1248"/>
                <a:ext cx="48" cy="48"/>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157" name="Rectangle 29"/>
              <p:cNvSpPr>
                <a:spLocks noChangeArrowheads="1"/>
              </p:cNvSpPr>
              <p:nvPr/>
            </p:nvSpPr>
            <p:spPr bwMode="auto">
              <a:xfrm>
                <a:off x="3504" y="1344"/>
                <a:ext cx="48" cy="48"/>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158" name="Rectangle 30"/>
              <p:cNvSpPr>
                <a:spLocks noChangeArrowheads="1"/>
              </p:cNvSpPr>
              <p:nvPr/>
            </p:nvSpPr>
            <p:spPr bwMode="auto">
              <a:xfrm>
                <a:off x="3312" y="1344"/>
                <a:ext cx="48" cy="48"/>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159" name="Rectangle 31"/>
              <p:cNvSpPr>
                <a:spLocks noChangeArrowheads="1"/>
              </p:cNvSpPr>
              <p:nvPr/>
            </p:nvSpPr>
            <p:spPr bwMode="auto">
              <a:xfrm>
                <a:off x="3216" y="1248"/>
                <a:ext cx="48" cy="48"/>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160" name="Rectangle 32"/>
              <p:cNvSpPr>
                <a:spLocks noChangeArrowheads="1"/>
              </p:cNvSpPr>
              <p:nvPr/>
            </p:nvSpPr>
            <p:spPr bwMode="auto">
              <a:xfrm>
                <a:off x="3168" y="1104"/>
                <a:ext cx="48" cy="48"/>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161" name="Rectangle 33"/>
              <p:cNvSpPr>
                <a:spLocks noChangeArrowheads="1"/>
              </p:cNvSpPr>
              <p:nvPr/>
            </p:nvSpPr>
            <p:spPr bwMode="auto">
              <a:xfrm>
                <a:off x="3168" y="1392"/>
                <a:ext cx="48" cy="48"/>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162" name="Rectangle 34"/>
              <p:cNvSpPr>
                <a:spLocks noChangeArrowheads="1"/>
              </p:cNvSpPr>
              <p:nvPr/>
            </p:nvSpPr>
            <p:spPr bwMode="auto">
              <a:xfrm>
                <a:off x="3072" y="1248"/>
                <a:ext cx="48" cy="48"/>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163" name="Rectangle 35"/>
              <p:cNvSpPr>
                <a:spLocks noChangeArrowheads="1"/>
              </p:cNvSpPr>
              <p:nvPr/>
            </p:nvSpPr>
            <p:spPr bwMode="auto">
              <a:xfrm>
                <a:off x="3024" y="1104"/>
                <a:ext cx="48" cy="48"/>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sp>
        <p:nvSpPr>
          <p:cNvPr id="48165" name="Text Box 37"/>
          <p:cNvSpPr txBox="1">
            <a:spLocks noChangeArrowheads="1"/>
          </p:cNvSpPr>
          <p:nvPr/>
        </p:nvSpPr>
        <p:spPr bwMode="auto">
          <a:xfrm>
            <a:off x="304800" y="76200"/>
            <a:ext cx="8686800" cy="301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00AC56"/>
                </a:solidFill>
              </a:rPr>
              <a:t>It doesn’t matter which side of the blade the arbor nut is…</a:t>
            </a:r>
            <a:r>
              <a:rPr lang="en-US" altLang="en-US" sz="3200">
                <a:solidFill>
                  <a:srgbClr val="00AC56"/>
                </a:solidFill>
              </a:rPr>
              <a:t> </a:t>
            </a:r>
            <a:r>
              <a:rPr lang="en-US" altLang="en-US" sz="3200" b="1">
                <a:solidFill>
                  <a:srgbClr val="00AC56"/>
                </a:solidFill>
              </a:rPr>
              <a:t>to keep the blade from coming loose during use on any circular saw, the arbor nut that holds the blade secure always loosens in the same directions as the blade turns.     </a:t>
            </a:r>
          </a:p>
        </p:txBody>
      </p:sp>
      <p:sp>
        <p:nvSpPr>
          <p:cNvPr id="48166" name="AutoShape 38"/>
          <p:cNvSpPr>
            <a:spLocks noChangeArrowheads="1"/>
          </p:cNvSpPr>
          <p:nvPr/>
        </p:nvSpPr>
        <p:spPr bwMode="auto">
          <a:xfrm flipH="1">
            <a:off x="4095750" y="4065588"/>
            <a:ext cx="1066800" cy="1095375"/>
          </a:xfrm>
          <a:custGeom>
            <a:avLst/>
            <a:gdLst>
              <a:gd name="G0" fmla="+- 7941262 0 0"/>
              <a:gd name="G1" fmla="+- -3035644 0 0"/>
              <a:gd name="G2" fmla="+- 7941262 0 -3035644"/>
              <a:gd name="G3" fmla="+- 10800 0 0"/>
              <a:gd name="G4" fmla="+- 0 0 7941262"/>
              <a:gd name="T0" fmla="*/ 360 256 1"/>
              <a:gd name="T1" fmla="*/ 0 256 1"/>
              <a:gd name="G5" fmla="+- G2 T0 T1"/>
              <a:gd name="G6" fmla="?: G2 G2 G5"/>
              <a:gd name="G7" fmla="+- 0 0 G6"/>
              <a:gd name="G8" fmla="+- 9439 0 0"/>
              <a:gd name="G9" fmla="+- 0 0 -3035644"/>
              <a:gd name="G10" fmla="+- 9439 0 2700"/>
              <a:gd name="G11" fmla="cos G10 7941262"/>
              <a:gd name="G12" fmla="sin G10 7941262"/>
              <a:gd name="G13" fmla="cos 13500 7941262"/>
              <a:gd name="G14" fmla="sin 13500 7941262"/>
              <a:gd name="G15" fmla="+- G11 10800 0"/>
              <a:gd name="G16" fmla="+- G12 10800 0"/>
              <a:gd name="G17" fmla="+- G13 10800 0"/>
              <a:gd name="G18" fmla="+- G14 10800 0"/>
              <a:gd name="G19" fmla="*/ 9439 1 2"/>
              <a:gd name="G20" fmla="+- G19 5400 0"/>
              <a:gd name="G21" fmla="cos G20 7941262"/>
              <a:gd name="G22" fmla="sin G20 7941262"/>
              <a:gd name="G23" fmla="+- G21 10800 0"/>
              <a:gd name="G24" fmla="+- G12 G23 G22"/>
              <a:gd name="G25" fmla="+- G22 G23 G11"/>
              <a:gd name="G26" fmla="cos 10800 7941262"/>
              <a:gd name="G27" fmla="sin 10800 7941262"/>
              <a:gd name="G28" fmla="cos 9439 7941262"/>
              <a:gd name="G29" fmla="sin 9439 7941262"/>
              <a:gd name="G30" fmla="+- G26 10800 0"/>
              <a:gd name="G31" fmla="+- G27 10800 0"/>
              <a:gd name="G32" fmla="+- G28 10800 0"/>
              <a:gd name="G33" fmla="+- G29 10800 0"/>
              <a:gd name="G34" fmla="+- G19 5400 0"/>
              <a:gd name="G35" fmla="cos G34 -3035644"/>
              <a:gd name="G36" fmla="sin G34 -3035644"/>
              <a:gd name="G37" fmla="+/ -3035644 7941262 2"/>
              <a:gd name="T2" fmla="*/ 180 256 1"/>
              <a:gd name="T3" fmla="*/ 0 256 1"/>
              <a:gd name="G38" fmla="+- G37 T2 T3"/>
              <a:gd name="G39" fmla="?: G2 G37 G38"/>
              <a:gd name="G40" fmla="cos 10800 G39"/>
              <a:gd name="G41" fmla="sin 10800 G39"/>
              <a:gd name="G42" fmla="cos 9439 G39"/>
              <a:gd name="G43" fmla="sin 9439 G39"/>
              <a:gd name="G44" fmla="+- G40 10800 0"/>
              <a:gd name="G45" fmla="+- G41 10800 0"/>
              <a:gd name="G46" fmla="+- G42 10800 0"/>
              <a:gd name="G47" fmla="+- G43 10800 0"/>
              <a:gd name="G48" fmla="+- G35 10800 0"/>
              <a:gd name="G49" fmla="+- G36 10800 0"/>
              <a:gd name="T4" fmla="*/ 19376 w 21600"/>
              <a:gd name="T5" fmla="*/ 17363 h 21600"/>
              <a:gd name="T6" fmla="*/ 17789 w 21600"/>
              <a:gd name="T7" fmla="*/ 3481 h 21600"/>
              <a:gd name="T8" fmla="*/ 18295 w 21600"/>
              <a:gd name="T9" fmla="*/ 16536 h 21600"/>
              <a:gd name="T10" fmla="*/ 3811 w 21600"/>
              <a:gd name="T11" fmla="*/ 22350 h 21600"/>
              <a:gd name="T12" fmla="*/ 2668 w 21600"/>
              <a:gd name="T13" fmla="*/ 17708 h 21600"/>
              <a:gd name="T14" fmla="*/ 7311 w 21600"/>
              <a:gd name="T15" fmla="*/ 1656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5914" y="18875"/>
                </a:moveTo>
                <a:cubicBezTo>
                  <a:pt x="7387" y="19767"/>
                  <a:pt x="9077" y="20239"/>
                  <a:pt x="10800" y="20239"/>
                </a:cubicBezTo>
                <a:cubicBezTo>
                  <a:pt x="16013" y="20239"/>
                  <a:pt x="20239" y="16013"/>
                  <a:pt x="20239" y="10800"/>
                </a:cubicBezTo>
                <a:cubicBezTo>
                  <a:pt x="20239" y="8221"/>
                  <a:pt x="19183" y="5754"/>
                  <a:pt x="17318" y="3973"/>
                </a:cubicBezTo>
                <a:lnTo>
                  <a:pt x="18258" y="2989"/>
                </a:lnTo>
                <a:cubicBezTo>
                  <a:pt x="20392" y="5027"/>
                  <a:pt x="21600" y="7849"/>
                  <a:pt x="21600" y="10800"/>
                </a:cubicBezTo>
                <a:cubicBezTo>
                  <a:pt x="21600" y="16764"/>
                  <a:pt x="16764" y="21600"/>
                  <a:pt x="10800" y="21600"/>
                </a:cubicBezTo>
                <a:cubicBezTo>
                  <a:pt x="8829" y="21600"/>
                  <a:pt x="6895" y="21060"/>
                  <a:pt x="5209" y="20040"/>
                </a:cubicBezTo>
                <a:lnTo>
                  <a:pt x="3811" y="22350"/>
                </a:lnTo>
                <a:lnTo>
                  <a:pt x="2668" y="17708"/>
                </a:lnTo>
                <a:lnTo>
                  <a:pt x="7311" y="16565"/>
                </a:lnTo>
                <a:lnTo>
                  <a:pt x="5914" y="18875"/>
                </a:lnTo>
                <a:close/>
              </a:path>
            </a:pathLst>
          </a:cu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167" name="AutoShape 39"/>
          <p:cNvSpPr>
            <a:spLocks noChangeArrowheads="1"/>
          </p:cNvSpPr>
          <p:nvPr/>
        </p:nvSpPr>
        <p:spPr bwMode="auto">
          <a:xfrm>
            <a:off x="4381500" y="4384675"/>
            <a:ext cx="504825" cy="442913"/>
          </a:xfrm>
          <a:prstGeom prst="hexagon">
            <a:avLst>
              <a:gd name="adj" fmla="val 28674"/>
              <a:gd name="vf" fmla="val 115470"/>
            </a:avLst>
          </a:prstGeom>
          <a:solidFill>
            <a:srgbClr val="FF66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168" name="Oval 40"/>
          <p:cNvSpPr>
            <a:spLocks noChangeArrowheads="1"/>
          </p:cNvSpPr>
          <p:nvPr/>
        </p:nvSpPr>
        <p:spPr bwMode="auto">
          <a:xfrm>
            <a:off x="4518025" y="4494213"/>
            <a:ext cx="228600" cy="2238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169" name="Text Box 41"/>
          <p:cNvSpPr txBox="1">
            <a:spLocks noChangeArrowheads="1"/>
          </p:cNvSpPr>
          <p:nvPr/>
        </p:nvSpPr>
        <p:spPr bwMode="auto">
          <a:xfrm>
            <a:off x="4419600" y="3784600"/>
            <a:ext cx="838200" cy="3143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400" b="1"/>
              <a:t>Loosen</a:t>
            </a:r>
          </a:p>
        </p:txBody>
      </p:sp>
    </p:spTree>
    <p:extLst>
      <p:ext uri="{BB962C8B-B14F-4D97-AF65-F5344CB8AC3E}">
        <p14:creationId xmlns:p14="http://schemas.microsoft.com/office/powerpoint/2010/main" xmlns="" val="3521052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8165"/>
                                        </p:tgtEl>
                                        <p:attrNameLst>
                                          <p:attrName>style.visibility</p:attrName>
                                        </p:attrNameLst>
                                      </p:cBhvr>
                                      <p:to>
                                        <p:strVal val="visible"/>
                                      </p:to>
                                    </p:set>
                                    <p:anim calcmode="lin" valueType="num">
                                      <p:cBhvr>
                                        <p:cTn id="7" dur="500" fill="hold"/>
                                        <p:tgtEl>
                                          <p:spTgt spid="48165"/>
                                        </p:tgtEl>
                                        <p:attrNameLst>
                                          <p:attrName>ppt_w</p:attrName>
                                        </p:attrNameLst>
                                      </p:cBhvr>
                                      <p:tavLst>
                                        <p:tav tm="0">
                                          <p:val>
                                            <p:fltVal val="0"/>
                                          </p:val>
                                        </p:tav>
                                        <p:tav tm="100000">
                                          <p:val>
                                            <p:strVal val="#ppt_w"/>
                                          </p:val>
                                        </p:tav>
                                      </p:tavLst>
                                    </p:anim>
                                    <p:anim calcmode="lin" valueType="num">
                                      <p:cBhvr>
                                        <p:cTn id="8" dur="500" fill="hold"/>
                                        <p:tgtEl>
                                          <p:spTgt spid="48165"/>
                                        </p:tgtEl>
                                        <p:attrNameLst>
                                          <p:attrName>ppt_h</p:attrName>
                                        </p:attrNameLst>
                                      </p:cBhvr>
                                      <p:tavLst>
                                        <p:tav tm="0">
                                          <p:val>
                                            <p:fltVal val="0"/>
                                          </p:val>
                                        </p:tav>
                                        <p:tav tm="100000">
                                          <p:val>
                                            <p:strVal val="#ppt_h"/>
                                          </p:val>
                                        </p:tav>
                                      </p:tavLst>
                                    </p:anim>
                                    <p:animEffect transition="in" filter="fade">
                                      <p:cBhvr>
                                        <p:cTn id="9" dur="500"/>
                                        <p:tgtEl>
                                          <p:spTgt spid="48165"/>
                                        </p:tgtEl>
                                      </p:cBhvr>
                                    </p:animEffect>
                                  </p:childTnLst>
                                </p:cTn>
                              </p:par>
                            </p:childTnLst>
                          </p:cTn>
                        </p:par>
                        <p:par>
                          <p:cTn id="10" fill="hold" nodeType="afterGroup">
                            <p:stCondLst>
                              <p:cond delay="500"/>
                            </p:stCondLst>
                            <p:childTnLst>
                              <p:par>
                                <p:cTn id="11" presetID="23" presetClass="entr" presetSubtype="16" fill="hold" nodeType="afterEffect">
                                  <p:stCondLst>
                                    <p:cond delay="0"/>
                                  </p:stCondLst>
                                  <p:childTnLst>
                                    <p:set>
                                      <p:cBhvr>
                                        <p:cTn id="12" dur="1" fill="hold">
                                          <p:stCondLst>
                                            <p:cond delay="0"/>
                                          </p:stCondLst>
                                        </p:cTn>
                                        <p:tgtEl>
                                          <p:spTgt spid="48142"/>
                                        </p:tgtEl>
                                        <p:attrNameLst>
                                          <p:attrName>style.visibility</p:attrName>
                                        </p:attrNameLst>
                                      </p:cBhvr>
                                      <p:to>
                                        <p:strVal val="visible"/>
                                      </p:to>
                                    </p:set>
                                    <p:anim calcmode="lin" valueType="num">
                                      <p:cBhvr>
                                        <p:cTn id="13" dur="500" fill="hold"/>
                                        <p:tgtEl>
                                          <p:spTgt spid="48142"/>
                                        </p:tgtEl>
                                        <p:attrNameLst>
                                          <p:attrName>ppt_w</p:attrName>
                                        </p:attrNameLst>
                                      </p:cBhvr>
                                      <p:tavLst>
                                        <p:tav tm="0">
                                          <p:val>
                                            <p:fltVal val="0"/>
                                          </p:val>
                                        </p:tav>
                                        <p:tav tm="100000">
                                          <p:val>
                                            <p:strVal val="#ppt_w"/>
                                          </p:val>
                                        </p:tav>
                                      </p:tavLst>
                                    </p:anim>
                                    <p:anim calcmode="lin" valueType="num">
                                      <p:cBhvr>
                                        <p:cTn id="14" dur="500" fill="hold"/>
                                        <p:tgtEl>
                                          <p:spTgt spid="48142"/>
                                        </p:tgtEl>
                                        <p:attrNameLst>
                                          <p:attrName>ppt_h</p:attrName>
                                        </p:attrNameLst>
                                      </p:cBhvr>
                                      <p:tavLst>
                                        <p:tav tm="0">
                                          <p:val>
                                            <p:fltVal val="0"/>
                                          </p:val>
                                        </p:tav>
                                        <p:tav tm="100000">
                                          <p:val>
                                            <p:strVal val="#ppt_h"/>
                                          </p:val>
                                        </p:tav>
                                      </p:tavLst>
                                    </p:anim>
                                  </p:childTnLst>
                                </p:cTn>
                              </p:par>
                            </p:childTnLst>
                          </p:cTn>
                        </p:par>
                        <p:par>
                          <p:cTn id="15" fill="hold" nodeType="afterGroup">
                            <p:stCondLst>
                              <p:cond delay="1000"/>
                            </p:stCondLst>
                            <p:childTnLst>
                              <p:par>
                                <p:cTn id="16" presetID="1" presetClass="entr" presetSubtype="0" fill="hold" nodeType="afterEffect">
                                  <p:stCondLst>
                                    <p:cond delay="500"/>
                                  </p:stCondLst>
                                  <p:childTnLst>
                                    <p:set>
                                      <p:cBhvr>
                                        <p:cTn id="17" dur="1" fill="hold">
                                          <p:stCondLst>
                                            <p:cond delay="0"/>
                                          </p:stCondLst>
                                        </p:cTn>
                                        <p:tgtEl>
                                          <p:spTgt spid="48132"/>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powersaw.wav"/>
                                        </p:tgtEl>
                                      </p:cMediaNode>
                                    </p:audio>
                                  </p:subTnLst>
                                </p:cTn>
                              </p:par>
                              <p:par>
                                <p:cTn id="18" presetID="1" presetClass="entr" presetSubtype="0" fill="hold" grpId="0" nodeType="withEffect">
                                  <p:stCondLst>
                                    <p:cond delay="500"/>
                                  </p:stCondLst>
                                  <p:childTnLst>
                                    <p:set>
                                      <p:cBhvr>
                                        <p:cTn id="19" dur="1" fill="hold">
                                          <p:stCondLst>
                                            <p:cond delay="0"/>
                                          </p:stCondLst>
                                        </p:cTn>
                                        <p:tgtEl>
                                          <p:spTgt spid="48130"/>
                                        </p:tgtEl>
                                        <p:attrNameLst>
                                          <p:attrName>style.visibility</p:attrName>
                                        </p:attrNameLst>
                                      </p:cBhvr>
                                      <p:to>
                                        <p:strVal val="visible"/>
                                      </p:to>
                                    </p:set>
                                  </p:childTnLst>
                                </p:cTn>
                              </p:par>
                              <p:par>
                                <p:cTn id="20" presetID="1" presetClass="entr" presetSubtype="0" fill="hold" grpId="0" nodeType="withEffect">
                                  <p:stCondLst>
                                    <p:cond delay="500"/>
                                  </p:stCondLst>
                                  <p:childTnLst>
                                    <p:set>
                                      <p:cBhvr>
                                        <p:cTn id="21" dur="1" fill="hold">
                                          <p:stCondLst>
                                            <p:cond delay="0"/>
                                          </p:stCondLst>
                                        </p:cTn>
                                        <p:tgtEl>
                                          <p:spTgt spid="48131"/>
                                        </p:tgtEl>
                                        <p:attrNameLst>
                                          <p:attrName>style.visibility</p:attrName>
                                        </p:attrNameLst>
                                      </p:cBhvr>
                                      <p:to>
                                        <p:strVal val="visible"/>
                                      </p:to>
                                    </p:set>
                                  </p:childTnLst>
                                </p:cTn>
                              </p:par>
                              <p:par>
                                <p:cTn id="22" presetID="1" presetClass="entr" presetSubtype="0" fill="hold" grpId="0" nodeType="withEffect">
                                  <p:stCondLst>
                                    <p:cond delay="500"/>
                                  </p:stCondLst>
                                  <p:childTnLst>
                                    <p:set>
                                      <p:cBhvr>
                                        <p:cTn id="23" dur="1" fill="hold">
                                          <p:stCondLst>
                                            <p:cond delay="0"/>
                                          </p:stCondLst>
                                        </p:cTn>
                                        <p:tgtEl>
                                          <p:spTgt spid="48151"/>
                                        </p:tgtEl>
                                        <p:attrNameLst>
                                          <p:attrName>style.visibility</p:attrName>
                                        </p:attrNameLst>
                                      </p:cBhvr>
                                      <p:to>
                                        <p:strVal val="visible"/>
                                      </p:to>
                                    </p:set>
                                  </p:childTnLst>
                                </p:cTn>
                              </p:par>
                              <p:par>
                                <p:cTn id="24" presetID="1" presetClass="entr" presetSubtype="0" fill="hold" grpId="0" nodeType="withEffect">
                                  <p:stCondLst>
                                    <p:cond delay="500"/>
                                  </p:stCondLst>
                                  <p:childTnLst>
                                    <p:set>
                                      <p:cBhvr>
                                        <p:cTn id="25" dur="1" fill="hold">
                                          <p:stCondLst>
                                            <p:cond delay="0"/>
                                          </p:stCondLst>
                                        </p:cTn>
                                        <p:tgtEl>
                                          <p:spTgt spid="48168"/>
                                        </p:tgtEl>
                                        <p:attrNameLst>
                                          <p:attrName>style.visibility</p:attrName>
                                        </p:attrNameLst>
                                      </p:cBhvr>
                                      <p:to>
                                        <p:strVal val="visible"/>
                                      </p:to>
                                    </p:set>
                                  </p:childTnLst>
                                </p:cTn>
                              </p:par>
                              <p:par>
                                <p:cTn id="26" presetID="1" presetClass="entr" presetSubtype="0" fill="hold" grpId="0" nodeType="withEffect">
                                  <p:stCondLst>
                                    <p:cond delay="500"/>
                                  </p:stCondLst>
                                  <p:childTnLst>
                                    <p:set>
                                      <p:cBhvr>
                                        <p:cTn id="27" dur="1" fill="hold">
                                          <p:stCondLst>
                                            <p:cond delay="0"/>
                                          </p:stCondLst>
                                        </p:cTn>
                                        <p:tgtEl>
                                          <p:spTgt spid="48167"/>
                                        </p:tgtEl>
                                        <p:attrNameLst>
                                          <p:attrName>style.visibility</p:attrName>
                                        </p:attrNameLst>
                                      </p:cBhvr>
                                      <p:to>
                                        <p:strVal val="visible"/>
                                      </p:to>
                                    </p:set>
                                  </p:childTnLst>
                                </p:cTn>
                              </p:par>
                              <p:par>
                                <p:cTn id="28" presetID="1" presetClass="entr" presetSubtype="0" fill="hold" nodeType="withEffect">
                                  <p:stCondLst>
                                    <p:cond delay="500"/>
                                  </p:stCondLst>
                                  <p:childTnLst>
                                    <p:set>
                                      <p:cBhvr>
                                        <p:cTn id="29" dur="1" fill="hold">
                                          <p:stCondLst>
                                            <p:cond delay="0"/>
                                          </p:stCondLst>
                                        </p:cTn>
                                        <p:tgtEl>
                                          <p:spTgt spid="48143"/>
                                        </p:tgtEl>
                                        <p:attrNameLst>
                                          <p:attrName>style.visibility</p:attrName>
                                        </p:attrNameLst>
                                      </p:cBhvr>
                                      <p:to>
                                        <p:strVal val="visible"/>
                                      </p:to>
                                    </p:set>
                                  </p:childTnLst>
                                </p:cTn>
                              </p:par>
                            </p:childTnLst>
                          </p:cTn>
                        </p:par>
                        <p:par>
                          <p:cTn id="30" fill="hold" nodeType="afterGroup">
                            <p:stCondLst>
                              <p:cond delay="1500"/>
                            </p:stCondLst>
                            <p:childTnLst>
                              <p:par>
                                <p:cTn id="31" presetID="8" presetClass="emph" presetSubtype="0" repeatCount="indefinite" fill="hold" nodeType="afterEffect">
                                  <p:stCondLst>
                                    <p:cond delay="0"/>
                                  </p:stCondLst>
                                  <p:endCondLst>
                                    <p:cond evt="onNext" delay="0">
                                      <p:tgtEl>
                                        <p:sldTgt/>
                                      </p:tgtEl>
                                    </p:cond>
                                  </p:endCondLst>
                                  <p:childTnLst>
                                    <p:animRot by="-43200000">
                                      <p:cBhvr>
                                        <p:cTn id="32" dur="2000" fill="hold"/>
                                        <p:tgtEl>
                                          <p:spTgt spid="48132"/>
                                        </p:tgtEl>
                                        <p:attrNameLst>
                                          <p:attrName>r</p:attrName>
                                        </p:attrNameLst>
                                      </p:cBhvr>
                                    </p:animRot>
                                  </p:childTnLst>
                                  <p:subTnLst>
                                    <p:audio>
                                      <p:cMediaNode>
                                        <p:cTn display="0" masterRel="sameClick">
                                          <p:stCondLst>
                                            <p:cond evt="begin" delay="0">
                                              <p:tn val="31"/>
                                            </p:cond>
                                          </p:stCondLst>
                                          <p:endCondLst>
                                            <p:cond evt="onStopAudio" delay="0">
                                              <p:tgtEl>
                                                <p:sldTgt/>
                                              </p:tgtEl>
                                            </p:cond>
                                          </p:endCondLst>
                                        </p:cTn>
                                        <p:tgtEl>
                                          <p:sndTgt r:embed="rId2" name="powersaw.wav"/>
                                        </p:tgtEl>
                                      </p:cMediaNode>
                                    </p:audio>
                                  </p:subTnLst>
                                </p:cTn>
                              </p:par>
                              <p:par>
                                <p:cTn id="33" presetID="8" presetClass="emph" presetSubtype="0" repeatCount="indefinite" fill="hold" grpId="1" nodeType="withEffect">
                                  <p:stCondLst>
                                    <p:cond delay="0"/>
                                  </p:stCondLst>
                                  <p:endCondLst>
                                    <p:cond evt="onNext" delay="0">
                                      <p:tgtEl>
                                        <p:sldTgt/>
                                      </p:tgtEl>
                                    </p:cond>
                                  </p:endCondLst>
                                  <p:childTnLst>
                                    <p:animRot by="-21600000">
                                      <p:cBhvr>
                                        <p:cTn id="34" dur="500" fill="hold"/>
                                        <p:tgtEl>
                                          <p:spTgt spid="48167"/>
                                        </p:tgtEl>
                                        <p:attrNameLst>
                                          <p:attrName>r</p:attrName>
                                        </p:attrNameLst>
                                      </p:cBhvr>
                                    </p:animRot>
                                  </p:childTnLst>
                                </p:cTn>
                              </p:par>
                              <p:par>
                                <p:cTn id="35" presetID="8" presetClass="emph" presetSubtype="0" repeatCount="indefinite" fill="hold" nodeType="withEffect">
                                  <p:stCondLst>
                                    <p:cond delay="0"/>
                                  </p:stCondLst>
                                  <p:endCondLst>
                                    <p:cond evt="onNext" delay="0">
                                      <p:tgtEl>
                                        <p:sldTgt/>
                                      </p:tgtEl>
                                    </p:cond>
                                  </p:endCondLst>
                                  <p:childTnLst>
                                    <p:animRot by="-43200000">
                                      <p:cBhvr>
                                        <p:cTn id="36" dur="2000" fill="hold"/>
                                        <p:tgtEl>
                                          <p:spTgt spid="48143"/>
                                        </p:tgtEl>
                                        <p:attrNameLst>
                                          <p:attrName>r</p:attrName>
                                        </p:attrNameLst>
                                      </p:cBhvr>
                                    </p:animRot>
                                  </p:childTnLst>
                                </p:cTn>
                              </p:par>
                              <p:par>
                                <p:cTn id="37" presetID="2" presetClass="entr" presetSubtype="8" fill="hold" grpId="0" nodeType="withEffect">
                                  <p:stCondLst>
                                    <p:cond delay="0"/>
                                  </p:stCondLst>
                                  <p:childTnLst>
                                    <p:set>
                                      <p:cBhvr>
                                        <p:cTn id="38" dur="1" fill="hold">
                                          <p:stCondLst>
                                            <p:cond delay="0"/>
                                          </p:stCondLst>
                                        </p:cTn>
                                        <p:tgtEl>
                                          <p:spTgt spid="48152"/>
                                        </p:tgtEl>
                                        <p:attrNameLst>
                                          <p:attrName>style.visibility</p:attrName>
                                        </p:attrNameLst>
                                      </p:cBhvr>
                                      <p:to>
                                        <p:strVal val="visible"/>
                                      </p:to>
                                    </p:set>
                                    <p:anim calcmode="lin" valueType="num">
                                      <p:cBhvr additive="base">
                                        <p:cTn id="39" dur="2000" fill="hold"/>
                                        <p:tgtEl>
                                          <p:spTgt spid="48152"/>
                                        </p:tgtEl>
                                        <p:attrNameLst>
                                          <p:attrName>ppt_x</p:attrName>
                                        </p:attrNameLst>
                                      </p:cBhvr>
                                      <p:tavLst>
                                        <p:tav tm="0">
                                          <p:val>
                                            <p:strVal val="0-#ppt_w/2"/>
                                          </p:val>
                                        </p:tav>
                                        <p:tav tm="100000">
                                          <p:val>
                                            <p:strVal val="#ppt_x"/>
                                          </p:val>
                                        </p:tav>
                                      </p:tavLst>
                                    </p:anim>
                                    <p:anim calcmode="lin" valueType="num">
                                      <p:cBhvr additive="base">
                                        <p:cTn id="40" dur="2000" fill="hold"/>
                                        <p:tgtEl>
                                          <p:spTgt spid="48152"/>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3500"/>
                            </p:stCondLst>
                            <p:childTnLst>
                              <p:par>
                                <p:cTn id="42" presetID="1" presetClass="entr" presetSubtype="0" fill="hold" nodeType="afterEffect">
                                  <p:stCondLst>
                                    <p:cond delay="0"/>
                                  </p:stCondLst>
                                  <p:childTnLst>
                                    <p:set>
                                      <p:cBhvr>
                                        <p:cTn id="43" dur="1" fill="hold">
                                          <p:stCondLst>
                                            <p:cond delay="0"/>
                                          </p:stCondLst>
                                        </p:cTn>
                                        <p:tgtEl>
                                          <p:spTgt spid="48153"/>
                                        </p:tgtEl>
                                        <p:attrNameLst>
                                          <p:attrName>style.visibility</p:attrName>
                                        </p:attrNameLst>
                                      </p:cBhvr>
                                      <p:to>
                                        <p:strVal val="visible"/>
                                      </p:to>
                                    </p:set>
                                  </p:childTnLst>
                                </p:cTn>
                              </p:par>
                            </p:childTnLst>
                          </p:cTn>
                        </p:par>
                        <p:par>
                          <p:cTn id="44" fill="hold" nodeType="afterGroup">
                            <p:stCondLst>
                              <p:cond delay="3500"/>
                            </p:stCondLst>
                            <p:childTnLst>
                              <p:par>
                                <p:cTn id="45" presetID="9" presetClass="exit" presetSubtype="0" fill="hold" nodeType="afterEffect">
                                  <p:stCondLst>
                                    <p:cond delay="0"/>
                                  </p:stCondLst>
                                  <p:childTnLst>
                                    <p:animEffect transition="out" filter="dissolve">
                                      <p:cBhvr>
                                        <p:cTn id="46" dur="500"/>
                                        <p:tgtEl>
                                          <p:spTgt spid="48153"/>
                                        </p:tgtEl>
                                      </p:cBhvr>
                                    </p:animEffect>
                                    <p:set>
                                      <p:cBhvr>
                                        <p:cTn id="47" dur="1" fill="hold">
                                          <p:stCondLst>
                                            <p:cond delay="499"/>
                                          </p:stCondLst>
                                        </p:cTn>
                                        <p:tgtEl>
                                          <p:spTgt spid="48153"/>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48169"/>
                                        </p:tgtEl>
                                        <p:attrNameLst>
                                          <p:attrName>style.visibility</p:attrName>
                                        </p:attrNameLst>
                                      </p:cBhvr>
                                      <p:to>
                                        <p:strVal val="visible"/>
                                      </p:to>
                                    </p:set>
                                    <p:anim calcmode="lin" valueType="num">
                                      <p:cBhvr>
                                        <p:cTn id="52" dur="500" fill="hold"/>
                                        <p:tgtEl>
                                          <p:spTgt spid="48169"/>
                                        </p:tgtEl>
                                        <p:attrNameLst>
                                          <p:attrName>ppt_w</p:attrName>
                                        </p:attrNameLst>
                                      </p:cBhvr>
                                      <p:tavLst>
                                        <p:tav tm="0">
                                          <p:val>
                                            <p:fltVal val="0"/>
                                          </p:val>
                                        </p:tav>
                                        <p:tav tm="100000">
                                          <p:val>
                                            <p:strVal val="#ppt_w"/>
                                          </p:val>
                                        </p:tav>
                                      </p:tavLst>
                                    </p:anim>
                                    <p:anim calcmode="lin" valueType="num">
                                      <p:cBhvr>
                                        <p:cTn id="53" dur="500" fill="hold"/>
                                        <p:tgtEl>
                                          <p:spTgt spid="48169"/>
                                        </p:tgtEl>
                                        <p:attrNameLst>
                                          <p:attrName>ppt_h</p:attrName>
                                        </p:attrNameLst>
                                      </p:cBhvr>
                                      <p:tavLst>
                                        <p:tav tm="0">
                                          <p:val>
                                            <p:fltVal val="0"/>
                                          </p:val>
                                        </p:tav>
                                        <p:tav tm="100000">
                                          <p:val>
                                            <p:strVal val="#ppt_h"/>
                                          </p:val>
                                        </p:tav>
                                      </p:tavLst>
                                    </p:anim>
                                    <p:animEffect transition="in" filter="fade">
                                      <p:cBhvr>
                                        <p:cTn id="54" dur="500"/>
                                        <p:tgtEl>
                                          <p:spTgt spid="48169"/>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48166"/>
                                        </p:tgtEl>
                                        <p:attrNameLst>
                                          <p:attrName>style.visibility</p:attrName>
                                        </p:attrNameLst>
                                      </p:cBhvr>
                                      <p:to>
                                        <p:strVal val="visible"/>
                                      </p:to>
                                    </p:set>
                                    <p:anim calcmode="lin" valueType="num">
                                      <p:cBhvr>
                                        <p:cTn id="57" dur="500" fill="hold"/>
                                        <p:tgtEl>
                                          <p:spTgt spid="48166"/>
                                        </p:tgtEl>
                                        <p:attrNameLst>
                                          <p:attrName>ppt_w</p:attrName>
                                        </p:attrNameLst>
                                      </p:cBhvr>
                                      <p:tavLst>
                                        <p:tav tm="0">
                                          <p:val>
                                            <p:fltVal val="0"/>
                                          </p:val>
                                        </p:tav>
                                        <p:tav tm="100000">
                                          <p:val>
                                            <p:strVal val="#ppt_w"/>
                                          </p:val>
                                        </p:tav>
                                      </p:tavLst>
                                    </p:anim>
                                    <p:anim calcmode="lin" valueType="num">
                                      <p:cBhvr>
                                        <p:cTn id="58" dur="500" fill="hold"/>
                                        <p:tgtEl>
                                          <p:spTgt spid="48166"/>
                                        </p:tgtEl>
                                        <p:attrNameLst>
                                          <p:attrName>ppt_h</p:attrName>
                                        </p:attrNameLst>
                                      </p:cBhvr>
                                      <p:tavLst>
                                        <p:tav tm="0">
                                          <p:val>
                                            <p:fltVal val="0"/>
                                          </p:val>
                                        </p:tav>
                                        <p:tav tm="100000">
                                          <p:val>
                                            <p:strVal val="#ppt_h"/>
                                          </p:val>
                                        </p:tav>
                                      </p:tavLst>
                                    </p:anim>
                                    <p:animEffect transition="in" filter="fade">
                                      <p:cBhvr>
                                        <p:cTn id="59" dur="500"/>
                                        <p:tgtEl>
                                          <p:spTgt spid="48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P spid="48131" grpId="0" animBg="1"/>
      <p:bldP spid="48151" grpId="0" animBg="1"/>
      <p:bldP spid="48152" grpId="0" animBg="1"/>
      <p:bldP spid="48165" grpId="0"/>
      <p:bldP spid="48166" grpId="0" animBg="1"/>
      <p:bldP spid="48167" grpId="0" animBg="1"/>
      <p:bldP spid="48167" grpId="1" animBg="1"/>
      <p:bldP spid="48168" grpId="0" animBg="1"/>
      <p:bldP spid="4816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52400" y="0"/>
            <a:ext cx="8763000" cy="210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4400">
                <a:solidFill>
                  <a:srgbClr val="0099FF"/>
                </a:solidFill>
              </a:rPr>
              <a:t>The regular dado blade requires assembling a series of blades and chippers.</a:t>
            </a:r>
          </a:p>
        </p:txBody>
      </p:sp>
      <p:pic>
        <p:nvPicPr>
          <p:cNvPr id="25603" name="Picture 3" descr="blade pack"/>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124200" y="1600200"/>
            <a:ext cx="5867400" cy="5054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nvGrpSpPr>
          <p:cNvPr id="25604" name="Group 4"/>
          <p:cNvGrpSpPr>
            <a:grpSpLocks/>
          </p:cNvGrpSpPr>
          <p:nvPr/>
        </p:nvGrpSpPr>
        <p:grpSpPr bwMode="auto">
          <a:xfrm>
            <a:off x="381000" y="4038600"/>
            <a:ext cx="2590800" cy="2622550"/>
            <a:chOff x="288" y="2524"/>
            <a:chExt cx="1632" cy="1652"/>
          </a:xfrm>
        </p:grpSpPr>
        <p:pic>
          <p:nvPicPr>
            <p:cNvPr id="25605" name="Picture 5" descr="unplug saw"/>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88" y="2544"/>
              <a:ext cx="1632" cy="163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5606" name="Text Box 6"/>
            <p:cNvSpPr txBox="1">
              <a:spLocks noChangeArrowheads="1"/>
            </p:cNvSpPr>
            <p:nvPr/>
          </p:nvSpPr>
          <p:spPr bwMode="auto">
            <a:xfrm>
              <a:off x="288" y="2524"/>
              <a:ext cx="1584"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solidFill>
                    <a:schemeClr val="bg1"/>
                  </a:solidFill>
                </a:rPr>
                <a:t>Unplug the machine before beginning.</a:t>
              </a:r>
            </a:p>
          </p:txBody>
        </p:sp>
      </p:grpSp>
      <p:sp>
        <p:nvSpPr>
          <p:cNvPr id="25607" name="Text Box 7"/>
          <p:cNvSpPr txBox="1">
            <a:spLocks noChangeArrowheads="1"/>
          </p:cNvSpPr>
          <p:nvPr/>
        </p:nvSpPr>
        <p:spPr bwMode="auto">
          <a:xfrm>
            <a:off x="304800" y="2209800"/>
            <a:ext cx="2514600"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0000"/>
                </a:solidFill>
              </a:rPr>
              <a:t>The </a:t>
            </a:r>
            <a:r>
              <a:rPr lang="en-US" altLang="en-US" sz="2000" b="1">
                <a:solidFill>
                  <a:srgbClr val="FF0000"/>
                </a:solidFill>
                <a:hlinkClick r:id="rId4" action="ppaction://hlinkpres?slideindex=1&amp;slidetitle="/>
              </a:rPr>
              <a:t>dado set </a:t>
            </a:r>
            <a:r>
              <a:rPr lang="en-US" altLang="en-US" sz="2000" b="1">
                <a:solidFill>
                  <a:srgbClr val="FF0000"/>
                </a:solidFill>
              </a:rPr>
              <a:t>comes with two outer blades, and six inner chippers.</a:t>
            </a:r>
          </a:p>
        </p:txBody>
      </p:sp>
      <p:grpSp>
        <p:nvGrpSpPr>
          <p:cNvPr id="25608" name="Group 8"/>
          <p:cNvGrpSpPr>
            <a:grpSpLocks/>
          </p:cNvGrpSpPr>
          <p:nvPr/>
        </p:nvGrpSpPr>
        <p:grpSpPr bwMode="auto">
          <a:xfrm>
            <a:off x="4724400" y="1905000"/>
            <a:ext cx="1828800" cy="915988"/>
            <a:chOff x="2976" y="1200"/>
            <a:chExt cx="1152" cy="577"/>
          </a:xfrm>
        </p:grpSpPr>
        <p:sp>
          <p:nvSpPr>
            <p:cNvPr id="25609" name="Text Box 9"/>
            <p:cNvSpPr txBox="1">
              <a:spLocks noChangeArrowheads="1"/>
            </p:cNvSpPr>
            <p:nvPr/>
          </p:nvSpPr>
          <p:spPr bwMode="auto">
            <a:xfrm>
              <a:off x="3312" y="1200"/>
              <a:ext cx="816" cy="5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solidFill>
                    <a:schemeClr val="bg1"/>
                  </a:solidFill>
                </a:rPr>
                <a:t>Clearly marked by size. </a:t>
              </a:r>
            </a:p>
          </p:txBody>
        </p:sp>
        <p:sp>
          <p:nvSpPr>
            <p:cNvPr id="25610" name="Oval 10"/>
            <p:cNvSpPr>
              <a:spLocks noChangeArrowheads="1"/>
            </p:cNvSpPr>
            <p:nvPr/>
          </p:nvSpPr>
          <p:spPr bwMode="auto">
            <a:xfrm>
              <a:off x="2976" y="1296"/>
              <a:ext cx="336" cy="336"/>
            </a:xfrm>
            <a:prstGeom prst="ellipse">
              <a:avLst/>
            </a:prstGeom>
            <a:noFill/>
            <a:ln w="508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25611" name="Text Box 11"/>
          <p:cNvSpPr txBox="1">
            <a:spLocks noChangeArrowheads="1"/>
          </p:cNvSpPr>
          <p:nvPr/>
        </p:nvSpPr>
        <p:spPr bwMode="auto">
          <a:xfrm>
            <a:off x="4572000" y="5029200"/>
            <a:ext cx="1828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solidFill>
                  <a:schemeClr val="bg1"/>
                </a:solidFill>
              </a:rPr>
              <a:t>Chippers</a:t>
            </a:r>
          </a:p>
        </p:txBody>
      </p:sp>
      <p:sp>
        <p:nvSpPr>
          <p:cNvPr id="25612" name="Text Box 12"/>
          <p:cNvSpPr txBox="1">
            <a:spLocks noChangeArrowheads="1"/>
          </p:cNvSpPr>
          <p:nvPr/>
        </p:nvSpPr>
        <p:spPr bwMode="auto">
          <a:xfrm>
            <a:off x="7315200" y="4419600"/>
            <a:ext cx="1828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solidFill>
                  <a:schemeClr val="bg1"/>
                </a:solidFill>
              </a:rPr>
              <a:t>Outer blade</a:t>
            </a:r>
          </a:p>
        </p:txBody>
      </p:sp>
      <p:sp>
        <p:nvSpPr>
          <p:cNvPr id="25613" name="Text Box 13"/>
          <p:cNvSpPr txBox="1">
            <a:spLocks noChangeArrowheads="1"/>
          </p:cNvSpPr>
          <p:nvPr/>
        </p:nvSpPr>
        <p:spPr bwMode="auto">
          <a:xfrm>
            <a:off x="7162800" y="5500688"/>
            <a:ext cx="18288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solidFill>
                  <a:schemeClr val="bg1"/>
                </a:solidFill>
              </a:rPr>
              <a:t>Spacers</a:t>
            </a:r>
          </a:p>
        </p:txBody>
      </p:sp>
    </p:spTree>
    <p:extLst>
      <p:ext uri="{BB962C8B-B14F-4D97-AF65-F5344CB8AC3E}">
        <p14:creationId xmlns:p14="http://schemas.microsoft.com/office/powerpoint/2010/main" xmlns="" val="5641239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ppt_w</p:attrName>
                                        </p:attrNameLst>
                                      </p:cBhvr>
                                      <p:tavLst>
                                        <p:tav tm="0">
                                          <p:val>
                                            <p:fltVal val="0"/>
                                          </p:val>
                                        </p:tav>
                                        <p:tav tm="100000">
                                          <p:val>
                                            <p:strVal val="#ppt_w"/>
                                          </p:val>
                                        </p:tav>
                                      </p:tavLst>
                                    </p:anim>
                                    <p:anim calcmode="lin" valueType="num">
                                      <p:cBhvr>
                                        <p:cTn id="8" dur="500" fill="hold"/>
                                        <p:tgtEl>
                                          <p:spTgt spid="25602"/>
                                        </p:tgtEl>
                                        <p:attrNameLst>
                                          <p:attrName>ppt_h</p:attrName>
                                        </p:attrNameLst>
                                      </p:cBhvr>
                                      <p:tavLst>
                                        <p:tav tm="0">
                                          <p:val>
                                            <p:fltVal val="0"/>
                                          </p:val>
                                        </p:tav>
                                        <p:tav tm="100000">
                                          <p:val>
                                            <p:strVal val="#ppt_h"/>
                                          </p:val>
                                        </p:tav>
                                      </p:tavLst>
                                    </p:anim>
                                    <p:animEffect transition="in" filter="fade">
                                      <p:cBhvr>
                                        <p:cTn id="9" dur="500"/>
                                        <p:tgtEl>
                                          <p:spTgt spid="25602"/>
                                        </p:tgtEl>
                                      </p:cBhvr>
                                    </p:animEffect>
                                  </p:childTnLst>
                                </p:cTn>
                              </p:par>
                              <p:par>
                                <p:cTn id="10" presetID="53" presetClass="entr" presetSubtype="0" fill="hold" nodeType="withEffect">
                                  <p:stCondLst>
                                    <p:cond delay="0"/>
                                  </p:stCondLst>
                                  <p:childTnLst>
                                    <p:set>
                                      <p:cBhvr>
                                        <p:cTn id="11" dur="1" fill="hold">
                                          <p:stCondLst>
                                            <p:cond delay="0"/>
                                          </p:stCondLst>
                                        </p:cTn>
                                        <p:tgtEl>
                                          <p:spTgt spid="25603"/>
                                        </p:tgtEl>
                                        <p:attrNameLst>
                                          <p:attrName>style.visibility</p:attrName>
                                        </p:attrNameLst>
                                      </p:cBhvr>
                                      <p:to>
                                        <p:strVal val="visible"/>
                                      </p:to>
                                    </p:set>
                                    <p:anim calcmode="lin" valueType="num">
                                      <p:cBhvr>
                                        <p:cTn id="12" dur="500" fill="hold"/>
                                        <p:tgtEl>
                                          <p:spTgt spid="25603"/>
                                        </p:tgtEl>
                                        <p:attrNameLst>
                                          <p:attrName>ppt_w</p:attrName>
                                        </p:attrNameLst>
                                      </p:cBhvr>
                                      <p:tavLst>
                                        <p:tav tm="0">
                                          <p:val>
                                            <p:fltVal val="0"/>
                                          </p:val>
                                        </p:tav>
                                        <p:tav tm="100000">
                                          <p:val>
                                            <p:strVal val="#ppt_w"/>
                                          </p:val>
                                        </p:tav>
                                      </p:tavLst>
                                    </p:anim>
                                    <p:anim calcmode="lin" valueType="num">
                                      <p:cBhvr>
                                        <p:cTn id="13" dur="500" fill="hold"/>
                                        <p:tgtEl>
                                          <p:spTgt spid="25603"/>
                                        </p:tgtEl>
                                        <p:attrNameLst>
                                          <p:attrName>ppt_h</p:attrName>
                                        </p:attrNameLst>
                                      </p:cBhvr>
                                      <p:tavLst>
                                        <p:tav tm="0">
                                          <p:val>
                                            <p:fltVal val="0"/>
                                          </p:val>
                                        </p:tav>
                                        <p:tav tm="100000">
                                          <p:val>
                                            <p:strVal val="#ppt_h"/>
                                          </p:val>
                                        </p:tav>
                                      </p:tavLst>
                                    </p:anim>
                                    <p:animEffect transition="in" filter="fade">
                                      <p:cBhvr>
                                        <p:cTn id="14" dur="500"/>
                                        <p:tgtEl>
                                          <p:spTgt spid="25603"/>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5607"/>
                                        </p:tgtEl>
                                        <p:attrNameLst>
                                          <p:attrName>style.visibility</p:attrName>
                                        </p:attrNameLst>
                                      </p:cBhvr>
                                      <p:to>
                                        <p:strVal val="visible"/>
                                      </p:to>
                                    </p:set>
                                    <p:anim calcmode="lin" valueType="num">
                                      <p:cBhvr>
                                        <p:cTn id="17" dur="500" fill="hold"/>
                                        <p:tgtEl>
                                          <p:spTgt spid="25607"/>
                                        </p:tgtEl>
                                        <p:attrNameLst>
                                          <p:attrName>ppt_w</p:attrName>
                                        </p:attrNameLst>
                                      </p:cBhvr>
                                      <p:tavLst>
                                        <p:tav tm="0">
                                          <p:val>
                                            <p:fltVal val="0"/>
                                          </p:val>
                                        </p:tav>
                                        <p:tav tm="100000">
                                          <p:val>
                                            <p:strVal val="#ppt_w"/>
                                          </p:val>
                                        </p:tav>
                                      </p:tavLst>
                                    </p:anim>
                                    <p:anim calcmode="lin" valueType="num">
                                      <p:cBhvr>
                                        <p:cTn id="18" dur="500" fill="hold"/>
                                        <p:tgtEl>
                                          <p:spTgt spid="25607"/>
                                        </p:tgtEl>
                                        <p:attrNameLst>
                                          <p:attrName>ppt_h</p:attrName>
                                        </p:attrNameLst>
                                      </p:cBhvr>
                                      <p:tavLst>
                                        <p:tav tm="0">
                                          <p:val>
                                            <p:fltVal val="0"/>
                                          </p:val>
                                        </p:tav>
                                        <p:tav tm="100000">
                                          <p:val>
                                            <p:strVal val="#ppt_h"/>
                                          </p:val>
                                        </p:tav>
                                      </p:tavLst>
                                    </p:anim>
                                    <p:animEffect transition="in" filter="fade">
                                      <p:cBhvr>
                                        <p:cTn id="19" dur="500"/>
                                        <p:tgtEl>
                                          <p:spTgt spid="2560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25611"/>
                                        </p:tgtEl>
                                        <p:attrNameLst>
                                          <p:attrName>style.visibility</p:attrName>
                                        </p:attrNameLst>
                                      </p:cBhvr>
                                      <p:to>
                                        <p:strVal val="visible"/>
                                      </p:to>
                                    </p:set>
                                    <p:anim calcmode="lin" valueType="num">
                                      <p:cBhvr>
                                        <p:cTn id="24" dur="500" fill="hold"/>
                                        <p:tgtEl>
                                          <p:spTgt spid="25611"/>
                                        </p:tgtEl>
                                        <p:attrNameLst>
                                          <p:attrName>ppt_w</p:attrName>
                                        </p:attrNameLst>
                                      </p:cBhvr>
                                      <p:tavLst>
                                        <p:tav tm="0">
                                          <p:val>
                                            <p:fltVal val="0"/>
                                          </p:val>
                                        </p:tav>
                                        <p:tav tm="100000">
                                          <p:val>
                                            <p:strVal val="#ppt_w"/>
                                          </p:val>
                                        </p:tav>
                                      </p:tavLst>
                                    </p:anim>
                                    <p:anim calcmode="lin" valueType="num">
                                      <p:cBhvr>
                                        <p:cTn id="25" dur="500" fill="hold"/>
                                        <p:tgtEl>
                                          <p:spTgt spid="25611"/>
                                        </p:tgtEl>
                                        <p:attrNameLst>
                                          <p:attrName>ppt_h</p:attrName>
                                        </p:attrNameLst>
                                      </p:cBhvr>
                                      <p:tavLst>
                                        <p:tav tm="0">
                                          <p:val>
                                            <p:fltVal val="0"/>
                                          </p:val>
                                        </p:tav>
                                        <p:tav tm="100000">
                                          <p:val>
                                            <p:strVal val="#ppt_h"/>
                                          </p:val>
                                        </p:tav>
                                      </p:tavLst>
                                    </p:anim>
                                    <p:animEffect transition="in" filter="fade">
                                      <p:cBhvr>
                                        <p:cTn id="26" dur="500"/>
                                        <p:tgtEl>
                                          <p:spTgt spid="256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5612"/>
                                        </p:tgtEl>
                                        <p:attrNameLst>
                                          <p:attrName>style.visibility</p:attrName>
                                        </p:attrNameLst>
                                      </p:cBhvr>
                                      <p:to>
                                        <p:strVal val="visible"/>
                                      </p:to>
                                    </p:set>
                                    <p:anim calcmode="lin" valueType="num">
                                      <p:cBhvr>
                                        <p:cTn id="31" dur="500" fill="hold"/>
                                        <p:tgtEl>
                                          <p:spTgt spid="25612"/>
                                        </p:tgtEl>
                                        <p:attrNameLst>
                                          <p:attrName>ppt_w</p:attrName>
                                        </p:attrNameLst>
                                      </p:cBhvr>
                                      <p:tavLst>
                                        <p:tav tm="0">
                                          <p:val>
                                            <p:fltVal val="0"/>
                                          </p:val>
                                        </p:tav>
                                        <p:tav tm="100000">
                                          <p:val>
                                            <p:strVal val="#ppt_w"/>
                                          </p:val>
                                        </p:tav>
                                      </p:tavLst>
                                    </p:anim>
                                    <p:anim calcmode="lin" valueType="num">
                                      <p:cBhvr>
                                        <p:cTn id="32" dur="500" fill="hold"/>
                                        <p:tgtEl>
                                          <p:spTgt spid="25612"/>
                                        </p:tgtEl>
                                        <p:attrNameLst>
                                          <p:attrName>ppt_h</p:attrName>
                                        </p:attrNameLst>
                                      </p:cBhvr>
                                      <p:tavLst>
                                        <p:tav tm="0">
                                          <p:val>
                                            <p:fltVal val="0"/>
                                          </p:val>
                                        </p:tav>
                                        <p:tav tm="100000">
                                          <p:val>
                                            <p:strVal val="#ppt_h"/>
                                          </p:val>
                                        </p:tav>
                                      </p:tavLst>
                                    </p:anim>
                                    <p:animEffect transition="in" filter="fade">
                                      <p:cBhvr>
                                        <p:cTn id="33" dur="500"/>
                                        <p:tgtEl>
                                          <p:spTgt spid="256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25613"/>
                                        </p:tgtEl>
                                        <p:attrNameLst>
                                          <p:attrName>style.visibility</p:attrName>
                                        </p:attrNameLst>
                                      </p:cBhvr>
                                      <p:to>
                                        <p:strVal val="visible"/>
                                      </p:to>
                                    </p:set>
                                    <p:anim calcmode="lin" valueType="num">
                                      <p:cBhvr>
                                        <p:cTn id="38" dur="500" fill="hold"/>
                                        <p:tgtEl>
                                          <p:spTgt spid="25613"/>
                                        </p:tgtEl>
                                        <p:attrNameLst>
                                          <p:attrName>ppt_w</p:attrName>
                                        </p:attrNameLst>
                                      </p:cBhvr>
                                      <p:tavLst>
                                        <p:tav tm="0">
                                          <p:val>
                                            <p:fltVal val="0"/>
                                          </p:val>
                                        </p:tav>
                                        <p:tav tm="100000">
                                          <p:val>
                                            <p:strVal val="#ppt_w"/>
                                          </p:val>
                                        </p:tav>
                                      </p:tavLst>
                                    </p:anim>
                                    <p:anim calcmode="lin" valueType="num">
                                      <p:cBhvr>
                                        <p:cTn id="39" dur="500" fill="hold"/>
                                        <p:tgtEl>
                                          <p:spTgt spid="25613"/>
                                        </p:tgtEl>
                                        <p:attrNameLst>
                                          <p:attrName>ppt_h</p:attrName>
                                        </p:attrNameLst>
                                      </p:cBhvr>
                                      <p:tavLst>
                                        <p:tav tm="0">
                                          <p:val>
                                            <p:fltVal val="0"/>
                                          </p:val>
                                        </p:tav>
                                        <p:tav tm="100000">
                                          <p:val>
                                            <p:strVal val="#ppt_h"/>
                                          </p:val>
                                        </p:tav>
                                      </p:tavLst>
                                    </p:anim>
                                    <p:animEffect transition="in" filter="fade">
                                      <p:cBhvr>
                                        <p:cTn id="40" dur="500"/>
                                        <p:tgtEl>
                                          <p:spTgt spid="2561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nodeType="clickEffect">
                                  <p:stCondLst>
                                    <p:cond delay="0"/>
                                  </p:stCondLst>
                                  <p:childTnLst>
                                    <p:set>
                                      <p:cBhvr>
                                        <p:cTn id="44" dur="1" fill="hold">
                                          <p:stCondLst>
                                            <p:cond delay="0"/>
                                          </p:stCondLst>
                                        </p:cTn>
                                        <p:tgtEl>
                                          <p:spTgt spid="25608"/>
                                        </p:tgtEl>
                                        <p:attrNameLst>
                                          <p:attrName>style.visibility</p:attrName>
                                        </p:attrNameLst>
                                      </p:cBhvr>
                                      <p:to>
                                        <p:strVal val="visible"/>
                                      </p:to>
                                    </p:set>
                                    <p:anim calcmode="lin" valueType="num">
                                      <p:cBhvr>
                                        <p:cTn id="45" dur="500" fill="hold"/>
                                        <p:tgtEl>
                                          <p:spTgt spid="25608"/>
                                        </p:tgtEl>
                                        <p:attrNameLst>
                                          <p:attrName>ppt_w</p:attrName>
                                        </p:attrNameLst>
                                      </p:cBhvr>
                                      <p:tavLst>
                                        <p:tav tm="0">
                                          <p:val>
                                            <p:fltVal val="0"/>
                                          </p:val>
                                        </p:tav>
                                        <p:tav tm="100000">
                                          <p:val>
                                            <p:strVal val="#ppt_w"/>
                                          </p:val>
                                        </p:tav>
                                      </p:tavLst>
                                    </p:anim>
                                    <p:anim calcmode="lin" valueType="num">
                                      <p:cBhvr>
                                        <p:cTn id="46" dur="500" fill="hold"/>
                                        <p:tgtEl>
                                          <p:spTgt spid="25608"/>
                                        </p:tgtEl>
                                        <p:attrNameLst>
                                          <p:attrName>ppt_h</p:attrName>
                                        </p:attrNameLst>
                                      </p:cBhvr>
                                      <p:tavLst>
                                        <p:tav tm="0">
                                          <p:val>
                                            <p:fltVal val="0"/>
                                          </p:val>
                                        </p:tav>
                                        <p:tav tm="100000">
                                          <p:val>
                                            <p:strVal val="#ppt_h"/>
                                          </p:val>
                                        </p:tav>
                                      </p:tavLst>
                                    </p:anim>
                                    <p:animEffect transition="in" filter="fade">
                                      <p:cBhvr>
                                        <p:cTn id="47" dur="500"/>
                                        <p:tgtEl>
                                          <p:spTgt spid="2560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nodeType="clickEffect">
                                  <p:stCondLst>
                                    <p:cond delay="0"/>
                                  </p:stCondLst>
                                  <p:childTnLst>
                                    <p:set>
                                      <p:cBhvr>
                                        <p:cTn id="51" dur="1" fill="hold">
                                          <p:stCondLst>
                                            <p:cond delay="0"/>
                                          </p:stCondLst>
                                        </p:cTn>
                                        <p:tgtEl>
                                          <p:spTgt spid="25604"/>
                                        </p:tgtEl>
                                        <p:attrNameLst>
                                          <p:attrName>style.visibility</p:attrName>
                                        </p:attrNameLst>
                                      </p:cBhvr>
                                      <p:to>
                                        <p:strVal val="visible"/>
                                      </p:to>
                                    </p:set>
                                    <p:anim calcmode="lin" valueType="num">
                                      <p:cBhvr>
                                        <p:cTn id="52" dur="500" fill="hold"/>
                                        <p:tgtEl>
                                          <p:spTgt spid="25604"/>
                                        </p:tgtEl>
                                        <p:attrNameLst>
                                          <p:attrName>ppt_w</p:attrName>
                                        </p:attrNameLst>
                                      </p:cBhvr>
                                      <p:tavLst>
                                        <p:tav tm="0">
                                          <p:val>
                                            <p:fltVal val="0"/>
                                          </p:val>
                                        </p:tav>
                                        <p:tav tm="100000">
                                          <p:val>
                                            <p:strVal val="#ppt_w"/>
                                          </p:val>
                                        </p:tav>
                                      </p:tavLst>
                                    </p:anim>
                                    <p:anim calcmode="lin" valueType="num">
                                      <p:cBhvr>
                                        <p:cTn id="53" dur="500" fill="hold"/>
                                        <p:tgtEl>
                                          <p:spTgt spid="25604"/>
                                        </p:tgtEl>
                                        <p:attrNameLst>
                                          <p:attrName>ppt_h</p:attrName>
                                        </p:attrNameLst>
                                      </p:cBhvr>
                                      <p:tavLst>
                                        <p:tav tm="0">
                                          <p:val>
                                            <p:fltVal val="0"/>
                                          </p:val>
                                        </p:tav>
                                        <p:tav tm="100000">
                                          <p:val>
                                            <p:strVal val="#ppt_h"/>
                                          </p:val>
                                        </p:tav>
                                      </p:tavLst>
                                    </p:anim>
                                    <p:animEffect transition="in" filter="fade">
                                      <p:cBhvr>
                                        <p:cTn id="54"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7" grpId="0"/>
      <p:bldP spid="25611" grpId="0"/>
      <p:bldP spid="25612" grpId="0"/>
      <p:bldP spid="256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304800" y="76200"/>
            <a:ext cx="4267200" cy="823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4800">
                <a:solidFill>
                  <a:srgbClr val="E45022"/>
                </a:solidFill>
              </a:rPr>
              <a:t>Sleds and Jigs</a:t>
            </a:r>
          </a:p>
        </p:txBody>
      </p:sp>
      <p:grpSp>
        <p:nvGrpSpPr>
          <p:cNvPr id="65542" name="Group 6"/>
          <p:cNvGrpSpPr>
            <a:grpSpLocks/>
          </p:cNvGrpSpPr>
          <p:nvPr/>
        </p:nvGrpSpPr>
        <p:grpSpPr bwMode="auto">
          <a:xfrm>
            <a:off x="6477000" y="381000"/>
            <a:ext cx="2895600" cy="2438400"/>
            <a:chOff x="4080" y="240"/>
            <a:chExt cx="1824" cy="1536"/>
          </a:xfrm>
        </p:grpSpPr>
        <p:pic>
          <p:nvPicPr>
            <p:cNvPr id="65543" name="Picture 7" descr="taper ji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080" y="240"/>
              <a:ext cx="1536" cy="15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65544" name="Text Box 8"/>
            <p:cNvSpPr txBox="1">
              <a:spLocks noChangeArrowheads="1"/>
            </p:cNvSpPr>
            <p:nvPr/>
          </p:nvSpPr>
          <p:spPr bwMode="auto">
            <a:xfrm>
              <a:off x="4656" y="249"/>
              <a:ext cx="124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b="1"/>
                <a:t>Taper jig</a:t>
              </a:r>
            </a:p>
          </p:txBody>
        </p:sp>
      </p:grpSp>
      <p:grpSp>
        <p:nvGrpSpPr>
          <p:cNvPr id="65545" name="Group 9"/>
          <p:cNvGrpSpPr>
            <a:grpSpLocks/>
          </p:cNvGrpSpPr>
          <p:nvPr/>
        </p:nvGrpSpPr>
        <p:grpSpPr bwMode="auto">
          <a:xfrm>
            <a:off x="6400800" y="3048000"/>
            <a:ext cx="2514600" cy="3352800"/>
            <a:chOff x="4032" y="1920"/>
            <a:chExt cx="1584" cy="2112"/>
          </a:xfrm>
        </p:grpSpPr>
        <p:pic>
          <p:nvPicPr>
            <p:cNvPr id="65546" name="Picture 10" descr="straightline ji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032" y="1920"/>
              <a:ext cx="1584" cy="21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65547" name="Text Box 11"/>
            <p:cNvSpPr txBox="1">
              <a:spLocks noChangeArrowheads="1"/>
            </p:cNvSpPr>
            <p:nvPr/>
          </p:nvSpPr>
          <p:spPr bwMode="auto">
            <a:xfrm>
              <a:off x="4224" y="3753"/>
              <a:ext cx="124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solidFill>
                    <a:schemeClr val="bg1"/>
                  </a:solidFill>
                </a:rPr>
                <a:t>Straight-line jig</a:t>
              </a:r>
            </a:p>
          </p:txBody>
        </p:sp>
      </p:grpSp>
      <p:grpSp>
        <p:nvGrpSpPr>
          <p:cNvPr id="65548" name="Group 12"/>
          <p:cNvGrpSpPr>
            <a:grpSpLocks/>
          </p:cNvGrpSpPr>
          <p:nvPr/>
        </p:nvGrpSpPr>
        <p:grpSpPr bwMode="auto">
          <a:xfrm>
            <a:off x="304800" y="4343400"/>
            <a:ext cx="3302000" cy="1793875"/>
            <a:chOff x="1584" y="1920"/>
            <a:chExt cx="2080" cy="1130"/>
          </a:xfrm>
        </p:grpSpPr>
        <p:pic>
          <p:nvPicPr>
            <p:cNvPr id="65549" name="Picture 13" descr="Mitering sled"/>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flipH="1">
              <a:off x="1584" y="1920"/>
              <a:ext cx="2080" cy="113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65550" name="Text Box 14"/>
            <p:cNvSpPr txBox="1">
              <a:spLocks noChangeArrowheads="1"/>
            </p:cNvSpPr>
            <p:nvPr/>
          </p:nvSpPr>
          <p:spPr bwMode="auto">
            <a:xfrm>
              <a:off x="1632" y="2736"/>
              <a:ext cx="124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t>Miter sled</a:t>
              </a:r>
            </a:p>
          </p:txBody>
        </p:sp>
      </p:grpSp>
      <p:grpSp>
        <p:nvGrpSpPr>
          <p:cNvPr id="65551" name="Group 15"/>
          <p:cNvGrpSpPr>
            <a:grpSpLocks/>
          </p:cNvGrpSpPr>
          <p:nvPr/>
        </p:nvGrpSpPr>
        <p:grpSpPr bwMode="auto">
          <a:xfrm>
            <a:off x="304800" y="1219200"/>
            <a:ext cx="3175000" cy="2374900"/>
            <a:chOff x="192" y="768"/>
            <a:chExt cx="2000" cy="1496"/>
          </a:xfrm>
        </p:grpSpPr>
        <p:pic>
          <p:nvPicPr>
            <p:cNvPr id="65552" name="Picture 16" descr="rd-tablesaw-sled"/>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92" y="768"/>
              <a:ext cx="2000" cy="149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65553" name="Text Box 17"/>
            <p:cNvSpPr txBox="1">
              <a:spLocks noChangeArrowheads="1"/>
            </p:cNvSpPr>
            <p:nvPr/>
          </p:nvSpPr>
          <p:spPr bwMode="auto">
            <a:xfrm>
              <a:off x="240" y="1977"/>
              <a:ext cx="124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solidFill>
                    <a:schemeClr val="bg1"/>
                  </a:solidFill>
                </a:rPr>
                <a:t>Crosscut sled</a:t>
              </a:r>
            </a:p>
          </p:txBody>
        </p:sp>
      </p:grpSp>
      <p:sp>
        <p:nvSpPr>
          <p:cNvPr id="65554" name="Text Box 18"/>
          <p:cNvSpPr txBox="1">
            <a:spLocks noChangeArrowheads="1"/>
          </p:cNvSpPr>
          <p:nvPr/>
        </p:nvSpPr>
        <p:spPr bwMode="auto">
          <a:xfrm>
            <a:off x="3962400" y="4572000"/>
            <a:ext cx="2057400" cy="1465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3333FF"/>
                </a:solidFill>
              </a:rPr>
              <a:t>There is not enough room to represent every conceivable sled and jig.</a:t>
            </a:r>
          </a:p>
        </p:txBody>
      </p:sp>
      <p:sp>
        <p:nvSpPr>
          <p:cNvPr id="65555" name="Text Box 19"/>
          <p:cNvSpPr txBox="1">
            <a:spLocks noChangeArrowheads="1"/>
          </p:cNvSpPr>
          <p:nvPr/>
        </p:nvSpPr>
        <p:spPr bwMode="auto">
          <a:xfrm>
            <a:off x="3886200" y="914400"/>
            <a:ext cx="2514600" cy="2227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339966"/>
                </a:solidFill>
              </a:rPr>
              <a:t>Craftsman often have                               to make their own jigs and sleds.</a:t>
            </a:r>
          </a:p>
        </p:txBody>
      </p:sp>
    </p:spTree>
    <p:extLst>
      <p:ext uri="{BB962C8B-B14F-4D97-AF65-F5344CB8AC3E}">
        <p14:creationId xmlns:p14="http://schemas.microsoft.com/office/powerpoint/2010/main" xmlns="" val="3125855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fill="hold"/>
                                        <p:tgtEl>
                                          <p:spTgt spid="65538"/>
                                        </p:tgtEl>
                                        <p:attrNameLst>
                                          <p:attrName>ppt_w</p:attrName>
                                        </p:attrNameLst>
                                      </p:cBhvr>
                                      <p:tavLst>
                                        <p:tav tm="0">
                                          <p:val>
                                            <p:fltVal val="0"/>
                                          </p:val>
                                        </p:tav>
                                        <p:tav tm="100000">
                                          <p:val>
                                            <p:strVal val="#ppt_w"/>
                                          </p:val>
                                        </p:tav>
                                      </p:tavLst>
                                    </p:anim>
                                    <p:anim calcmode="lin" valueType="num">
                                      <p:cBhvr>
                                        <p:cTn id="8" dur="500" fill="hold"/>
                                        <p:tgtEl>
                                          <p:spTgt spid="65538"/>
                                        </p:tgtEl>
                                        <p:attrNameLst>
                                          <p:attrName>ppt_h</p:attrName>
                                        </p:attrNameLst>
                                      </p:cBhvr>
                                      <p:tavLst>
                                        <p:tav tm="0">
                                          <p:val>
                                            <p:fltVal val="0"/>
                                          </p:val>
                                        </p:tav>
                                        <p:tav tm="100000">
                                          <p:val>
                                            <p:strVal val="#ppt_h"/>
                                          </p:val>
                                        </p:tav>
                                      </p:tavLst>
                                    </p:anim>
                                    <p:animEffect transition="in" filter="fade">
                                      <p:cBhvr>
                                        <p:cTn id="9" dur="500"/>
                                        <p:tgtEl>
                                          <p:spTgt spid="65538"/>
                                        </p:tgtEl>
                                      </p:cBhvr>
                                    </p:animEffect>
                                  </p:childTnLst>
                                </p:cTn>
                              </p:par>
                              <p:par>
                                <p:cTn id="10" presetID="53" presetClass="entr" presetSubtype="0" fill="hold" nodeType="withEffect">
                                  <p:stCondLst>
                                    <p:cond delay="0"/>
                                  </p:stCondLst>
                                  <p:childTnLst>
                                    <p:set>
                                      <p:cBhvr>
                                        <p:cTn id="11" dur="1" fill="hold">
                                          <p:stCondLst>
                                            <p:cond delay="0"/>
                                          </p:stCondLst>
                                        </p:cTn>
                                        <p:tgtEl>
                                          <p:spTgt spid="65551"/>
                                        </p:tgtEl>
                                        <p:attrNameLst>
                                          <p:attrName>style.visibility</p:attrName>
                                        </p:attrNameLst>
                                      </p:cBhvr>
                                      <p:to>
                                        <p:strVal val="visible"/>
                                      </p:to>
                                    </p:set>
                                    <p:anim calcmode="lin" valueType="num">
                                      <p:cBhvr>
                                        <p:cTn id="12" dur="500" fill="hold"/>
                                        <p:tgtEl>
                                          <p:spTgt spid="65551"/>
                                        </p:tgtEl>
                                        <p:attrNameLst>
                                          <p:attrName>ppt_w</p:attrName>
                                        </p:attrNameLst>
                                      </p:cBhvr>
                                      <p:tavLst>
                                        <p:tav tm="0">
                                          <p:val>
                                            <p:fltVal val="0"/>
                                          </p:val>
                                        </p:tav>
                                        <p:tav tm="100000">
                                          <p:val>
                                            <p:strVal val="#ppt_w"/>
                                          </p:val>
                                        </p:tav>
                                      </p:tavLst>
                                    </p:anim>
                                    <p:anim calcmode="lin" valueType="num">
                                      <p:cBhvr>
                                        <p:cTn id="13" dur="500" fill="hold"/>
                                        <p:tgtEl>
                                          <p:spTgt spid="65551"/>
                                        </p:tgtEl>
                                        <p:attrNameLst>
                                          <p:attrName>ppt_h</p:attrName>
                                        </p:attrNameLst>
                                      </p:cBhvr>
                                      <p:tavLst>
                                        <p:tav tm="0">
                                          <p:val>
                                            <p:fltVal val="0"/>
                                          </p:val>
                                        </p:tav>
                                        <p:tav tm="100000">
                                          <p:val>
                                            <p:strVal val="#ppt_h"/>
                                          </p:val>
                                        </p:tav>
                                      </p:tavLst>
                                    </p:anim>
                                    <p:animEffect transition="in" filter="fade">
                                      <p:cBhvr>
                                        <p:cTn id="14" dur="500"/>
                                        <p:tgtEl>
                                          <p:spTgt spid="65551"/>
                                        </p:tgtEl>
                                      </p:cBhvr>
                                    </p:animEffect>
                                  </p:childTnLst>
                                </p:cTn>
                              </p:par>
                              <p:par>
                                <p:cTn id="15" presetID="53" presetClass="entr" presetSubtype="0" fill="hold" nodeType="withEffect">
                                  <p:stCondLst>
                                    <p:cond delay="0"/>
                                  </p:stCondLst>
                                  <p:childTnLst>
                                    <p:set>
                                      <p:cBhvr>
                                        <p:cTn id="16" dur="1" fill="hold">
                                          <p:stCondLst>
                                            <p:cond delay="0"/>
                                          </p:stCondLst>
                                        </p:cTn>
                                        <p:tgtEl>
                                          <p:spTgt spid="65548"/>
                                        </p:tgtEl>
                                        <p:attrNameLst>
                                          <p:attrName>style.visibility</p:attrName>
                                        </p:attrNameLst>
                                      </p:cBhvr>
                                      <p:to>
                                        <p:strVal val="visible"/>
                                      </p:to>
                                    </p:set>
                                    <p:anim calcmode="lin" valueType="num">
                                      <p:cBhvr>
                                        <p:cTn id="17" dur="500" fill="hold"/>
                                        <p:tgtEl>
                                          <p:spTgt spid="65548"/>
                                        </p:tgtEl>
                                        <p:attrNameLst>
                                          <p:attrName>ppt_w</p:attrName>
                                        </p:attrNameLst>
                                      </p:cBhvr>
                                      <p:tavLst>
                                        <p:tav tm="0">
                                          <p:val>
                                            <p:fltVal val="0"/>
                                          </p:val>
                                        </p:tav>
                                        <p:tav tm="100000">
                                          <p:val>
                                            <p:strVal val="#ppt_w"/>
                                          </p:val>
                                        </p:tav>
                                      </p:tavLst>
                                    </p:anim>
                                    <p:anim calcmode="lin" valueType="num">
                                      <p:cBhvr>
                                        <p:cTn id="18" dur="500" fill="hold"/>
                                        <p:tgtEl>
                                          <p:spTgt spid="65548"/>
                                        </p:tgtEl>
                                        <p:attrNameLst>
                                          <p:attrName>ppt_h</p:attrName>
                                        </p:attrNameLst>
                                      </p:cBhvr>
                                      <p:tavLst>
                                        <p:tav tm="0">
                                          <p:val>
                                            <p:fltVal val="0"/>
                                          </p:val>
                                        </p:tav>
                                        <p:tav tm="100000">
                                          <p:val>
                                            <p:strVal val="#ppt_h"/>
                                          </p:val>
                                        </p:tav>
                                      </p:tavLst>
                                    </p:anim>
                                    <p:animEffect transition="in" filter="fade">
                                      <p:cBhvr>
                                        <p:cTn id="19" dur="500"/>
                                        <p:tgtEl>
                                          <p:spTgt spid="65548"/>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65555"/>
                                        </p:tgtEl>
                                        <p:attrNameLst>
                                          <p:attrName>style.visibility</p:attrName>
                                        </p:attrNameLst>
                                      </p:cBhvr>
                                      <p:to>
                                        <p:strVal val="visible"/>
                                      </p:to>
                                    </p:set>
                                    <p:anim calcmode="lin" valueType="num">
                                      <p:cBhvr>
                                        <p:cTn id="22" dur="500" fill="hold"/>
                                        <p:tgtEl>
                                          <p:spTgt spid="65555"/>
                                        </p:tgtEl>
                                        <p:attrNameLst>
                                          <p:attrName>ppt_w</p:attrName>
                                        </p:attrNameLst>
                                      </p:cBhvr>
                                      <p:tavLst>
                                        <p:tav tm="0">
                                          <p:val>
                                            <p:fltVal val="0"/>
                                          </p:val>
                                        </p:tav>
                                        <p:tav tm="100000">
                                          <p:val>
                                            <p:strVal val="#ppt_w"/>
                                          </p:val>
                                        </p:tav>
                                      </p:tavLst>
                                    </p:anim>
                                    <p:anim calcmode="lin" valueType="num">
                                      <p:cBhvr>
                                        <p:cTn id="23" dur="500" fill="hold"/>
                                        <p:tgtEl>
                                          <p:spTgt spid="65555"/>
                                        </p:tgtEl>
                                        <p:attrNameLst>
                                          <p:attrName>ppt_h</p:attrName>
                                        </p:attrNameLst>
                                      </p:cBhvr>
                                      <p:tavLst>
                                        <p:tav tm="0">
                                          <p:val>
                                            <p:fltVal val="0"/>
                                          </p:val>
                                        </p:tav>
                                        <p:tav tm="100000">
                                          <p:val>
                                            <p:strVal val="#ppt_h"/>
                                          </p:val>
                                        </p:tav>
                                      </p:tavLst>
                                    </p:anim>
                                    <p:animEffect transition="in" filter="fade">
                                      <p:cBhvr>
                                        <p:cTn id="24" dur="500"/>
                                        <p:tgtEl>
                                          <p:spTgt spid="65555"/>
                                        </p:tgtEl>
                                      </p:cBhvr>
                                    </p:animEffect>
                                  </p:childTnLst>
                                </p:cTn>
                              </p:par>
                              <p:par>
                                <p:cTn id="25" presetID="53" presetClass="entr" presetSubtype="0" fill="hold" nodeType="withEffect">
                                  <p:stCondLst>
                                    <p:cond delay="0"/>
                                  </p:stCondLst>
                                  <p:childTnLst>
                                    <p:set>
                                      <p:cBhvr>
                                        <p:cTn id="26" dur="1" fill="hold">
                                          <p:stCondLst>
                                            <p:cond delay="0"/>
                                          </p:stCondLst>
                                        </p:cTn>
                                        <p:tgtEl>
                                          <p:spTgt spid="65542"/>
                                        </p:tgtEl>
                                        <p:attrNameLst>
                                          <p:attrName>style.visibility</p:attrName>
                                        </p:attrNameLst>
                                      </p:cBhvr>
                                      <p:to>
                                        <p:strVal val="visible"/>
                                      </p:to>
                                    </p:set>
                                    <p:anim calcmode="lin" valueType="num">
                                      <p:cBhvr>
                                        <p:cTn id="27" dur="500" fill="hold"/>
                                        <p:tgtEl>
                                          <p:spTgt spid="65542"/>
                                        </p:tgtEl>
                                        <p:attrNameLst>
                                          <p:attrName>ppt_w</p:attrName>
                                        </p:attrNameLst>
                                      </p:cBhvr>
                                      <p:tavLst>
                                        <p:tav tm="0">
                                          <p:val>
                                            <p:fltVal val="0"/>
                                          </p:val>
                                        </p:tav>
                                        <p:tav tm="100000">
                                          <p:val>
                                            <p:strVal val="#ppt_w"/>
                                          </p:val>
                                        </p:tav>
                                      </p:tavLst>
                                    </p:anim>
                                    <p:anim calcmode="lin" valueType="num">
                                      <p:cBhvr>
                                        <p:cTn id="28" dur="500" fill="hold"/>
                                        <p:tgtEl>
                                          <p:spTgt spid="65542"/>
                                        </p:tgtEl>
                                        <p:attrNameLst>
                                          <p:attrName>ppt_h</p:attrName>
                                        </p:attrNameLst>
                                      </p:cBhvr>
                                      <p:tavLst>
                                        <p:tav tm="0">
                                          <p:val>
                                            <p:fltVal val="0"/>
                                          </p:val>
                                        </p:tav>
                                        <p:tav tm="100000">
                                          <p:val>
                                            <p:strVal val="#ppt_h"/>
                                          </p:val>
                                        </p:tav>
                                      </p:tavLst>
                                    </p:anim>
                                    <p:animEffect transition="in" filter="fade">
                                      <p:cBhvr>
                                        <p:cTn id="29" dur="500"/>
                                        <p:tgtEl>
                                          <p:spTgt spid="65542"/>
                                        </p:tgtEl>
                                      </p:cBhvr>
                                    </p:animEffect>
                                  </p:childTnLst>
                                </p:cTn>
                              </p:par>
                              <p:par>
                                <p:cTn id="30" presetID="53" presetClass="entr" presetSubtype="0" fill="hold" nodeType="withEffect">
                                  <p:stCondLst>
                                    <p:cond delay="0"/>
                                  </p:stCondLst>
                                  <p:childTnLst>
                                    <p:set>
                                      <p:cBhvr>
                                        <p:cTn id="31" dur="1" fill="hold">
                                          <p:stCondLst>
                                            <p:cond delay="0"/>
                                          </p:stCondLst>
                                        </p:cTn>
                                        <p:tgtEl>
                                          <p:spTgt spid="65545"/>
                                        </p:tgtEl>
                                        <p:attrNameLst>
                                          <p:attrName>style.visibility</p:attrName>
                                        </p:attrNameLst>
                                      </p:cBhvr>
                                      <p:to>
                                        <p:strVal val="visible"/>
                                      </p:to>
                                    </p:set>
                                    <p:anim calcmode="lin" valueType="num">
                                      <p:cBhvr>
                                        <p:cTn id="32" dur="500" fill="hold"/>
                                        <p:tgtEl>
                                          <p:spTgt spid="65545"/>
                                        </p:tgtEl>
                                        <p:attrNameLst>
                                          <p:attrName>ppt_w</p:attrName>
                                        </p:attrNameLst>
                                      </p:cBhvr>
                                      <p:tavLst>
                                        <p:tav tm="0">
                                          <p:val>
                                            <p:fltVal val="0"/>
                                          </p:val>
                                        </p:tav>
                                        <p:tav tm="100000">
                                          <p:val>
                                            <p:strVal val="#ppt_w"/>
                                          </p:val>
                                        </p:tav>
                                      </p:tavLst>
                                    </p:anim>
                                    <p:anim calcmode="lin" valueType="num">
                                      <p:cBhvr>
                                        <p:cTn id="33" dur="500" fill="hold"/>
                                        <p:tgtEl>
                                          <p:spTgt spid="65545"/>
                                        </p:tgtEl>
                                        <p:attrNameLst>
                                          <p:attrName>ppt_h</p:attrName>
                                        </p:attrNameLst>
                                      </p:cBhvr>
                                      <p:tavLst>
                                        <p:tav tm="0">
                                          <p:val>
                                            <p:fltVal val="0"/>
                                          </p:val>
                                        </p:tav>
                                        <p:tav tm="100000">
                                          <p:val>
                                            <p:strVal val="#ppt_h"/>
                                          </p:val>
                                        </p:tav>
                                      </p:tavLst>
                                    </p:anim>
                                    <p:animEffect transition="in" filter="fade">
                                      <p:cBhvr>
                                        <p:cTn id="34" dur="500"/>
                                        <p:tgtEl>
                                          <p:spTgt spid="6554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65554"/>
                                        </p:tgtEl>
                                        <p:attrNameLst>
                                          <p:attrName>style.visibility</p:attrName>
                                        </p:attrNameLst>
                                      </p:cBhvr>
                                      <p:to>
                                        <p:strVal val="visible"/>
                                      </p:to>
                                    </p:set>
                                    <p:anim calcmode="lin" valueType="num">
                                      <p:cBhvr>
                                        <p:cTn id="39" dur="500" fill="hold"/>
                                        <p:tgtEl>
                                          <p:spTgt spid="65554"/>
                                        </p:tgtEl>
                                        <p:attrNameLst>
                                          <p:attrName>ppt_w</p:attrName>
                                        </p:attrNameLst>
                                      </p:cBhvr>
                                      <p:tavLst>
                                        <p:tav tm="0">
                                          <p:val>
                                            <p:fltVal val="0"/>
                                          </p:val>
                                        </p:tav>
                                        <p:tav tm="100000">
                                          <p:val>
                                            <p:strVal val="#ppt_w"/>
                                          </p:val>
                                        </p:tav>
                                      </p:tavLst>
                                    </p:anim>
                                    <p:anim calcmode="lin" valueType="num">
                                      <p:cBhvr>
                                        <p:cTn id="40" dur="500" fill="hold"/>
                                        <p:tgtEl>
                                          <p:spTgt spid="65554"/>
                                        </p:tgtEl>
                                        <p:attrNameLst>
                                          <p:attrName>ppt_h</p:attrName>
                                        </p:attrNameLst>
                                      </p:cBhvr>
                                      <p:tavLst>
                                        <p:tav tm="0">
                                          <p:val>
                                            <p:fltVal val="0"/>
                                          </p:val>
                                        </p:tav>
                                        <p:tav tm="100000">
                                          <p:val>
                                            <p:strVal val="#ppt_h"/>
                                          </p:val>
                                        </p:tav>
                                      </p:tavLst>
                                    </p:anim>
                                    <p:animEffect transition="in" filter="fade">
                                      <p:cBhvr>
                                        <p:cTn id="41" dur="500"/>
                                        <p:tgtEl>
                                          <p:spTgt spid="65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54" grpId="0"/>
      <p:bldP spid="6555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457200" y="485775"/>
            <a:ext cx="8382000" cy="5457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8800">
                <a:solidFill>
                  <a:srgbClr val="990099"/>
                </a:solidFill>
              </a:rPr>
              <a:t>Rabbets and dados can be made using a stack of blades.</a:t>
            </a:r>
          </a:p>
        </p:txBody>
      </p:sp>
    </p:spTree>
    <p:extLst>
      <p:ext uri="{BB962C8B-B14F-4D97-AF65-F5344CB8AC3E}">
        <p14:creationId xmlns:p14="http://schemas.microsoft.com/office/powerpoint/2010/main" xmlns="" val="36530389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p:cTn id="7" dur="500" fill="hold"/>
                                        <p:tgtEl>
                                          <p:spTgt spid="24579"/>
                                        </p:tgtEl>
                                        <p:attrNameLst>
                                          <p:attrName>ppt_w</p:attrName>
                                        </p:attrNameLst>
                                      </p:cBhvr>
                                      <p:tavLst>
                                        <p:tav tm="0">
                                          <p:val>
                                            <p:fltVal val="0"/>
                                          </p:val>
                                        </p:tav>
                                        <p:tav tm="100000">
                                          <p:val>
                                            <p:strVal val="#ppt_w"/>
                                          </p:val>
                                        </p:tav>
                                      </p:tavLst>
                                    </p:anim>
                                    <p:anim calcmode="lin" valueType="num">
                                      <p:cBhvr>
                                        <p:cTn id="8" dur="500" fill="hold"/>
                                        <p:tgtEl>
                                          <p:spTgt spid="24579"/>
                                        </p:tgtEl>
                                        <p:attrNameLst>
                                          <p:attrName>ppt_h</p:attrName>
                                        </p:attrNameLst>
                                      </p:cBhvr>
                                      <p:tavLst>
                                        <p:tav tm="0">
                                          <p:val>
                                            <p:fltVal val="0"/>
                                          </p:val>
                                        </p:tav>
                                        <p:tav tm="100000">
                                          <p:val>
                                            <p:strVal val="#ppt_h"/>
                                          </p:val>
                                        </p:tav>
                                      </p:tavLst>
                                    </p:anim>
                                    <p:animEffect transition="in" filter="fade">
                                      <p:cBhvr>
                                        <p:cTn id="9"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70" name="Picture 10" descr="tenon"/>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029200" y="381000"/>
            <a:ext cx="3859213" cy="3886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66562" name="Picture 2" descr="blind m&amp;t"/>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200400" y="2514600"/>
            <a:ext cx="1600200" cy="1446213"/>
          </a:xfrm>
          <a:prstGeom prst="rect">
            <a:avLst/>
          </a:prstGeom>
          <a:noFill/>
          <a:extLst>
            <a:ext uri="{909E8E84-426E-40DD-AFC4-6F175D3DCCD1}">
              <a14:hiddenFill xmlns:a14="http://schemas.microsoft.com/office/drawing/2010/main" xmlns="">
                <a:solidFill>
                  <a:srgbClr val="FFFFFF"/>
                </a:solidFill>
              </a14:hiddenFill>
            </a:ext>
          </a:extLst>
        </p:spPr>
      </p:pic>
      <p:sp>
        <p:nvSpPr>
          <p:cNvPr id="66563" name="Text Box 3"/>
          <p:cNvSpPr txBox="1">
            <a:spLocks noChangeArrowheads="1"/>
          </p:cNvSpPr>
          <p:nvPr/>
        </p:nvSpPr>
        <p:spPr bwMode="auto">
          <a:xfrm>
            <a:off x="76200" y="76200"/>
            <a:ext cx="5181600" cy="3751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4800">
                <a:solidFill>
                  <a:srgbClr val="CC0000"/>
                </a:solidFill>
              </a:rPr>
              <a:t>The mortise and tenon joint is a popular furniture construction technique. </a:t>
            </a:r>
          </a:p>
        </p:txBody>
      </p:sp>
      <p:sp>
        <p:nvSpPr>
          <p:cNvPr id="66566" name="Text Box 6"/>
          <p:cNvSpPr txBox="1">
            <a:spLocks noChangeArrowheads="1"/>
          </p:cNvSpPr>
          <p:nvPr/>
        </p:nvSpPr>
        <p:spPr bwMode="auto">
          <a:xfrm>
            <a:off x="6324600" y="4419600"/>
            <a:ext cx="2819400" cy="2225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FF0000"/>
                </a:solidFill>
              </a:rPr>
              <a:t>Cutting an open mortise with the table saw.  The joint is self supporting with more surface area that holds more glue making the joint very strong.</a:t>
            </a:r>
          </a:p>
        </p:txBody>
      </p:sp>
      <p:sp>
        <p:nvSpPr>
          <p:cNvPr id="66567" name="Text Box 7"/>
          <p:cNvSpPr txBox="1">
            <a:spLocks noChangeArrowheads="1"/>
          </p:cNvSpPr>
          <p:nvPr/>
        </p:nvSpPr>
        <p:spPr bwMode="auto">
          <a:xfrm>
            <a:off x="1447800" y="4114800"/>
            <a:ext cx="1752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FF0000"/>
                </a:solidFill>
              </a:rPr>
              <a:t>Leg and rail.</a:t>
            </a:r>
          </a:p>
        </p:txBody>
      </p:sp>
      <p:sp>
        <p:nvSpPr>
          <p:cNvPr id="66568" name="Text Box 8"/>
          <p:cNvSpPr txBox="1">
            <a:spLocks noChangeArrowheads="1"/>
          </p:cNvSpPr>
          <p:nvPr/>
        </p:nvSpPr>
        <p:spPr bwMode="auto">
          <a:xfrm>
            <a:off x="5257800" y="381000"/>
            <a:ext cx="2743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solidFill>
                  <a:schemeClr val="bg1"/>
                </a:solidFill>
              </a:rPr>
              <a:t>Mortise &amp; Tenon Jig</a:t>
            </a:r>
          </a:p>
        </p:txBody>
      </p:sp>
      <p:pic>
        <p:nvPicPr>
          <p:cNvPr id="66571" name="Picture 11" descr="joint2final"/>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209800" y="4724400"/>
            <a:ext cx="2895600" cy="18367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64135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6563"/>
                                        </p:tgtEl>
                                        <p:attrNameLst>
                                          <p:attrName>style.visibility</p:attrName>
                                        </p:attrNameLst>
                                      </p:cBhvr>
                                      <p:to>
                                        <p:strVal val="visible"/>
                                      </p:to>
                                    </p:set>
                                    <p:anim calcmode="lin" valueType="num">
                                      <p:cBhvr>
                                        <p:cTn id="7" dur="500" fill="hold"/>
                                        <p:tgtEl>
                                          <p:spTgt spid="66563"/>
                                        </p:tgtEl>
                                        <p:attrNameLst>
                                          <p:attrName>ppt_w</p:attrName>
                                        </p:attrNameLst>
                                      </p:cBhvr>
                                      <p:tavLst>
                                        <p:tav tm="0">
                                          <p:val>
                                            <p:fltVal val="0"/>
                                          </p:val>
                                        </p:tav>
                                        <p:tav tm="100000">
                                          <p:val>
                                            <p:strVal val="#ppt_w"/>
                                          </p:val>
                                        </p:tav>
                                      </p:tavLst>
                                    </p:anim>
                                    <p:anim calcmode="lin" valueType="num">
                                      <p:cBhvr>
                                        <p:cTn id="8" dur="500" fill="hold"/>
                                        <p:tgtEl>
                                          <p:spTgt spid="66563"/>
                                        </p:tgtEl>
                                        <p:attrNameLst>
                                          <p:attrName>ppt_h</p:attrName>
                                        </p:attrNameLst>
                                      </p:cBhvr>
                                      <p:tavLst>
                                        <p:tav tm="0">
                                          <p:val>
                                            <p:fltVal val="0"/>
                                          </p:val>
                                        </p:tav>
                                        <p:tav tm="100000">
                                          <p:val>
                                            <p:strVal val="#ppt_h"/>
                                          </p:val>
                                        </p:tav>
                                      </p:tavLst>
                                    </p:anim>
                                    <p:animEffect transition="in" filter="fade">
                                      <p:cBhvr>
                                        <p:cTn id="9" dur="500"/>
                                        <p:tgtEl>
                                          <p:spTgt spid="66563"/>
                                        </p:tgtEl>
                                      </p:cBhvr>
                                    </p:animEffect>
                                  </p:childTnLst>
                                </p:cTn>
                              </p:par>
                            </p:childTnLst>
                          </p:cTn>
                        </p:par>
                        <p:par>
                          <p:cTn id="10" fill="hold" nodeType="afterGroup">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66562"/>
                                        </p:tgtEl>
                                        <p:attrNameLst>
                                          <p:attrName>style.visibility</p:attrName>
                                        </p:attrNameLst>
                                      </p:cBhvr>
                                      <p:to>
                                        <p:strVal val="visible"/>
                                      </p:to>
                                    </p:set>
                                    <p:anim calcmode="lin" valueType="num">
                                      <p:cBhvr>
                                        <p:cTn id="13" dur="500" fill="hold"/>
                                        <p:tgtEl>
                                          <p:spTgt spid="66562"/>
                                        </p:tgtEl>
                                        <p:attrNameLst>
                                          <p:attrName>ppt_w</p:attrName>
                                        </p:attrNameLst>
                                      </p:cBhvr>
                                      <p:tavLst>
                                        <p:tav tm="0">
                                          <p:val>
                                            <p:fltVal val="0"/>
                                          </p:val>
                                        </p:tav>
                                        <p:tav tm="100000">
                                          <p:val>
                                            <p:strVal val="#ppt_w"/>
                                          </p:val>
                                        </p:tav>
                                      </p:tavLst>
                                    </p:anim>
                                    <p:anim calcmode="lin" valueType="num">
                                      <p:cBhvr>
                                        <p:cTn id="14" dur="500" fill="hold"/>
                                        <p:tgtEl>
                                          <p:spTgt spid="66562"/>
                                        </p:tgtEl>
                                        <p:attrNameLst>
                                          <p:attrName>ppt_h</p:attrName>
                                        </p:attrNameLst>
                                      </p:cBhvr>
                                      <p:tavLst>
                                        <p:tav tm="0">
                                          <p:val>
                                            <p:fltVal val="0"/>
                                          </p:val>
                                        </p:tav>
                                        <p:tav tm="100000">
                                          <p:val>
                                            <p:strVal val="#ppt_h"/>
                                          </p:val>
                                        </p:tav>
                                      </p:tavLst>
                                    </p:anim>
                                    <p:anim calcmode="lin" valueType="num">
                                      <p:cBhvr>
                                        <p:cTn id="15" dur="500" fill="hold"/>
                                        <p:tgtEl>
                                          <p:spTgt spid="66562"/>
                                        </p:tgtEl>
                                        <p:attrNameLst>
                                          <p:attrName>style.rotation</p:attrName>
                                        </p:attrNameLst>
                                      </p:cBhvr>
                                      <p:tavLst>
                                        <p:tav tm="0">
                                          <p:val>
                                            <p:fltVal val="360"/>
                                          </p:val>
                                        </p:tav>
                                        <p:tav tm="100000">
                                          <p:val>
                                            <p:fltVal val="0"/>
                                          </p:val>
                                        </p:tav>
                                      </p:tavLst>
                                    </p:anim>
                                    <p:animEffect transition="in" filter="fade">
                                      <p:cBhvr>
                                        <p:cTn id="16" dur="500"/>
                                        <p:tgtEl>
                                          <p:spTgt spid="66562"/>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66566"/>
                                        </p:tgtEl>
                                        <p:attrNameLst>
                                          <p:attrName>style.visibility</p:attrName>
                                        </p:attrNameLst>
                                      </p:cBhvr>
                                      <p:to>
                                        <p:strVal val="visible"/>
                                      </p:to>
                                    </p:set>
                                    <p:anim calcmode="lin" valueType="num">
                                      <p:cBhvr>
                                        <p:cTn id="19" dur="500" fill="hold"/>
                                        <p:tgtEl>
                                          <p:spTgt spid="66566"/>
                                        </p:tgtEl>
                                        <p:attrNameLst>
                                          <p:attrName>ppt_w</p:attrName>
                                        </p:attrNameLst>
                                      </p:cBhvr>
                                      <p:tavLst>
                                        <p:tav tm="0">
                                          <p:val>
                                            <p:fltVal val="0"/>
                                          </p:val>
                                        </p:tav>
                                        <p:tav tm="100000">
                                          <p:val>
                                            <p:strVal val="#ppt_w"/>
                                          </p:val>
                                        </p:tav>
                                      </p:tavLst>
                                    </p:anim>
                                    <p:anim calcmode="lin" valueType="num">
                                      <p:cBhvr>
                                        <p:cTn id="20" dur="500" fill="hold"/>
                                        <p:tgtEl>
                                          <p:spTgt spid="66566"/>
                                        </p:tgtEl>
                                        <p:attrNameLst>
                                          <p:attrName>ppt_h</p:attrName>
                                        </p:attrNameLst>
                                      </p:cBhvr>
                                      <p:tavLst>
                                        <p:tav tm="0">
                                          <p:val>
                                            <p:fltVal val="0"/>
                                          </p:val>
                                        </p:tav>
                                        <p:tav tm="100000">
                                          <p:val>
                                            <p:strVal val="#ppt_h"/>
                                          </p:val>
                                        </p:tav>
                                      </p:tavLst>
                                    </p:anim>
                                    <p:animEffect transition="in" filter="fade">
                                      <p:cBhvr>
                                        <p:cTn id="21" dur="500"/>
                                        <p:tgtEl>
                                          <p:spTgt spid="66566"/>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66567"/>
                                        </p:tgtEl>
                                        <p:attrNameLst>
                                          <p:attrName>style.visibility</p:attrName>
                                        </p:attrNameLst>
                                      </p:cBhvr>
                                      <p:to>
                                        <p:strVal val="visible"/>
                                      </p:to>
                                    </p:set>
                                    <p:anim calcmode="lin" valueType="num">
                                      <p:cBhvr>
                                        <p:cTn id="24" dur="500" fill="hold"/>
                                        <p:tgtEl>
                                          <p:spTgt spid="66567"/>
                                        </p:tgtEl>
                                        <p:attrNameLst>
                                          <p:attrName>ppt_w</p:attrName>
                                        </p:attrNameLst>
                                      </p:cBhvr>
                                      <p:tavLst>
                                        <p:tav tm="0">
                                          <p:val>
                                            <p:fltVal val="0"/>
                                          </p:val>
                                        </p:tav>
                                        <p:tav tm="100000">
                                          <p:val>
                                            <p:strVal val="#ppt_w"/>
                                          </p:val>
                                        </p:tav>
                                      </p:tavLst>
                                    </p:anim>
                                    <p:anim calcmode="lin" valueType="num">
                                      <p:cBhvr>
                                        <p:cTn id="25" dur="500" fill="hold"/>
                                        <p:tgtEl>
                                          <p:spTgt spid="66567"/>
                                        </p:tgtEl>
                                        <p:attrNameLst>
                                          <p:attrName>ppt_h</p:attrName>
                                        </p:attrNameLst>
                                      </p:cBhvr>
                                      <p:tavLst>
                                        <p:tav tm="0">
                                          <p:val>
                                            <p:fltVal val="0"/>
                                          </p:val>
                                        </p:tav>
                                        <p:tav tm="100000">
                                          <p:val>
                                            <p:strVal val="#ppt_h"/>
                                          </p:val>
                                        </p:tav>
                                      </p:tavLst>
                                    </p:anim>
                                    <p:animEffect transition="in" filter="fade">
                                      <p:cBhvr>
                                        <p:cTn id="26" dur="500"/>
                                        <p:tgtEl>
                                          <p:spTgt spid="66567"/>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66568"/>
                                        </p:tgtEl>
                                        <p:attrNameLst>
                                          <p:attrName>style.visibility</p:attrName>
                                        </p:attrNameLst>
                                      </p:cBhvr>
                                      <p:to>
                                        <p:strVal val="visible"/>
                                      </p:to>
                                    </p:set>
                                    <p:anim calcmode="lin" valueType="num">
                                      <p:cBhvr>
                                        <p:cTn id="29" dur="500" fill="hold"/>
                                        <p:tgtEl>
                                          <p:spTgt spid="66568"/>
                                        </p:tgtEl>
                                        <p:attrNameLst>
                                          <p:attrName>ppt_w</p:attrName>
                                        </p:attrNameLst>
                                      </p:cBhvr>
                                      <p:tavLst>
                                        <p:tav tm="0">
                                          <p:val>
                                            <p:fltVal val="0"/>
                                          </p:val>
                                        </p:tav>
                                        <p:tav tm="100000">
                                          <p:val>
                                            <p:strVal val="#ppt_w"/>
                                          </p:val>
                                        </p:tav>
                                      </p:tavLst>
                                    </p:anim>
                                    <p:anim calcmode="lin" valueType="num">
                                      <p:cBhvr>
                                        <p:cTn id="30" dur="500" fill="hold"/>
                                        <p:tgtEl>
                                          <p:spTgt spid="66568"/>
                                        </p:tgtEl>
                                        <p:attrNameLst>
                                          <p:attrName>ppt_h</p:attrName>
                                        </p:attrNameLst>
                                      </p:cBhvr>
                                      <p:tavLst>
                                        <p:tav tm="0">
                                          <p:val>
                                            <p:fltVal val="0"/>
                                          </p:val>
                                        </p:tav>
                                        <p:tav tm="100000">
                                          <p:val>
                                            <p:strVal val="#ppt_h"/>
                                          </p:val>
                                        </p:tav>
                                      </p:tavLst>
                                    </p:anim>
                                    <p:animEffect transition="in" filter="fade">
                                      <p:cBhvr>
                                        <p:cTn id="31" dur="500"/>
                                        <p:tgtEl>
                                          <p:spTgt spid="66568"/>
                                        </p:tgtEl>
                                      </p:cBhvr>
                                    </p:animEffect>
                                  </p:childTnLst>
                                </p:cTn>
                              </p:par>
                            </p:childTnLst>
                          </p:cTn>
                        </p:par>
                        <p:par>
                          <p:cTn id="32" fill="hold" nodeType="afterGroup">
                            <p:stCondLst>
                              <p:cond delay="1000"/>
                            </p:stCondLst>
                            <p:childTnLst>
                              <p:par>
                                <p:cTn id="33" presetID="53" presetClass="entr" presetSubtype="0" fill="hold" nodeType="afterEffect">
                                  <p:stCondLst>
                                    <p:cond delay="0"/>
                                  </p:stCondLst>
                                  <p:childTnLst>
                                    <p:set>
                                      <p:cBhvr>
                                        <p:cTn id="34" dur="1" fill="hold">
                                          <p:stCondLst>
                                            <p:cond delay="0"/>
                                          </p:stCondLst>
                                        </p:cTn>
                                        <p:tgtEl>
                                          <p:spTgt spid="66570"/>
                                        </p:tgtEl>
                                        <p:attrNameLst>
                                          <p:attrName>style.visibility</p:attrName>
                                        </p:attrNameLst>
                                      </p:cBhvr>
                                      <p:to>
                                        <p:strVal val="visible"/>
                                      </p:to>
                                    </p:set>
                                    <p:anim calcmode="lin" valueType="num">
                                      <p:cBhvr>
                                        <p:cTn id="35" dur="500" fill="hold"/>
                                        <p:tgtEl>
                                          <p:spTgt spid="66570"/>
                                        </p:tgtEl>
                                        <p:attrNameLst>
                                          <p:attrName>ppt_w</p:attrName>
                                        </p:attrNameLst>
                                      </p:cBhvr>
                                      <p:tavLst>
                                        <p:tav tm="0">
                                          <p:val>
                                            <p:fltVal val="0"/>
                                          </p:val>
                                        </p:tav>
                                        <p:tav tm="100000">
                                          <p:val>
                                            <p:strVal val="#ppt_w"/>
                                          </p:val>
                                        </p:tav>
                                      </p:tavLst>
                                    </p:anim>
                                    <p:anim calcmode="lin" valueType="num">
                                      <p:cBhvr>
                                        <p:cTn id="36" dur="500" fill="hold"/>
                                        <p:tgtEl>
                                          <p:spTgt spid="66570"/>
                                        </p:tgtEl>
                                        <p:attrNameLst>
                                          <p:attrName>ppt_h</p:attrName>
                                        </p:attrNameLst>
                                      </p:cBhvr>
                                      <p:tavLst>
                                        <p:tav tm="0">
                                          <p:val>
                                            <p:fltVal val="0"/>
                                          </p:val>
                                        </p:tav>
                                        <p:tav tm="100000">
                                          <p:val>
                                            <p:strVal val="#ppt_h"/>
                                          </p:val>
                                        </p:tav>
                                      </p:tavLst>
                                    </p:anim>
                                    <p:animEffect transition="in" filter="fade">
                                      <p:cBhvr>
                                        <p:cTn id="37" dur="500"/>
                                        <p:tgtEl>
                                          <p:spTgt spid="66570"/>
                                        </p:tgtEl>
                                      </p:cBhvr>
                                    </p:animEffect>
                                  </p:childTnLst>
                                </p:cTn>
                              </p:par>
                            </p:childTnLst>
                          </p:cTn>
                        </p:par>
                        <p:par>
                          <p:cTn id="38" fill="hold" nodeType="afterGroup">
                            <p:stCondLst>
                              <p:cond delay="1500"/>
                            </p:stCondLst>
                            <p:childTnLst>
                              <p:par>
                                <p:cTn id="39" presetID="53" presetClass="entr" presetSubtype="0" fill="hold" nodeType="afterEffect">
                                  <p:stCondLst>
                                    <p:cond delay="0"/>
                                  </p:stCondLst>
                                  <p:childTnLst>
                                    <p:set>
                                      <p:cBhvr>
                                        <p:cTn id="40" dur="1" fill="hold">
                                          <p:stCondLst>
                                            <p:cond delay="0"/>
                                          </p:stCondLst>
                                        </p:cTn>
                                        <p:tgtEl>
                                          <p:spTgt spid="66571"/>
                                        </p:tgtEl>
                                        <p:attrNameLst>
                                          <p:attrName>style.visibility</p:attrName>
                                        </p:attrNameLst>
                                      </p:cBhvr>
                                      <p:to>
                                        <p:strVal val="visible"/>
                                      </p:to>
                                    </p:set>
                                    <p:anim calcmode="lin" valueType="num">
                                      <p:cBhvr>
                                        <p:cTn id="41" dur="500" fill="hold"/>
                                        <p:tgtEl>
                                          <p:spTgt spid="66571"/>
                                        </p:tgtEl>
                                        <p:attrNameLst>
                                          <p:attrName>ppt_w</p:attrName>
                                        </p:attrNameLst>
                                      </p:cBhvr>
                                      <p:tavLst>
                                        <p:tav tm="0">
                                          <p:val>
                                            <p:fltVal val="0"/>
                                          </p:val>
                                        </p:tav>
                                        <p:tav tm="100000">
                                          <p:val>
                                            <p:strVal val="#ppt_w"/>
                                          </p:val>
                                        </p:tav>
                                      </p:tavLst>
                                    </p:anim>
                                    <p:anim calcmode="lin" valueType="num">
                                      <p:cBhvr>
                                        <p:cTn id="42" dur="500" fill="hold"/>
                                        <p:tgtEl>
                                          <p:spTgt spid="66571"/>
                                        </p:tgtEl>
                                        <p:attrNameLst>
                                          <p:attrName>ppt_h</p:attrName>
                                        </p:attrNameLst>
                                      </p:cBhvr>
                                      <p:tavLst>
                                        <p:tav tm="0">
                                          <p:val>
                                            <p:fltVal val="0"/>
                                          </p:val>
                                        </p:tav>
                                        <p:tav tm="100000">
                                          <p:val>
                                            <p:strVal val="#ppt_h"/>
                                          </p:val>
                                        </p:tav>
                                      </p:tavLst>
                                    </p:anim>
                                    <p:animEffect transition="in" filter="fade">
                                      <p:cBhvr>
                                        <p:cTn id="43" dur="500"/>
                                        <p:tgtEl>
                                          <p:spTgt spid="66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P spid="66566" grpId="0"/>
      <p:bldP spid="66567" grpId="0"/>
      <p:bldP spid="6656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657600" y="2667000"/>
            <a:ext cx="5715000" cy="1736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5400">
                <a:solidFill>
                  <a:srgbClr val="0000CC"/>
                </a:solidFill>
              </a:rPr>
              <a:t>Early steam driven machines.</a:t>
            </a:r>
          </a:p>
        </p:txBody>
      </p:sp>
      <p:pic>
        <p:nvPicPr>
          <p:cNvPr id="52227" name="Picture 3" descr="grosvenor copy"/>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752600" y="228600"/>
            <a:ext cx="3429000" cy="2159000"/>
          </a:xfrm>
          <a:prstGeom prst="rect">
            <a:avLst/>
          </a:prstGeom>
          <a:noFill/>
          <a:extLst>
            <a:ext uri="{909E8E84-426E-40DD-AFC4-6F175D3DCCD1}">
              <a14:hiddenFill xmlns:a14="http://schemas.microsoft.com/office/drawing/2010/main" xmlns="">
                <a:solidFill>
                  <a:srgbClr val="FFFFFF"/>
                </a:solidFill>
              </a14:hiddenFill>
            </a:ext>
          </a:extLst>
        </p:spPr>
      </p:pic>
      <p:pic>
        <p:nvPicPr>
          <p:cNvPr id="52228" name="Picture 4" descr="saw table cop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257800" y="228600"/>
            <a:ext cx="3505200" cy="2633663"/>
          </a:xfrm>
          <a:prstGeom prst="rect">
            <a:avLst/>
          </a:prstGeom>
          <a:noFill/>
          <a:extLst>
            <a:ext uri="{909E8E84-426E-40DD-AFC4-6F175D3DCCD1}">
              <a14:hiddenFill xmlns:a14="http://schemas.microsoft.com/office/drawing/2010/main" xmlns="">
                <a:solidFill>
                  <a:srgbClr val="FFFFFF"/>
                </a:solidFill>
              </a14:hiddenFill>
            </a:ext>
          </a:extLst>
        </p:spPr>
      </p:pic>
      <p:pic>
        <p:nvPicPr>
          <p:cNvPr id="52229" name="Picture 5" descr="table saw 1 copy"/>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6200" y="2135188"/>
            <a:ext cx="2971800" cy="2284412"/>
          </a:xfrm>
          <a:prstGeom prst="rect">
            <a:avLst/>
          </a:prstGeom>
          <a:noFill/>
          <a:extLst>
            <a:ext uri="{909E8E84-426E-40DD-AFC4-6F175D3DCCD1}">
              <a14:hiddenFill xmlns:a14="http://schemas.microsoft.com/office/drawing/2010/main" xmlns="">
                <a:solidFill>
                  <a:srgbClr val="FFFFFF"/>
                </a:solidFill>
              </a14:hiddenFill>
            </a:ext>
          </a:extLst>
        </p:spPr>
      </p:pic>
      <p:pic>
        <p:nvPicPr>
          <p:cNvPr id="52230" name="Picture 6" descr="tablesaw 2 copy"/>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85800" y="4191000"/>
            <a:ext cx="3505200" cy="2667000"/>
          </a:xfrm>
          <a:prstGeom prst="rect">
            <a:avLst/>
          </a:prstGeom>
          <a:noFill/>
          <a:extLst>
            <a:ext uri="{909E8E84-426E-40DD-AFC4-6F175D3DCCD1}">
              <a14:hiddenFill xmlns:a14="http://schemas.microsoft.com/office/drawing/2010/main" xmlns="">
                <a:solidFill>
                  <a:srgbClr val="FFFFFF"/>
                </a:solidFill>
              </a14:hiddenFill>
            </a:ext>
          </a:extLst>
        </p:spPr>
      </p:pic>
      <p:pic>
        <p:nvPicPr>
          <p:cNvPr id="52231" name="Picture 7" descr="tablesaw rollstone copy"/>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4191000" y="4343400"/>
            <a:ext cx="4648200" cy="2306638"/>
          </a:xfrm>
          <a:prstGeom prst="rect">
            <a:avLst/>
          </a:prstGeom>
          <a:noFill/>
          <a:extLst>
            <a:ext uri="{909E8E84-426E-40DD-AFC4-6F175D3DCCD1}">
              <a14:hiddenFill xmlns:a14="http://schemas.microsoft.com/office/drawing/2010/main" xmlns="">
                <a:solidFill>
                  <a:srgbClr val="FFFFFF"/>
                </a:solidFill>
              </a14:hiddenFill>
            </a:ext>
          </a:extLst>
        </p:spPr>
      </p:pic>
      <p:sp>
        <p:nvSpPr>
          <p:cNvPr id="52232" name="Text Box 8"/>
          <p:cNvSpPr txBox="1">
            <a:spLocks noChangeArrowheads="1"/>
          </p:cNvSpPr>
          <p:nvPr/>
        </p:nvSpPr>
        <p:spPr bwMode="auto">
          <a:xfrm>
            <a:off x="304800" y="838200"/>
            <a:ext cx="15240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FF0000"/>
                </a:solidFill>
              </a:rPr>
              <a:t>1850’s</a:t>
            </a:r>
          </a:p>
        </p:txBody>
      </p:sp>
    </p:spTree>
    <p:extLst>
      <p:ext uri="{BB962C8B-B14F-4D97-AF65-F5344CB8AC3E}">
        <p14:creationId xmlns:p14="http://schemas.microsoft.com/office/powerpoint/2010/main" xmlns="" val="2105148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500" fill="hold"/>
                                        <p:tgtEl>
                                          <p:spTgt spid="52226"/>
                                        </p:tgtEl>
                                        <p:attrNameLst>
                                          <p:attrName>ppt_w</p:attrName>
                                        </p:attrNameLst>
                                      </p:cBhvr>
                                      <p:tavLst>
                                        <p:tav tm="0">
                                          <p:val>
                                            <p:fltVal val="0"/>
                                          </p:val>
                                        </p:tav>
                                        <p:tav tm="100000">
                                          <p:val>
                                            <p:strVal val="#ppt_w"/>
                                          </p:val>
                                        </p:tav>
                                      </p:tavLst>
                                    </p:anim>
                                    <p:anim calcmode="lin" valueType="num">
                                      <p:cBhvr>
                                        <p:cTn id="8" dur="500" fill="hold"/>
                                        <p:tgtEl>
                                          <p:spTgt spid="52226"/>
                                        </p:tgtEl>
                                        <p:attrNameLst>
                                          <p:attrName>ppt_h</p:attrName>
                                        </p:attrNameLst>
                                      </p:cBhvr>
                                      <p:tavLst>
                                        <p:tav tm="0">
                                          <p:val>
                                            <p:fltVal val="0"/>
                                          </p:val>
                                        </p:tav>
                                        <p:tav tm="100000">
                                          <p:val>
                                            <p:strVal val="#ppt_h"/>
                                          </p:val>
                                        </p:tav>
                                      </p:tavLst>
                                    </p:anim>
                                    <p:animEffect transition="in" filter="fade">
                                      <p:cBhvr>
                                        <p:cTn id="9" dur="500"/>
                                        <p:tgtEl>
                                          <p:spTgt spid="52226"/>
                                        </p:tgtEl>
                                      </p:cBhvr>
                                    </p:animEffect>
                                  </p:childTnLst>
                                </p:cTn>
                              </p:par>
                              <p:par>
                                <p:cTn id="10" presetID="53" presetClass="entr" presetSubtype="0" fill="hold" nodeType="withEffect">
                                  <p:stCondLst>
                                    <p:cond delay="0"/>
                                  </p:stCondLst>
                                  <p:childTnLst>
                                    <p:set>
                                      <p:cBhvr>
                                        <p:cTn id="11" dur="1" fill="hold">
                                          <p:stCondLst>
                                            <p:cond delay="0"/>
                                          </p:stCondLst>
                                        </p:cTn>
                                        <p:tgtEl>
                                          <p:spTgt spid="52227"/>
                                        </p:tgtEl>
                                        <p:attrNameLst>
                                          <p:attrName>style.visibility</p:attrName>
                                        </p:attrNameLst>
                                      </p:cBhvr>
                                      <p:to>
                                        <p:strVal val="visible"/>
                                      </p:to>
                                    </p:set>
                                    <p:anim calcmode="lin" valueType="num">
                                      <p:cBhvr>
                                        <p:cTn id="12" dur="500" fill="hold"/>
                                        <p:tgtEl>
                                          <p:spTgt spid="52227"/>
                                        </p:tgtEl>
                                        <p:attrNameLst>
                                          <p:attrName>ppt_w</p:attrName>
                                        </p:attrNameLst>
                                      </p:cBhvr>
                                      <p:tavLst>
                                        <p:tav tm="0">
                                          <p:val>
                                            <p:fltVal val="0"/>
                                          </p:val>
                                        </p:tav>
                                        <p:tav tm="100000">
                                          <p:val>
                                            <p:strVal val="#ppt_w"/>
                                          </p:val>
                                        </p:tav>
                                      </p:tavLst>
                                    </p:anim>
                                    <p:anim calcmode="lin" valueType="num">
                                      <p:cBhvr>
                                        <p:cTn id="13" dur="500" fill="hold"/>
                                        <p:tgtEl>
                                          <p:spTgt spid="52227"/>
                                        </p:tgtEl>
                                        <p:attrNameLst>
                                          <p:attrName>ppt_h</p:attrName>
                                        </p:attrNameLst>
                                      </p:cBhvr>
                                      <p:tavLst>
                                        <p:tav tm="0">
                                          <p:val>
                                            <p:fltVal val="0"/>
                                          </p:val>
                                        </p:tav>
                                        <p:tav tm="100000">
                                          <p:val>
                                            <p:strVal val="#ppt_h"/>
                                          </p:val>
                                        </p:tav>
                                      </p:tavLst>
                                    </p:anim>
                                    <p:animEffect transition="in" filter="fade">
                                      <p:cBhvr>
                                        <p:cTn id="14" dur="500"/>
                                        <p:tgtEl>
                                          <p:spTgt spid="52227"/>
                                        </p:tgtEl>
                                      </p:cBhvr>
                                    </p:animEffect>
                                  </p:childTnLst>
                                </p:cTn>
                              </p:par>
                              <p:par>
                                <p:cTn id="15" presetID="53" presetClass="entr" presetSubtype="0" fill="hold" nodeType="withEffect">
                                  <p:stCondLst>
                                    <p:cond delay="0"/>
                                  </p:stCondLst>
                                  <p:childTnLst>
                                    <p:set>
                                      <p:cBhvr>
                                        <p:cTn id="16" dur="1" fill="hold">
                                          <p:stCondLst>
                                            <p:cond delay="0"/>
                                          </p:stCondLst>
                                        </p:cTn>
                                        <p:tgtEl>
                                          <p:spTgt spid="52229"/>
                                        </p:tgtEl>
                                        <p:attrNameLst>
                                          <p:attrName>style.visibility</p:attrName>
                                        </p:attrNameLst>
                                      </p:cBhvr>
                                      <p:to>
                                        <p:strVal val="visible"/>
                                      </p:to>
                                    </p:set>
                                    <p:anim calcmode="lin" valueType="num">
                                      <p:cBhvr>
                                        <p:cTn id="17" dur="500" fill="hold"/>
                                        <p:tgtEl>
                                          <p:spTgt spid="52229"/>
                                        </p:tgtEl>
                                        <p:attrNameLst>
                                          <p:attrName>ppt_w</p:attrName>
                                        </p:attrNameLst>
                                      </p:cBhvr>
                                      <p:tavLst>
                                        <p:tav tm="0">
                                          <p:val>
                                            <p:fltVal val="0"/>
                                          </p:val>
                                        </p:tav>
                                        <p:tav tm="100000">
                                          <p:val>
                                            <p:strVal val="#ppt_w"/>
                                          </p:val>
                                        </p:tav>
                                      </p:tavLst>
                                    </p:anim>
                                    <p:anim calcmode="lin" valueType="num">
                                      <p:cBhvr>
                                        <p:cTn id="18" dur="500" fill="hold"/>
                                        <p:tgtEl>
                                          <p:spTgt spid="52229"/>
                                        </p:tgtEl>
                                        <p:attrNameLst>
                                          <p:attrName>ppt_h</p:attrName>
                                        </p:attrNameLst>
                                      </p:cBhvr>
                                      <p:tavLst>
                                        <p:tav tm="0">
                                          <p:val>
                                            <p:fltVal val="0"/>
                                          </p:val>
                                        </p:tav>
                                        <p:tav tm="100000">
                                          <p:val>
                                            <p:strVal val="#ppt_h"/>
                                          </p:val>
                                        </p:tav>
                                      </p:tavLst>
                                    </p:anim>
                                    <p:animEffect transition="in" filter="fade">
                                      <p:cBhvr>
                                        <p:cTn id="19" dur="500"/>
                                        <p:tgtEl>
                                          <p:spTgt spid="52229"/>
                                        </p:tgtEl>
                                      </p:cBhvr>
                                    </p:animEffect>
                                  </p:childTnLst>
                                </p:cTn>
                              </p:par>
                              <p:par>
                                <p:cTn id="20" presetID="53" presetClass="entr" presetSubtype="0" fill="hold" nodeType="withEffect">
                                  <p:stCondLst>
                                    <p:cond delay="0"/>
                                  </p:stCondLst>
                                  <p:childTnLst>
                                    <p:set>
                                      <p:cBhvr>
                                        <p:cTn id="21" dur="1" fill="hold">
                                          <p:stCondLst>
                                            <p:cond delay="0"/>
                                          </p:stCondLst>
                                        </p:cTn>
                                        <p:tgtEl>
                                          <p:spTgt spid="52231"/>
                                        </p:tgtEl>
                                        <p:attrNameLst>
                                          <p:attrName>style.visibility</p:attrName>
                                        </p:attrNameLst>
                                      </p:cBhvr>
                                      <p:to>
                                        <p:strVal val="visible"/>
                                      </p:to>
                                    </p:set>
                                    <p:anim calcmode="lin" valueType="num">
                                      <p:cBhvr>
                                        <p:cTn id="22" dur="500" fill="hold"/>
                                        <p:tgtEl>
                                          <p:spTgt spid="52231"/>
                                        </p:tgtEl>
                                        <p:attrNameLst>
                                          <p:attrName>ppt_w</p:attrName>
                                        </p:attrNameLst>
                                      </p:cBhvr>
                                      <p:tavLst>
                                        <p:tav tm="0">
                                          <p:val>
                                            <p:fltVal val="0"/>
                                          </p:val>
                                        </p:tav>
                                        <p:tav tm="100000">
                                          <p:val>
                                            <p:strVal val="#ppt_w"/>
                                          </p:val>
                                        </p:tav>
                                      </p:tavLst>
                                    </p:anim>
                                    <p:anim calcmode="lin" valueType="num">
                                      <p:cBhvr>
                                        <p:cTn id="23" dur="500" fill="hold"/>
                                        <p:tgtEl>
                                          <p:spTgt spid="52231"/>
                                        </p:tgtEl>
                                        <p:attrNameLst>
                                          <p:attrName>ppt_h</p:attrName>
                                        </p:attrNameLst>
                                      </p:cBhvr>
                                      <p:tavLst>
                                        <p:tav tm="0">
                                          <p:val>
                                            <p:fltVal val="0"/>
                                          </p:val>
                                        </p:tav>
                                        <p:tav tm="100000">
                                          <p:val>
                                            <p:strVal val="#ppt_h"/>
                                          </p:val>
                                        </p:tav>
                                      </p:tavLst>
                                    </p:anim>
                                    <p:animEffect transition="in" filter="fade">
                                      <p:cBhvr>
                                        <p:cTn id="24" dur="500"/>
                                        <p:tgtEl>
                                          <p:spTgt spid="52231"/>
                                        </p:tgtEl>
                                      </p:cBhvr>
                                    </p:animEffect>
                                  </p:childTnLst>
                                </p:cTn>
                              </p:par>
                              <p:par>
                                <p:cTn id="25" presetID="53" presetClass="entr" presetSubtype="0" fill="hold" nodeType="withEffect">
                                  <p:stCondLst>
                                    <p:cond delay="0"/>
                                  </p:stCondLst>
                                  <p:childTnLst>
                                    <p:set>
                                      <p:cBhvr>
                                        <p:cTn id="26" dur="1" fill="hold">
                                          <p:stCondLst>
                                            <p:cond delay="0"/>
                                          </p:stCondLst>
                                        </p:cTn>
                                        <p:tgtEl>
                                          <p:spTgt spid="52230"/>
                                        </p:tgtEl>
                                        <p:attrNameLst>
                                          <p:attrName>style.visibility</p:attrName>
                                        </p:attrNameLst>
                                      </p:cBhvr>
                                      <p:to>
                                        <p:strVal val="visible"/>
                                      </p:to>
                                    </p:set>
                                    <p:anim calcmode="lin" valueType="num">
                                      <p:cBhvr>
                                        <p:cTn id="27" dur="500" fill="hold"/>
                                        <p:tgtEl>
                                          <p:spTgt spid="52230"/>
                                        </p:tgtEl>
                                        <p:attrNameLst>
                                          <p:attrName>ppt_w</p:attrName>
                                        </p:attrNameLst>
                                      </p:cBhvr>
                                      <p:tavLst>
                                        <p:tav tm="0">
                                          <p:val>
                                            <p:fltVal val="0"/>
                                          </p:val>
                                        </p:tav>
                                        <p:tav tm="100000">
                                          <p:val>
                                            <p:strVal val="#ppt_w"/>
                                          </p:val>
                                        </p:tav>
                                      </p:tavLst>
                                    </p:anim>
                                    <p:anim calcmode="lin" valueType="num">
                                      <p:cBhvr>
                                        <p:cTn id="28" dur="500" fill="hold"/>
                                        <p:tgtEl>
                                          <p:spTgt spid="52230"/>
                                        </p:tgtEl>
                                        <p:attrNameLst>
                                          <p:attrName>ppt_h</p:attrName>
                                        </p:attrNameLst>
                                      </p:cBhvr>
                                      <p:tavLst>
                                        <p:tav tm="0">
                                          <p:val>
                                            <p:fltVal val="0"/>
                                          </p:val>
                                        </p:tav>
                                        <p:tav tm="100000">
                                          <p:val>
                                            <p:strVal val="#ppt_h"/>
                                          </p:val>
                                        </p:tav>
                                      </p:tavLst>
                                    </p:anim>
                                    <p:animEffect transition="in" filter="fade">
                                      <p:cBhvr>
                                        <p:cTn id="29" dur="500"/>
                                        <p:tgtEl>
                                          <p:spTgt spid="52230"/>
                                        </p:tgtEl>
                                      </p:cBhvr>
                                    </p:animEffect>
                                  </p:childTnLst>
                                </p:cTn>
                              </p:par>
                              <p:par>
                                <p:cTn id="30" presetID="53" presetClass="entr" presetSubtype="0" fill="hold" nodeType="withEffect">
                                  <p:stCondLst>
                                    <p:cond delay="0"/>
                                  </p:stCondLst>
                                  <p:childTnLst>
                                    <p:set>
                                      <p:cBhvr>
                                        <p:cTn id="31" dur="1" fill="hold">
                                          <p:stCondLst>
                                            <p:cond delay="0"/>
                                          </p:stCondLst>
                                        </p:cTn>
                                        <p:tgtEl>
                                          <p:spTgt spid="52228"/>
                                        </p:tgtEl>
                                        <p:attrNameLst>
                                          <p:attrName>style.visibility</p:attrName>
                                        </p:attrNameLst>
                                      </p:cBhvr>
                                      <p:to>
                                        <p:strVal val="visible"/>
                                      </p:to>
                                    </p:set>
                                    <p:anim calcmode="lin" valueType="num">
                                      <p:cBhvr>
                                        <p:cTn id="32" dur="500" fill="hold"/>
                                        <p:tgtEl>
                                          <p:spTgt spid="52228"/>
                                        </p:tgtEl>
                                        <p:attrNameLst>
                                          <p:attrName>ppt_w</p:attrName>
                                        </p:attrNameLst>
                                      </p:cBhvr>
                                      <p:tavLst>
                                        <p:tav tm="0">
                                          <p:val>
                                            <p:fltVal val="0"/>
                                          </p:val>
                                        </p:tav>
                                        <p:tav tm="100000">
                                          <p:val>
                                            <p:strVal val="#ppt_w"/>
                                          </p:val>
                                        </p:tav>
                                      </p:tavLst>
                                    </p:anim>
                                    <p:anim calcmode="lin" valueType="num">
                                      <p:cBhvr>
                                        <p:cTn id="33" dur="500" fill="hold"/>
                                        <p:tgtEl>
                                          <p:spTgt spid="52228"/>
                                        </p:tgtEl>
                                        <p:attrNameLst>
                                          <p:attrName>ppt_h</p:attrName>
                                        </p:attrNameLst>
                                      </p:cBhvr>
                                      <p:tavLst>
                                        <p:tav tm="0">
                                          <p:val>
                                            <p:fltVal val="0"/>
                                          </p:val>
                                        </p:tav>
                                        <p:tav tm="100000">
                                          <p:val>
                                            <p:strVal val="#ppt_h"/>
                                          </p:val>
                                        </p:tav>
                                      </p:tavLst>
                                    </p:anim>
                                    <p:animEffect transition="in" filter="fade">
                                      <p:cBhvr>
                                        <p:cTn id="34" dur="500"/>
                                        <p:tgtEl>
                                          <p:spTgt spid="52228"/>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52232"/>
                                        </p:tgtEl>
                                        <p:attrNameLst>
                                          <p:attrName>style.visibility</p:attrName>
                                        </p:attrNameLst>
                                      </p:cBhvr>
                                      <p:to>
                                        <p:strVal val="visible"/>
                                      </p:to>
                                    </p:set>
                                    <p:anim calcmode="lin" valueType="num">
                                      <p:cBhvr>
                                        <p:cTn id="37" dur="500" fill="hold"/>
                                        <p:tgtEl>
                                          <p:spTgt spid="52232"/>
                                        </p:tgtEl>
                                        <p:attrNameLst>
                                          <p:attrName>ppt_w</p:attrName>
                                        </p:attrNameLst>
                                      </p:cBhvr>
                                      <p:tavLst>
                                        <p:tav tm="0">
                                          <p:val>
                                            <p:fltVal val="0"/>
                                          </p:val>
                                        </p:tav>
                                        <p:tav tm="100000">
                                          <p:val>
                                            <p:strVal val="#ppt_w"/>
                                          </p:val>
                                        </p:tav>
                                      </p:tavLst>
                                    </p:anim>
                                    <p:anim calcmode="lin" valueType="num">
                                      <p:cBhvr>
                                        <p:cTn id="38" dur="500" fill="hold"/>
                                        <p:tgtEl>
                                          <p:spTgt spid="52232"/>
                                        </p:tgtEl>
                                        <p:attrNameLst>
                                          <p:attrName>ppt_h</p:attrName>
                                        </p:attrNameLst>
                                      </p:cBhvr>
                                      <p:tavLst>
                                        <p:tav tm="0">
                                          <p:val>
                                            <p:fltVal val="0"/>
                                          </p:val>
                                        </p:tav>
                                        <p:tav tm="100000">
                                          <p:val>
                                            <p:strVal val="#ppt_h"/>
                                          </p:val>
                                        </p:tav>
                                      </p:tavLst>
                                    </p:anim>
                                    <p:animEffect transition="in" filter="fade">
                                      <p:cBhvr>
                                        <p:cTn id="39" dur="500"/>
                                        <p:tgtEl>
                                          <p:spTgt spid="52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oliver 90 a"/>
          <p:cNvPicPr>
            <a:picLocks noChangeAspect="1" noChangeArrowheads="1"/>
          </p:cNvPicPr>
          <p:nvPr/>
        </p:nvPicPr>
        <p:blipFill>
          <a:blip r:embed="rId2" cstate="email">
            <a:lum bright="6000"/>
            <a:extLst>
              <a:ext uri="{28A0092B-C50C-407E-A947-70E740481C1C}">
                <a14:useLocalDpi xmlns:a14="http://schemas.microsoft.com/office/drawing/2010/main" xmlns="" val="0"/>
              </a:ext>
            </a:extLst>
          </a:blip>
          <a:srcRect/>
          <a:stretch>
            <a:fillRect/>
          </a:stretch>
        </p:blipFill>
        <p:spPr bwMode="auto">
          <a:xfrm>
            <a:off x="3923881" y="2133600"/>
            <a:ext cx="4876800" cy="4632158"/>
          </a:xfrm>
          <a:prstGeom prst="rect">
            <a:avLst/>
          </a:prstGeom>
          <a:noFill/>
          <a:extLst>
            <a:ext uri="{909E8E84-426E-40DD-AFC4-6F175D3DCCD1}">
              <a14:hiddenFill xmlns:a14="http://schemas.microsoft.com/office/drawing/2010/main" xmlns="">
                <a:solidFill>
                  <a:srgbClr val="FFFFFF"/>
                </a:solidFill>
              </a14:hiddenFill>
            </a:ext>
          </a:extLst>
        </p:spPr>
      </p:pic>
      <p:sp>
        <p:nvSpPr>
          <p:cNvPr id="54275" name="Text Box 3"/>
          <p:cNvSpPr txBox="1">
            <a:spLocks noChangeArrowheads="1"/>
          </p:cNvSpPr>
          <p:nvPr/>
        </p:nvSpPr>
        <p:spPr bwMode="auto">
          <a:xfrm>
            <a:off x="228600" y="0"/>
            <a:ext cx="8763000" cy="2123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4400" dirty="0">
                <a:solidFill>
                  <a:srgbClr val="990099"/>
                </a:solidFill>
              </a:rPr>
              <a:t>This belt driven industrial relic was advertised as “Safely Guarded”,                       well ahead of </a:t>
            </a:r>
            <a:r>
              <a:rPr lang="en-US" altLang="en-US" sz="4400" dirty="0" smtClean="0">
                <a:solidFill>
                  <a:srgbClr val="990099"/>
                </a:solidFill>
              </a:rPr>
              <a:t>its </a:t>
            </a:r>
            <a:r>
              <a:rPr lang="en-US" altLang="en-US" sz="4400" dirty="0">
                <a:solidFill>
                  <a:srgbClr val="990099"/>
                </a:solidFill>
              </a:rPr>
              <a:t>time.  </a:t>
            </a:r>
          </a:p>
        </p:txBody>
      </p:sp>
      <p:sp>
        <p:nvSpPr>
          <p:cNvPr id="54276" name="Text Box 4"/>
          <p:cNvSpPr txBox="1">
            <a:spLocks noChangeArrowheads="1"/>
          </p:cNvSpPr>
          <p:nvPr/>
        </p:nvSpPr>
        <p:spPr bwMode="auto">
          <a:xfrm>
            <a:off x="533400" y="3733800"/>
            <a:ext cx="2971800" cy="173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FF0000"/>
                </a:solidFill>
              </a:rPr>
              <a:t>Even the belt system is covered.</a:t>
            </a:r>
          </a:p>
        </p:txBody>
      </p:sp>
    </p:spTree>
    <p:extLst>
      <p:ext uri="{BB962C8B-B14F-4D97-AF65-F5344CB8AC3E}">
        <p14:creationId xmlns:p14="http://schemas.microsoft.com/office/powerpoint/2010/main" xmlns="" val="4239203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500" fill="hold"/>
                                        <p:tgtEl>
                                          <p:spTgt spid="54274"/>
                                        </p:tgtEl>
                                        <p:attrNameLst>
                                          <p:attrName>ppt_w</p:attrName>
                                        </p:attrNameLst>
                                      </p:cBhvr>
                                      <p:tavLst>
                                        <p:tav tm="0">
                                          <p:val>
                                            <p:fltVal val="0"/>
                                          </p:val>
                                        </p:tav>
                                        <p:tav tm="100000">
                                          <p:val>
                                            <p:strVal val="#ppt_w"/>
                                          </p:val>
                                        </p:tav>
                                      </p:tavLst>
                                    </p:anim>
                                    <p:anim calcmode="lin" valueType="num">
                                      <p:cBhvr>
                                        <p:cTn id="8" dur="500" fill="hold"/>
                                        <p:tgtEl>
                                          <p:spTgt spid="54274"/>
                                        </p:tgtEl>
                                        <p:attrNameLst>
                                          <p:attrName>ppt_h</p:attrName>
                                        </p:attrNameLst>
                                      </p:cBhvr>
                                      <p:tavLst>
                                        <p:tav tm="0">
                                          <p:val>
                                            <p:fltVal val="0"/>
                                          </p:val>
                                        </p:tav>
                                        <p:tav tm="100000">
                                          <p:val>
                                            <p:strVal val="#ppt_h"/>
                                          </p:val>
                                        </p:tav>
                                      </p:tavLst>
                                    </p:anim>
                                    <p:animEffect transition="in" filter="fade">
                                      <p:cBhvr>
                                        <p:cTn id="9" dur="500"/>
                                        <p:tgtEl>
                                          <p:spTgt spid="5427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4275"/>
                                        </p:tgtEl>
                                        <p:attrNameLst>
                                          <p:attrName>style.visibility</p:attrName>
                                        </p:attrNameLst>
                                      </p:cBhvr>
                                      <p:to>
                                        <p:strVal val="visible"/>
                                      </p:to>
                                    </p:set>
                                    <p:anim calcmode="lin" valueType="num">
                                      <p:cBhvr>
                                        <p:cTn id="12" dur="500" fill="hold"/>
                                        <p:tgtEl>
                                          <p:spTgt spid="54275"/>
                                        </p:tgtEl>
                                        <p:attrNameLst>
                                          <p:attrName>ppt_w</p:attrName>
                                        </p:attrNameLst>
                                      </p:cBhvr>
                                      <p:tavLst>
                                        <p:tav tm="0">
                                          <p:val>
                                            <p:fltVal val="0"/>
                                          </p:val>
                                        </p:tav>
                                        <p:tav tm="100000">
                                          <p:val>
                                            <p:strVal val="#ppt_w"/>
                                          </p:val>
                                        </p:tav>
                                      </p:tavLst>
                                    </p:anim>
                                    <p:anim calcmode="lin" valueType="num">
                                      <p:cBhvr>
                                        <p:cTn id="13" dur="500" fill="hold"/>
                                        <p:tgtEl>
                                          <p:spTgt spid="54275"/>
                                        </p:tgtEl>
                                        <p:attrNameLst>
                                          <p:attrName>ppt_h</p:attrName>
                                        </p:attrNameLst>
                                      </p:cBhvr>
                                      <p:tavLst>
                                        <p:tav tm="0">
                                          <p:val>
                                            <p:fltVal val="0"/>
                                          </p:val>
                                        </p:tav>
                                        <p:tav tm="100000">
                                          <p:val>
                                            <p:strVal val="#ppt_h"/>
                                          </p:val>
                                        </p:tav>
                                      </p:tavLst>
                                    </p:anim>
                                    <p:animEffect transition="in" filter="fade">
                                      <p:cBhvr>
                                        <p:cTn id="14" dur="500"/>
                                        <p:tgtEl>
                                          <p:spTgt spid="5427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54276"/>
                                        </p:tgtEl>
                                        <p:attrNameLst>
                                          <p:attrName>style.visibility</p:attrName>
                                        </p:attrNameLst>
                                      </p:cBhvr>
                                      <p:to>
                                        <p:strVal val="visible"/>
                                      </p:to>
                                    </p:set>
                                    <p:anim calcmode="lin" valueType="num">
                                      <p:cBhvr>
                                        <p:cTn id="19" dur="500" fill="hold"/>
                                        <p:tgtEl>
                                          <p:spTgt spid="54276"/>
                                        </p:tgtEl>
                                        <p:attrNameLst>
                                          <p:attrName>ppt_w</p:attrName>
                                        </p:attrNameLst>
                                      </p:cBhvr>
                                      <p:tavLst>
                                        <p:tav tm="0">
                                          <p:val>
                                            <p:fltVal val="0"/>
                                          </p:val>
                                        </p:tav>
                                        <p:tav tm="100000">
                                          <p:val>
                                            <p:strVal val="#ppt_w"/>
                                          </p:val>
                                        </p:tav>
                                      </p:tavLst>
                                    </p:anim>
                                    <p:anim calcmode="lin" valueType="num">
                                      <p:cBhvr>
                                        <p:cTn id="20" dur="500" fill="hold"/>
                                        <p:tgtEl>
                                          <p:spTgt spid="54276"/>
                                        </p:tgtEl>
                                        <p:attrNameLst>
                                          <p:attrName>ppt_h</p:attrName>
                                        </p:attrNameLst>
                                      </p:cBhvr>
                                      <p:tavLst>
                                        <p:tav tm="0">
                                          <p:val>
                                            <p:fltVal val="0"/>
                                          </p:val>
                                        </p:tav>
                                        <p:tav tm="100000">
                                          <p:val>
                                            <p:strVal val="#ppt_h"/>
                                          </p:val>
                                        </p:tav>
                                      </p:tavLst>
                                    </p:anim>
                                    <p:animEffect transition="in" filter="fade">
                                      <p:cBhvr>
                                        <p:cTn id="21"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542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unisaw"/>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04800" y="1828800"/>
            <a:ext cx="5257800" cy="473233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ctrTitle"/>
          </p:nvPr>
        </p:nvSpPr>
        <p:spPr>
          <a:xfrm>
            <a:off x="685800" y="228601"/>
            <a:ext cx="7772400" cy="1600199"/>
          </a:xfrm>
        </p:spPr>
        <p:txBody>
          <a:bodyPr>
            <a:normAutofit fontScale="90000"/>
          </a:bodyPr>
          <a:lstStyle/>
          <a:p>
            <a:r>
              <a:rPr lang="en-US" altLang="en-US" b="1" dirty="0" smtClean="0">
                <a:solidFill>
                  <a:srgbClr val="CC0099"/>
                </a:solidFill>
              </a:rPr>
              <a:t/>
            </a:r>
            <a:br>
              <a:rPr lang="en-US" altLang="en-US" b="1" dirty="0" smtClean="0">
                <a:solidFill>
                  <a:srgbClr val="CC0099"/>
                </a:solidFill>
              </a:rPr>
            </a:br>
            <a:r>
              <a:rPr lang="en-US" altLang="en-US" b="1" dirty="0">
                <a:solidFill>
                  <a:srgbClr val="CC0099"/>
                </a:solidFill>
              </a:rPr>
              <a:t/>
            </a:r>
            <a:br>
              <a:rPr lang="en-US" altLang="en-US" b="1" dirty="0">
                <a:solidFill>
                  <a:srgbClr val="CC0099"/>
                </a:solidFill>
              </a:rPr>
            </a:br>
            <a:r>
              <a:rPr lang="en-US" altLang="en-US" b="1" dirty="0" smtClean="0">
                <a:solidFill>
                  <a:srgbClr val="CC0099"/>
                </a:solidFill>
              </a:rPr>
              <a:t/>
            </a:r>
            <a:br>
              <a:rPr lang="en-US" altLang="en-US" b="1" dirty="0" smtClean="0">
                <a:solidFill>
                  <a:srgbClr val="CC0099"/>
                </a:solidFill>
              </a:rPr>
            </a:br>
            <a:r>
              <a:rPr lang="en-US" altLang="en-US" b="1" dirty="0" smtClean="0">
                <a:solidFill>
                  <a:srgbClr val="CC0099"/>
                </a:solidFill>
              </a:rPr>
              <a:t>The 1950’s Delta Unisaw has most of the features familiar to us.</a:t>
            </a:r>
            <a:br>
              <a:rPr lang="en-US" altLang="en-US" b="1" dirty="0" smtClean="0">
                <a:solidFill>
                  <a:srgbClr val="CC0099"/>
                </a:solidFill>
              </a:rPr>
            </a:br>
            <a:r>
              <a:rPr lang="en-US" altLang="en-US" b="1" dirty="0">
                <a:solidFill>
                  <a:srgbClr val="CC0099"/>
                </a:solidFill>
              </a:rPr>
              <a:t/>
            </a:r>
            <a:br>
              <a:rPr lang="en-US" altLang="en-US" b="1" dirty="0">
                <a:solidFill>
                  <a:srgbClr val="CC0099"/>
                </a:solidFill>
              </a:rPr>
            </a:br>
            <a:r>
              <a:rPr lang="en-US" altLang="en-US" b="1" dirty="0" smtClean="0">
                <a:solidFill>
                  <a:srgbClr val="CC0099"/>
                </a:solidFill>
              </a:rPr>
              <a:t/>
            </a:r>
            <a:br>
              <a:rPr lang="en-US" altLang="en-US" b="1" dirty="0" smtClean="0">
                <a:solidFill>
                  <a:srgbClr val="CC0099"/>
                </a:solidFill>
              </a:rPr>
            </a:br>
            <a:endParaRPr lang="en-US" dirty="0"/>
          </a:p>
        </p:txBody>
      </p:sp>
      <p:sp>
        <p:nvSpPr>
          <p:cNvPr id="5" name="Subtitle 4"/>
          <p:cNvSpPr>
            <a:spLocks noGrp="1"/>
          </p:cNvSpPr>
          <p:nvPr>
            <p:ph type="subTitle" idx="1"/>
          </p:nvPr>
        </p:nvSpPr>
        <p:spPr>
          <a:xfrm>
            <a:off x="5257800" y="3733800"/>
            <a:ext cx="3352800" cy="2514600"/>
          </a:xfrm>
        </p:spPr>
        <p:txBody>
          <a:bodyPr>
            <a:normAutofit lnSpcReduction="10000"/>
          </a:bodyPr>
          <a:lstStyle/>
          <a:p>
            <a:r>
              <a:rPr lang="en-US" altLang="en-US" b="1" dirty="0" smtClean="0">
                <a:solidFill>
                  <a:srgbClr val="CC0099"/>
                </a:solidFill>
              </a:rPr>
              <a:t>Only recently did we sell one of these to get a “</a:t>
            </a:r>
            <a:r>
              <a:rPr lang="en-US" altLang="en-US" b="1" dirty="0" err="1" smtClean="0">
                <a:solidFill>
                  <a:srgbClr val="CC0099"/>
                </a:solidFill>
              </a:rPr>
              <a:t>SawStop</a:t>
            </a:r>
            <a:r>
              <a:rPr lang="en-US" altLang="en-US" b="1" dirty="0" smtClean="0">
                <a:solidFill>
                  <a:srgbClr val="CC0099"/>
                </a:solidFill>
              </a:rPr>
              <a:t>” table saw in its place.</a:t>
            </a:r>
            <a:endParaRPr lang="en-US" dirty="0"/>
          </a:p>
        </p:txBody>
      </p:sp>
    </p:spTree>
    <p:extLst>
      <p:ext uri="{BB962C8B-B14F-4D97-AF65-F5344CB8AC3E}">
        <p14:creationId xmlns:p14="http://schemas.microsoft.com/office/powerpoint/2010/main" xmlns="" val="3161710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500" fill="hold"/>
                                        <p:tgtEl>
                                          <p:spTgt spid="56322"/>
                                        </p:tgtEl>
                                        <p:attrNameLst>
                                          <p:attrName>ppt_w</p:attrName>
                                        </p:attrNameLst>
                                      </p:cBhvr>
                                      <p:tavLst>
                                        <p:tav tm="0">
                                          <p:val>
                                            <p:fltVal val="0"/>
                                          </p:val>
                                        </p:tav>
                                        <p:tav tm="100000">
                                          <p:val>
                                            <p:strVal val="#ppt_w"/>
                                          </p:val>
                                        </p:tav>
                                      </p:tavLst>
                                    </p:anim>
                                    <p:anim calcmode="lin" valueType="num">
                                      <p:cBhvr>
                                        <p:cTn id="8" dur="500" fill="hold"/>
                                        <p:tgtEl>
                                          <p:spTgt spid="56322"/>
                                        </p:tgtEl>
                                        <p:attrNameLst>
                                          <p:attrName>ppt_h</p:attrName>
                                        </p:attrNameLst>
                                      </p:cBhvr>
                                      <p:tavLst>
                                        <p:tav tm="0">
                                          <p:val>
                                            <p:fltVal val="0"/>
                                          </p:val>
                                        </p:tav>
                                        <p:tav tm="100000">
                                          <p:val>
                                            <p:strVal val="#ppt_h"/>
                                          </p:val>
                                        </p:tav>
                                      </p:tavLst>
                                    </p:anim>
                                    <p:animEffect transition="in" filter="fade">
                                      <p:cBhvr>
                                        <p:cTn id="9" dur="5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Accident"/>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30188" y="-762000"/>
            <a:ext cx="5030788" cy="6705600"/>
          </a:xfrm>
          <a:prstGeom prst="rect">
            <a:avLst/>
          </a:prstGeom>
          <a:noFill/>
          <a:extLst>
            <a:ext uri="{909E8E84-426E-40DD-AFC4-6F175D3DCCD1}">
              <a14:hiddenFill xmlns:a14="http://schemas.microsoft.com/office/drawing/2010/main" xmlns="">
                <a:solidFill>
                  <a:srgbClr val="FFFFFF"/>
                </a:solidFill>
              </a14:hiddenFill>
            </a:ext>
          </a:extLst>
        </p:spPr>
      </p:pic>
      <p:sp>
        <p:nvSpPr>
          <p:cNvPr id="58371" name="Text Box 3"/>
          <p:cNvSpPr txBox="1">
            <a:spLocks noChangeArrowheads="1"/>
          </p:cNvSpPr>
          <p:nvPr/>
        </p:nvSpPr>
        <p:spPr bwMode="auto">
          <a:xfrm>
            <a:off x="2286000" y="-168275"/>
            <a:ext cx="4648200"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8000">
                <a:solidFill>
                  <a:srgbClr val="FF0000"/>
                </a:solidFill>
              </a:rPr>
              <a:t>Safety</a:t>
            </a:r>
          </a:p>
        </p:txBody>
      </p:sp>
      <p:pic>
        <p:nvPicPr>
          <p:cNvPr id="58374" name="Picture 6" descr="fingers"/>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894263" y="2667000"/>
            <a:ext cx="4402137" cy="4495800"/>
          </a:xfrm>
          <a:prstGeom prst="rect">
            <a:avLst/>
          </a:prstGeom>
          <a:noFill/>
          <a:extLst>
            <a:ext uri="{909E8E84-426E-40DD-AFC4-6F175D3DCCD1}">
              <a14:hiddenFill xmlns:a14="http://schemas.microsoft.com/office/drawing/2010/main" xmlns="">
                <a:solidFill>
                  <a:srgbClr val="FFFFFF"/>
                </a:solidFill>
              </a14:hiddenFill>
            </a:ext>
          </a:extLst>
        </p:spPr>
      </p:pic>
      <p:sp>
        <p:nvSpPr>
          <p:cNvPr id="58375" name="Text Box 7"/>
          <p:cNvSpPr txBox="1">
            <a:spLocks noChangeArrowheads="1"/>
          </p:cNvSpPr>
          <p:nvPr/>
        </p:nvSpPr>
        <p:spPr bwMode="auto">
          <a:xfrm>
            <a:off x="3505200" y="2362200"/>
            <a:ext cx="2209800" cy="3113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00CC"/>
                </a:solidFill>
              </a:rPr>
              <a:t>The table saw is the central work horse of every woodworking shop.  It’s                                                                                   heavy use                                                                          makes it                                                                                           one of the                                                                                     more                                                                                    important                                                                                            safety concerns. </a:t>
            </a:r>
          </a:p>
        </p:txBody>
      </p:sp>
      <p:sp>
        <p:nvSpPr>
          <p:cNvPr id="58377" name="Text Box 9"/>
          <p:cNvSpPr txBox="1">
            <a:spLocks noChangeArrowheads="1"/>
          </p:cNvSpPr>
          <p:nvPr/>
        </p:nvSpPr>
        <p:spPr bwMode="auto">
          <a:xfrm rot="2522344">
            <a:off x="6019800" y="5348288"/>
            <a:ext cx="350520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chemeClr val="bg1"/>
                </a:solidFill>
              </a:rPr>
              <a:t>… don’t amputate!</a:t>
            </a:r>
          </a:p>
        </p:txBody>
      </p:sp>
      <p:sp>
        <p:nvSpPr>
          <p:cNvPr id="58378" name="Text Box 10"/>
          <p:cNvSpPr txBox="1">
            <a:spLocks noChangeArrowheads="1"/>
          </p:cNvSpPr>
          <p:nvPr/>
        </p:nvSpPr>
        <p:spPr bwMode="auto">
          <a:xfrm rot="3172595">
            <a:off x="136525" y="1812925"/>
            <a:ext cx="42672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CC"/>
                </a:solidFill>
              </a:rPr>
              <a:t>Concentrate…</a:t>
            </a:r>
          </a:p>
        </p:txBody>
      </p:sp>
      <p:sp>
        <p:nvSpPr>
          <p:cNvPr id="58379" name="Text Box 11"/>
          <p:cNvSpPr txBox="1">
            <a:spLocks noChangeArrowheads="1"/>
          </p:cNvSpPr>
          <p:nvPr/>
        </p:nvSpPr>
        <p:spPr bwMode="auto">
          <a:xfrm>
            <a:off x="3505200" y="2743200"/>
            <a:ext cx="1828800" cy="2227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008000"/>
                </a:solidFill>
              </a:rPr>
              <a:t>Keep your left hand behind the cut!</a:t>
            </a:r>
          </a:p>
        </p:txBody>
      </p:sp>
    </p:spTree>
    <p:extLst>
      <p:ext uri="{BB962C8B-B14F-4D97-AF65-F5344CB8AC3E}">
        <p14:creationId xmlns:p14="http://schemas.microsoft.com/office/powerpoint/2010/main" xmlns="" val="2545431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8371"/>
                                        </p:tgtEl>
                                        <p:attrNameLst>
                                          <p:attrName>style.visibility</p:attrName>
                                        </p:attrNameLst>
                                      </p:cBhvr>
                                      <p:to>
                                        <p:strVal val="visible"/>
                                      </p:to>
                                    </p:set>
                                    <p:anim calcmode="lin" valueType="num">
                                      <p:cBhvr>
                                        <p:cTn id="7" dur="500" fill="hold"/>
                                        <p:tgtEl>
                                          <p:spTgt spid="58371"/>
                                        </p:tgtEl>
                                        <p:attrNameLst>
                                          <p:attrName>ppt_w</p:attrName>
                                        </p:attrNameLst>
                                      </p:cBhvr>
                                      <p:tavLst>
                                        <p:tav tm="0">
                                          <p:val>
                                            <p:fltVal val="0"/>
                                          </p:val>
                                        </p:tav>
                                        <p:tav tm="100000">
                                          <p:val>
                                            <p:strVal val="#ppt_w"/>
                                          </p:val>
                                        </p:tav>
                                      </p:tavLst>
                                    </p:anim>
                                    <p:anim calcmode="lin" valueType="num">
                                      <p:cBhvr>
                                        <p:cTn id="8" dur="500" fill="hold"/>
                                        <p:tgtEl>
                                          <p:spTgt spid="58371"/>
                                        </p:tgtEl>
                                        <p:attrNameLst>
                                          <p:attrName>ppt_h</p:attrName>
                                        </p:attrNameLst>
                                      </p:cBhvr>
                                      <p:tavLst>
                                        <p:tav tm="0">
                                          <p:val>
                                            <p:fltVal val="0"/>
                                          </p:val>
                                        </p:tav>
                                        <p:tav tm="100000">
                                          <p:val>
                                            <p:strVal val="#ppt_h"/>
                                          </p:val>
                                        </p:tav>
                                      </p:tavLst>
                                    </p:anim>
                                    <p:animEffect transition="in" filter="fade">
                                      <p:cBhvr>
                                        <p:cTn id="9" dur="500"/>
                                        <p:tgtEl>
                                          <p:spTgt spid="5837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9" fill="hold" nodeType="clickEffect">
                                  <p:stCondLst>
                                    <p:cond delay="0"/>
                                  </p:stCondLst>
                                  <p:childTnLst>
                                    <p:set>
                                      <p:cBhvr>
                                        <p:cTn id="13" dur="1" fill="hold">
                                          <p:stCondLst>
                                            <p:cond delay="0"/>
                                          </p:stCondLst>
                                        </p:cTn>
                                        <p:tgtEl>
                                          <p:spTgt spid="58370"/>
                                        </p:tgtEl>
                                        <p:attrNameLst>
                                          <p:attrName>style.visibility</p:attrName>
                                        </p:attrNameLst>
                                      </p:cBhvr>
                                      <p:to>
                                        <p:strVal val="visible"/>
                                      </p:to>
                                    </p:set>
                                    <p:anim calcmode="lin" valueType="num">
                                      <p:cBhvr additive="base">
                                        <p:cTn id="14" dur="500" fill="hold"/>
                                        <p:tgtEl>
                                          <p:spTgt spid="58370"/>
                                        </p:tgtEl>
                                        <p:attrNameLst>
                                          <p:attrName>ppt_x</p:attrName>
                                        </p:attrNameLst>
                                      </p:cBhvr>
                                      <p:tavLst>
                                        <p:tav tm="0">
                                          <p:val>
                                            <p:strVal val="0-#ppt_w/2"/>
                                          </p:val>
                                        </p:tav>
                                        <p:tav tm="100000">
                                          <p:val>
                                            <p:strVal val="#ppt_x"/>
                                          </p:val>
                                        </p:tav>
                                      </p:tavLst>
                                    </p:anim>
                                    <p:anim calcmode="lin" valueType="num">
                                      <p:cBhvr additive="base">
                                        <p:cTn id="15" dur="500" fill="hold"/>
                                        <p:tgtEl>
                                          <p:spTgt spid="58370"/>
                                        </p:tgtEl>
                                        <p:attrNameLst>
                                          <p:attrName>ppt_y</p:attrName>
                                        </p:attrNameLst>
                                      </p:cBhvr>
                                      <p:tavLst>
                                        <p:tav tm="0">
                                          <p:val>
                                            <p:strVal val="0-#ppt_h/2"/>
                                          </p:val>
                                        </p:tav>
                                        <p:tav tm="100000">
                                          <p:val>
                                            <p:strVal val="#ppt_y"/>
                                          </p:val>
                                        </p:tav>
                                      </p:tavLst>
                                    </p:anim>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58378"/>
                                        </p:tgtEl>
                                        <p:attrNameLst>
                                          <p:attrName>style.visibility</p:attrName>
                                        </p:attrNameLst>
                                      </p:cBhvr>
                                      <p:to>
                                        <p:strVal val="visible"/>
                                      </p:to>
                                    </p:set>
                                    <p:animEffect transition="in" filter="dissolve">
                                      <p:cBhvr>
                                        <p:cTn id="19" dur="500"/>
                                        <p:tgtEl>
                                          <p:spTgt spid="58378"/>
                                        </p:tgtEl>
                                      </p:cBhvr>
                                    </p:animEffect>
                                  </p:childTnLst>
                                </p:cTn>
                              </p:par>
                              <p:par>
                                <p:cTn id="20" presetID="2" presetClass="entr" presetSubtype="4" fill="hold" nodeType="withEffect">
                                  <p:stCondLst>
                                    <p:cond delay="0"/>
                                  </p:stCondLst>
                                  <p:childTnLst>
                                    <p:set>
                                      <p:cBhvr>
                                        <p:cTn id="21" dur="1" fill="hold">
                                          <p:stCondLst>
                                            <p:cond delay="0"/>
                                          </p:stCondLst>
                                        </p:cTn>
                                        <p:tgtEl>
                                          <p:spTgt spid="58374"/>
                                        </p:tgtEl>
                                        <p:attrNameLst>
                                          <p:attrName>style.visibility</p:attrName>
                                        </p:attrNameLst>
                                      </p:cBhvr>
                                      <p:to>
                                        <p:strVal val="visible"/>
                                      </p:to>
                                    </p:set>
                                    <p:anim calcmode="lin" valueType="num">
                                      <p:cBhvr additive="base">
                                        <p:cTn id="22" dur="500" fill="hold"/>
                                        <p:tgtEl>
                                          <p:spTgt spid="58374"/>
                                        </p:tgtEl>
                                        <p:attrNameLst>
                                          <p:attrName>ppt_x</p:attrName>
                                        </p:attrNameLst>
                                      </p:cBhvr>
                                      <p:tavLst>
                                        <p:tav tm="0">
                                          <p:val>
                                            <p:strVal val="#ppt_x"/>
                                          </p:val>
                                        </p:tav>
                                        <p:tav tm="100000">
                                          <p:val>
                                            <p:strVal val="#ppt_x"/>
                                          </p:val>
                                        </p:tav>
                                      </p:tavLst>
                                    </p:anim>
                                    <p:anim calcmode="lin" valueType="num">
                                      <p:cBhvr additive="base">
                                        <p:cTn id="23" dur="500" fill="hold"/>
                                        <p:tgtEl>
                                          <p:spTgt spid="58374"/>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000"/>
                            </p:stCondLst>
                            <p:childTnLst>
                              <p:par>
                                <p:cTn id="25" presetID="9" presetClass="entr" presetSubtype="0" fill="hold" grpId="0" nodeType="afterEffect">
                                  <p:stCondLst>
                                    <p:cond delay="0"/>
                                  </p:stCondLst>
                                  <p:childTnLst>
                                    <p:set>
                                      <p:cBhvr>
                                        <p:cTn id="26" dur="1" fill="hold">
                                          <p:stCondLst>
                                            <p:cond delay="0"/>
                                          </p:stCondLst>
                                        </p:cTn>
                                        <p:tgtEl>
                                          <p:spTgt spid="58377"/>
                                        </p:tgtEl>
                                        <p:attrNameLst>
                                          <p:attrName>style.visibility</p:attrName>
                                        </p:attrNameLst>
                                      </p:cBhvr>
                                      <p:to>
                                        <p:strVal val="visible"/>
                                      </p:to>
                                    </p:set>
                                    <p:animEffect transition="in" filter="dissolve">
                                      <p:cBhvr>
                                        <p:cTn id="27" dur="500"/>
                                        <p:tgtEl>
                                          <p:spTgt spid="5837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58375"/>
                                        </p:tgtEl>
                                        <p:attrNameLst>
                                          <p:attrName>style.visibility</p:attrName>
                                        </p:attrNameLst>
                                      </p:cBhvr>
                                      <p:to>
                                        <p:strVal val="visible"/>
                                      </p:to>
                                    </p:set>
                                    <p:anim calcmode="lin" valueType="num">
                                      <p:cBhvr>
                                        <p:cTn id="32" dur="500" fill="hold"/>
                                        <p:tgtEl>
                                          <p:spTgt spid="58375"/>
                                        </p:tgtEl>
                                        <p:attrNameLst>
                                          <p:attrName>ppt_w</p:attrName>
                                        </p:attrNameLst>
                                      </p:cBhvr>
                                      <p:tavLst>
                                        <p:tav tm="0">
                                          <p:val>
                                            <p:fltVal val="0"/>
                                          </p:val>
                                        </p:tav>
                                        <p:tav tm="100000">
                                          <p:val>
                                            <p:strVal val="#ppt_w"/>
                                          </p:val>
                                        </p:tav>
                                      </p:tavLst>
                                    </p:anim>
                                    <p:anim calcmode="lin" valueType="num">
                                      <p:cBhvr>
                                        <p:cTn id="33" dur="500" fill="hold"/>
                                        <p:tgtEl>
                                          <p:spTgt spid="58375"/>
                                        </p:tgtEl>
                                        <p:attrNameLst>
                                          <p:attrName>ppt_h</p:attrName>
                                        </p:attrNameLst>
                                      </p:cBhvr>
                                      <p:tavLst>
                                        <p:tav tm="0">
                                          <p:val>
                                            <p:fltVal val="0"/>
                                          </p:val>
                                        </p:tav>
                                        <p:tav tm="100000">
                                          <p:val>
                                            <p:strVal val="#ppt_h"/>
                                          </p:val>
                                        </p:tav>
                                      </p:tavLst>
                                    </p:anim>
                                    <p:animEffect transition="in" filter="fade">
                                      <p:cBhvr>
                                        <p:cTn id="34" dur="500"/>
                                        <p:tgtEl>
                                          <p:spTgt spid="5837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xit" presetSubtype="0" fill="hold" grpId="1" nodeType="clickEffect">
                                  <p:stCondLst>
                                    <p:cond delay="0"/>
                                  </p:stCondLst>
                                  <p:childTnLst>
                                    <p:animEffect transition="out" filter="dissolve">
                                      <p:cBhvr>
                                        <p:cTn id="38" dur="500"/>
                                        <p:tgtEl>
                                          <p:spTgt spid="58375"/>
                                        </p:tgtEl>
                                      </p:cBhvr>
                                    </p:animEffect>
                                    <p:set>
                                      <p:cBhvr>
                                        <p:cTn id="39" dur="1" fill="hold">
                                          <p:stCondLst>
                                            <p:cond delay="499"/>
                                          </p:stCondLst>
                                        </p:cTn>
                                        <p:tgtEl>
                                          <p:spTgt spid="58375"/>
                                        </p:tgtEl>
                                        <p:attrNameLst>
                                          <p:attrName>style.visibility</p:attrName>
                                        </p:attrNameLst>
                                      </p:cBhvr>
                                      <p:to>
                                        <p:strVal val="hidden"/>
                                      </p:to>
                                    </p:set>
                                  </p:childTnLst>
                                </p:cTn>
                              </p:par>
                              <p:par>
                                <p:cTn id="40" presetID="53" presetClass="entr" presetSubtype="0" fill="hold" grpId="0" nodeType="withEffect">
                                  <p:stCondLst>
                                    <p:cond delay="0"/>
                                  </p:stCondLst>
                                  <p:childTnLst>
                                    <p:set>
                                      <p:cBhvr>
                                        <p:cTn id="41" dur="1" fill="hold">
                                          <p:stCondLst>
                                            <p:cond delay="0"/>
                                          </p:stCondLst>
                                        </p:cTn>
                                        <p:tgtEl>
                                          <p:spTgt spid="58379"/>
                                        </p:tgtEl>
                                        <p:attrNameLst>
                                          <p:attrName>style.visibility</p:attrName>
                                        </p:attrNameLst>
                                      </p:cBhvr>
                                      <p:to>
                                        <p:strVal val="visible"/>
                                      </p:to>
                                    </p:set>
                                    <p:anim calcmode="lin" valueType="num">
                                      <p:cBhvr>
                                        <p:cTn id="42" dur="500" fill="hold"/>
                                        <p:tgtEl>
                                          <p:spTgt spid="58379"/>
                                        </p:tgtEl>
                                        <p:attrNameLst>
                                          <p:attrName>ppt_w</p:attrName>
                                        </p:attrNameLst>
                                      </p:cBhvr>
                                      <p:tavLst>
                                        <p:tav tm="0">
                                          <p:val>
                                            <p:fltVal val="0"/>
                                          </p:val>
                                        </p:tav>
                                        <p:tav tm="100000">
                                          <p:val>
                                            <p:strVal val="#ppt_w"/>
                                          </p:val>
                                        </p:tav>
                                      </p:tavLst>
                                    </p:anim>
                                    <p:anim calcmode="lin" valueType="num">
                                      <p:cBhvr>
                                        <p:cTn id="43" dur="500" fill="hold"/>
                                        <p:tgtEl>
                                          <p:spTgt spid="58379"/>
                                        </p:tgtEl>
                                        <p:attrNameLst>
                                          <p:attrName>ppt_h</p:attrName>
                                        </p:attrNameLst>
                                      </p:cBhvr>
                                      <p:tavLst>
                                        <p:tav tm="0">
                                          <p:val>
                                            <p:fltVal val="0"/>
                                          </p:val>
                                        </p:tav>
                                        <p:tav tm="100000">
                                          <p:val>
                                            <p:strVal val="#ppt_h"/>
                                          </p:val>
                                        </p:tav>
                                      </p:tavLst>
                                    </p:anim>
                                    <p:animEffect transition="in" filter="fade">
                                      <p:cBhvr>
                                        <p:cTn id="44" dur="500"/>
                                        <p:tgtEl>
                                          <p:spTgt spid="58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P spid="58375" grpId="0"/>
      <p:bldP spid="58375" grpId="1"/>
      <p:bldP spid="58377" grpId="0"/>
      <p:bldP spid="58378" grpId="0"/>
      <p:bldP spid="583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316960" y="2362200"/>
            <a:ext cx="4572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z="2400" b="1" dirty="0">
                <a:solidFill>
                  <a:srgbClr val="FF0000"/>
                </a:solidFill>
              </a:rPr>
              <a:t>For safety during cutting, the long side of the rectangle always goes to the fence!</a:t>
            </a:r>
          </a:p>
        </p:txBody>
      </p:sp>
      <p:sp>
        <p:nvSpPr>
          <p:cNvPr id="73735" name="Text Box 7"/>
          <p:cNvSpPr txBox="1">
            <a:spLocks noChangeArrowheads="1"/>
          </p:cNvSpPr>
          <p:nvPr/>
        </p:nvSpPr>
        <p:spPr bwMode="auto">
          <a:xfrm>
            <a:off x="278860" y="4191000"/>
            <a:ext cx="4648200" cy="1370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2400" b="1" dirty="0">
                <a:solidFill>
                  <a:srgbClr val="008000"/>
                </a:solidFill>
              </a:rPr>
              <a:t>Shape is more important than grain direction.</a:t>
            </a:r>
            <a:endParaRPr lang="en-US" altLang="en-US" sz="2400" b="1" dirty="0"/>
          </a:p>
          <a:p>
            <a:pPr>
              <a:spcBef>
                <a:spcPct val="50000"/>
              </a:spcBef>
            </a:pPr>
            <a:endParaRPr lang="en-US" altLang="en-US" sz="2400" dirty="0"/>
          </a:p>
        </p:txBody>
      </p:sp>
      <p:sp>
        <p:nvSpPr>
          <p:cNvPr id="73736" name="Text Box 8"/>
          <p:cNvSpPr txBox="1">
            <a:spLocks noChangeArrowheads="1"/>
          </p:cNvSpPr>
          <p:nvPr/>
        </p:nvSpPr>
        <p:spPr bwMode="auto">
          <a:xfrm>
            <a:off x="278860" y="777875"/>
            <a:ext cx="480060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en-US" sz="4000" b="1" dirty="0">
                <a:solidFill>
                  <a:schemeClr val="accent2"/>
                </a:solidFill>
              </a:rPr>
              <a:t>Kickback and the Rule of Rectangle</a:t>
            </a:r>
          </a:p>
        </p:txBody>
      </p:sp>
      <p:sp>
        <p:nvSpPr>
          <p:cNvPr id="73737" name="Text Box 9"/>
          <p:cNvSpPr txBox="1">
            <a:spLocks noChangeArrowheads="1"/>
          </p:cNvSpPr>
          <p:nvPr/>
        </p:nvSpPr>
        <p:spPr bwMode="auto">
          <a:xfrm>
            <a:off x="5207000" y="4038600"/>
            <a:ext cx="3733800" cy="915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E45022"/>
                </a:solidFill>
              </a:rPr>
              <a:t>Taking the blade speed into account, an object can be shot back at 120 miles per hour. </a:t>
            </a:r>
          </a:p>
        </p:txBody>
      </p:sp>
      <p:sp>
        <p:nvSpPr>
          <p:cNvPr id="73734" name="Text Box 6"/>
          <p:cNvSpPr txBox="1">
            <a:spLocks noChangeArrowheads="1"/>
          </p:cNvSpPr>
          <p:nvPr/>
        </p:nvSpPr>
        <p:spPr bwMode="auto">
          <a:xfrm>
            <a:off x="5464968" y="3200400"/>
            <a:ext cx="2735263"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z="1600" b="1" dirty="0">
                <a:solidFill>
                  <a:srgbClr val="009999"/>
                </a:solidFill>
                <a:latin typeface="Comic Sans MS" pitchFamily="66" charset="0"/>
              </a:rPr>
              <a:t>The result of kickback</a:t>
            </a:r>
            <a:endParaRPr lang="en-US" altLang="en-US" sz="2400" b="1" dirty="0">
              <a:solidFill>
                <a:srgbClr val="009999"/>
              </a:solidFill>
            </a:endParaRPr>
          </a:p>
        </p:txBody>
      </p:sp>
      <p:pic>
        <p:nvPicPr>
          <p:cNvPr id="73740" name="Picture 12" descr="kickback"/>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229698" y="1143000"/>
            <a:ext cx="3251200" cy="1651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75902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3736"/>
                                        </p:tgtEl>
                                        <p:attrNameLst>
                                          <p:attrName>style.visibility</p:attrName>
                                        </p:attrNameLst>
                                      </p:cBhvr>
                                      <p:to>
                                        <p:strVal val="visible"/>
                                      </p:to>
                                    </p:set>
                                    <p:anim calcmode="lin" valueType="num">
                                      <p:cBhvr>
                                        <p:cTn id="7" dur="500" fill="hold"/>
                                        <p:tgtEl>
                                          <p:spTgt spid="73736"/>
                                        </p:tgtEl>
                                        <p:attrNameLst>
                                          <p:attrName>ppt_w</p:attrName>
                                        </p:attrNameLst>
                                      </p:cBhvr>
                                      <p:tavLst>
                                        <p:tav tm="0">
                                          <p:val>
                                            <p:fltVal val="0"/>
                                          </p:val>
                                        </p:tav>
                                        <p:tav tm="100000">
                                          <p:val>
                                            <p:strVal val="#ppt_w"/>
                                          </p:val>
                                        </p:tav>
                                      </p:tavLst>
                                    </p:anim>
                                    <p:anim calcmode="lin" valueType="num">
                                      <p:cBhvr>
                                        <p:cTn id="8" dur="500" fill="hold"/>
                                        <p:tgtEl>
                                          <p:spTgt spid="73736"/>
                                        </p:tgtEl>
                                        <p:attrNameLst>
                                          <p:attrName>ppt_h</p:attrName>
                                        </p:attrNameLst>
                                      </p:cBhvr>
                                      <p:tavLst>
                                        <p:tav tm="0">
                                          <p:val>
                                            <p:fltVal val="0"/>
                                          </p:val>
                                        </p:tav>
                                        <p:tav tm="100000">
                                          <p:val>
                                            <p:strVal val="#ppt_h"/>
                                          </p:val>
                                        </p:tav>
                                      </p:tavLst>
                                    </p:anim>
                                    <p:animEffect transition="in" filter="fade">
                                      <p:cBhvr>
                                        <p:cTn id="9" dur="500"/>
                                        <p:tgtEl>
                                          <p:spTgt spid="73736"/>
                                        </p:tgtEl>
                                      </p:cBhvr>
                                    </p:animEffect>
                                  </p:childTnLst>
                                </p:cTn>
                              </p:par>
                              <p:par>
                                <p:cTn id="10" presetID="53" presetClass="entr" presetSubtype="0" fill="hold" nodeType="withEffect">
                                  <p:stCondLst>
                                    <p:cond delay="0"/>
                                  </p:stCondLst>
                                  <p:childTnLst>
                                    <p:set>
                                      <p:cBhvr>
                                        <p:cTn id="11" dur="1" fill="hold">
                                          <p:stCondLst>
                                            <p:cond delay="0"/>
                                          </p:stCondLst>
                                        </p:cTn>
                                        <p:tgtEl>
                                          <p:spTgt spid="73740"/>
                                        </p:tgtEl>
                                        <p:attrNameLst>
                                          <p:attrName>style.visibility</p:attrName>
                                        </p:attrNameLst>
                                      </p:cBhvr>
                                      <p:to>
                                        <p:strVal val="visible"/>
                                      </p:to>
                                    </p:set>
                                    <p:anim calcmode="lin" valueType="num">
                                      <p:cBhvr>
                                        <p:cTn id="12" dur="500" fill="hold"/>
                                        <p:tgtEl>
                                          <p:spTgt spid="73740"/>
                                        </p:tgtEl>
                                        <p:attrNameLst>
                                          <p:attrName>ppt_w</p:attrName>
                                        </p:attrNameLst>
                                      </p:cBhvr>
                                      <p:tavLst>
                                        <p:tav tm="0">
                                          <p:val>
                                            <p:fltVal val="0"/>
                                          </p:val>
                                        </p:tav>
                                        <p:tav tm="100000">
                                          <p:val>
                                            <p:strVal val="#ppt_w"/>
                                          </p:val>
                                        </p:tav>
                                      </p:tavLst>
                                    </p:anim>
                                    <p:anim calcmode="lin" valueType="num">
                                      <p:cBhvr>
                                        <p:cTn id="13" dur="500" fill="hold"/>
                                        <p:tgtEl>
                                          <p:spTgt spid="73740"/>
                                        </p:tgtEl>
                                        <p:attrNameLst>
                                          <p:attrName>ppt_h</p:attrName>
                                        </p:attrNameLst>
                                      </p:cBhvr>
                                      <p:tavLst>
                                        <p:tav tm="0">
                                          <p:val>
                                            <p:fltVal val="0"/>
                                          </p:val>
                                        </p:tav>
                                        <p:tav tm="100000">
                                          <p:val>
                                            <p:strVal val="#ppt_h"/>
                                          </p:val>
                                        </p:tav>
                                      </p:tavLst>
                                    </p:anim>
                                    <p:animEffect transition="in" filter="fade">
                                      <p:cBhvr>
                                        <p:cTn id="14" dur="500"/>
                                        <p:tgtEl>
                                          <p:spTgt spid="7374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73734"/>
                                        </p:tgtEl>
                                        <p:attrNameLst>
                                          <p:attrName>style.visibility</p:attrName>
                                        </p:attrNameLst>
                                      </p:cBhvr>
                                      <p:to>
                                        <p:strVal val="visible"/>
                                      </p:to>
                                    </p:set>
                                    <p:anim calcmode="lin" valueType="num">
                                      <p:cBhvr>
                                        <p:cTn id="17" dur="500" fill="hold"/>
                                        <p:tgtEl>
                                          <p:spTgt spid="73734"/>
                                        </p:tgtEl>
                                        <p:attrNameLst>
                                          <p:attrName>ppt_w</p:attrName>
                                        </p:attrNameLst>
                                      </p:cBhvr>
                                      <p:tavLst>
                                        <p:tav tm="0">
                                          <p:val>
                                            <p:fltVal val="0"/>
                                          </p:val>
                                        </p:tav>
                                        <p:tav tm="100000">
                                          <p:val>
                                            <p:strVal val="#ppt_w"/>
                                          </p:val>
                                        </p:tav>
                                      </p:tavLst>
                                    </p:anim>
                                    <p:anim calcmode="lin" valueType="num">
                                      <p:cBhvr>
                                        <p:cTn id="18" dur="500" fill="hold"/>
                                        <p:tgtEl>
                                          <p:spTgt spid="73734"/>
                                        </p:tgtEl>
                                        <p:attrNameLst>
                                          <p:attrName>ppt_h</p:attrName>
                                        </p:attrNameLst>
                                      </p:cBhvr>
                                      <p:tavLst>
                                        <p:tav tm="0">
                                          <p:val>
                                            <p:fltVal val="0"/>
                                          </p:val>
                                        </p:tav>
                                        <p:tav tm="100000">
                                          <p:val>
                                            <p:strVal val="#ppt_h"/>
                                          </p:val>
                                        </p:tav>
                                      </p:tavLst>
                                    </p:anim>
                                    <p:animEffect transition="in" filter="fade">
                                      <p:cBhvr>
                                        <p:cTn id="19" dur="500"/>
                                        <p:tgtEl>
                                          <p:spTgt spid="7373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73730"/>
                                        </p:tgtEl>
                                        <p:attrNameLst>
                                          <p:attrName>style.visibility</p:attrName>
                                        </p:attrNameLst>
                                      </p:cBhvr>
                                      <p:to>
                                        <p:strVal val="visible"/>
                                      </p:to>
                                    </p:set>
                                    <p:anim calcmode="lin" valueType="num">
                                      <p:cBhvr>
                                        <p:cTn id="24" dur="500" fill="hold"/>
                                        <p:tgtEl>
                                          <p:spTgt spid="73730"/>
                                        </p:tgtEl>
                                        <p:attrNameLst>
                                          <p:attrName>ppt_w</p:attrName>
                                        </p:attrNameLst>
                                      </p:cBhvr>
                                      <p:tavLst>
                                        <p:tav tm="0">
                                          <p:val>
                                            <p:fltVal val="0"/>
                                          </p:val>
                                        </p:tav>
                                        <p:tav tm="100000">
                                          <p:val>
                                            <p:strVal val="#ppt_w"/>
                                          </p:val>
                                        </p:tav>
                                      </p:tavLst>
                                    </p:anim>
                                    <p:anim calcmode="lin" valueType="num">
                                      <p:cBhvr>
                                        <p:cTn id="25" dur="500" fill="hold"/>
                                        <p:tgtEl>
                                          <p:spTgt spid="73730"/>
                                        </p:tgtEl>
                                        <p:attrNameLst>
                                          <p:attrName>ppt_h</p:attrName>
                                        </p:attrNameLst>
                                      </p:cBhvr>
                                      <p:tavLst>
                                        <p:tav tm="0">
                                          <p:val>
                                            <p:fltVal val="0"/>
                                          </p:val>
                                        </p:tav>
                                        <p:tav tm="100000">
                                          <p:val>
                                            <p:strVal val="#ppt_h"/>
                                          </p:val>
                                        </p:tav>
                                      </p:tavLst>
                                    </p:anim>
                                    <p:animEffect transition="in" filter="fade">
                                      <p:cBhvr>
                                        <p:cTn id="26" dur="500"/>
                                        <p:tgtEl>
                                          <p:spTgt spid="7373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73735"/>
                                        </p:tgtEl>
                                        <p:attrNameLst>
                                          <p:attrName>style.visibility</p:attrName>
                                        </p:attrNameLst>
                                      </p:cBhvr>
                                      <p:to>
                                        <p:strVal val="visible"/>
                                      </p:to>
                                    </p:set>
                                    <p:anim calcmode="lin" valueType="num">
                                      <p:cBhvr>
                                        <p:cTn id="31" dur="500" fill="hold"/>
                                        <p:tgtEl>
                                          <p:spTgt spid="73735"/>
                                        </p:tgtEl>
                                        <p:attrNameLst>
                                          <p:attrName>ppt_w</p:attrName>
                                        </p:attrNameLst>
                                      </p:cBhvr>
                                      <p:tavLst>
                                        <p:tav tm="0">
                                          <p:val>
                                            <p:fltVal val="0"/>
                                          </p:val>
                                        </p:tav>
                                        <p:tav tm="100000">
                                          <p:val>
                                            <p:strVal val="#ppt_w"/>
                                          </p:val>
                                        </p:tav>
                                      </p:tavLst>
                                    </p:anim>
                                    <p:anim calcmode="lin" valueType="num">
                                      <p:cBhvr>
                                        <p:cTn id="32" dur="500" fill="hold"/>
                                        <p:tgtEl>
                                          <p:spTgt spid="73735"/>
                                        </p:tgtEl>
                                        <p:attrNameLst>
                                          <p:attrName>ppt_h</p:attrName>
                                        </p:attrNameLst>
                                      </p:cBhvr>
                                      <p:tavLst>
                                        <p:tav tm="0">
                                          <p:val>
                                            <p:fltVal val="0"/>
                                          </p:val>
                                        </p:tav>
                                        <p:tav tm="100000">
                                          <p:val>
                                            <p:strVal val="#ppt_h"/>
                                          </p:val>
                                        </p:tav>
                                      </p:tavLst>
                                    </p:anim>
                                    <p:animEffect transition="in" filter="fade">
                                      <p:cBhvr>
                                        <p:cTn id="33" dur="500"/>
                                        <p:tgtEl>
                                          <p:spTgt spid="7373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73737"/>
                                        </p:tgtEl>
                                        <p:attrNameLst>
                                          <p:attrName>style.visibility</p:attrName>
                                        </p:attrNameLst>
                                      </p:cBhvr>
                                      <p:to>
                                        <p:strVal val="visible"/>
                                      </p:to>
                                    </p:set>
                                    <p:anim calcmode="lin" valueType="num">
                                      <p:cBhvr>
                                        <p:cTn id="38" dur="500" fill="hold"/>
                                        <p:tgtEl>
                                          <p:spTgt spid="73737"/>
                                        </p:tgtEl>
                                        <p:attrNameLst>
                                          <p:attrName>ppt_w</p:attrName>
                                        </p:attrNameLst>
                                      </p:cBhvr>
                                      <p:tavLst>
                                        <p:tav tm="0">
                                          <p:val>
                                            <p:fltVal val="0"/>
                                          </p:val>
                                        </p:tav>
                                        <p:tav tm="100000">
                                          <p:val>
                                            <p:strVal val="#ppt_w"/>
                                          </p:val>
                                        </p:tav>
                                      </p:tavLst>
                                    </p:anim>
                                    <p:anim calcmode="lin" valueType="num">
                                      <p:cBhvr>
                                        <p:cTn id="39" dur="500" fill="hold"/>
                                        <p:tgtEl>
                                          <p:spTgt spid="73737"/>
                                        </p:tgtEl>
                                        <p:attrNameLst>
                                          <p:attrName>ppt_h</p:attrName>
                                        </p:attrNameLst>
                                      </p:cBhvr>
                                      <p:tavLst>
                                        <p:tav tm="0">
                                          <p:val>
                                            <p:fltVal val="0"/>
                                          </p:val>
                                        </p:tav>
                                        <p:tav tm="100000">
                                          <p:val>
                                            <p:strVal val="#ppt_h"/>
                                          </p:val>
                                        </p:tav>
                                      </p:tavLst>
                                    </p:anim>
                                    <p:animEffect transition="in" filter="fade">
                                      <p:cBhvr>
                                        <p:cTn id="40" dur="500"/>
                                        <p:tgtEl>
                                          <p:spTgt spid="73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5" grpId="0"/>
      <p:bldP spid="73736" grpId="0"/>
      <p:bldP spid="73737" grpId="0"/>
      <p:bldP spid="737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533400" y="457200"/>
            <a:ext cx="8001000"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a:solidFill>
                  <a:srgbClr val="CC00CC"/>
                </a:solidFill>
              </a:rPr>
              <a:t>The long side of the rectangle is always more stable, so regardless of grain direction, the </a:t>
            </a:r>
            <a:r>
              <a:rPr lang="en-US" altLang="en-US" sz="2800" u="sng" dirty="0">
                <a:solidFill>
                  <a:srgbClr val="CC00CC"/>
                </a:solidFill>
              </a:rPr>
              <a:t>long side</a:t>
            </a:r>
            <a:r>
              <a:rPr lang="en-US" altLang="en-US" sz="2800" dirty="0">
                <a:solidFill>
                  <a:srgbClr val="CC00CC"/>
                </a:solidFill>
              </a:rPr>
              <a:t> should </a:t>
            </a:r>
            <a:r>
              <a:rPr lang="en-US" altLang="en-US" sz="2800" dirty="0" smtClean="0">
                <a:solidFill>
                  <a:srgbClr val="CC00CC"/>
                </a:solidFill>
              </a:rPr>
              <a:t>always be used to guide the board.</a:t>
            </a:r>
            <a:endParaRPr lang="en-US" altLang="en-US" sz="2800" dirty="0">
              <a:solidFill>
                <a:srgbClr val="CC00CC"/>
              </a:solidFill>
            </a:endParaRPr>
          </a:p>
        </p:txBody>
      </p:sp>
      <p:grpSp>
        <p:nvGrpSpPr>
          <p:cNvPr id="62467" name="Group 3"/>
          <p:cNvGrpSpPr>
            <a:grpSpLocks/>
          </p:cNvGrpSpPr>
          <p:nvPr/>
        </p:nvGrpSpPr>
        <p:grpSpPr bwMode="auto">
          <a:xfrm>
            <a:off x="2696818" y="2820156"/>
            <a:ext cx="5685183" cy="3428244"/>
            <a:chOff x="2112" y="2122"/>
            <a:chExt cx="3168" cy="1814"/>
          </a:xfrm>
        </p:grpSpPr>
        <p:sp>
          <p:nvSpPr>
            <p:cNvPr id="62468" name="Text Box 4"/>
            <p:cNvSpPr txBox="1">
              <a:spLocks noChangeArrowheads="1"/>
            </p:cNvSpPr>
            <p:nvPr/>
          </p:nvSpPr>
          <p:spPr bwMode="auto">
            <a:xfrm>
              <a:off x="2112" y="2122"/>
              <a:ext cx="3168" cy="1814"/>
            </a:xfrm>
            <a:prstGeom prst="rect">
              <a:avLst/>
            </a:prstGeom>
            <a:solidFill>
              <a:srgbClr val="C0C0C0">
                <a:alpha val="20000"/>
              </a:srgbClr>
            </a:solidFill>
            <a:ln w="9525">
              <a:solidFill>
                <a:srgbClr val="969696"/>
              </a:solidFill>
              <a:miter lim="800000"/>
              <a:headEnd/>
              <a:tailEnd/>
            </a:ln>
          </p:spPr>
          <p:txBody>
            <a:bodyPr/>
            <a:lstStyle/>
            <a:p>
              <a:r>
                <a:rPr lang="en-US" altLang="en-US" sz="1200" b="1" dirty="0">
                  <a:solidFill>
                    <a:srgbClr val="FF0000"/>
                  </a:solidFill>
                </a:rPr>
                <a:t>The Rule of Rectangle says… </a:t>
              </a:r>
              <a:endParaRPr lang="en-US" altLang="en-US" sz="1200" b="1" i="1" dirty="0">
                <a:solidFill>
                  <a:srgbClr val="FF0000"/>
                </a:solidFill>
              </a:endParaRPr>
            </a:p>
            <a:p>
              <a:endParaRPr lang="en-US" altLang="en-US" sz="1200" b="1" dirty="0">
                <a:solidFill>
                  <a:srgbClr val="FF0000"/>
                </a:solidFill>
              </a:endParaRPr>
            </a:p>
            <a:p>
              <a:pPr algn="ctr"/>
              <a:r>
                <a:rPr lang="en-US" altLang="en-US" sz="1200" b="1" dirty="0">
                  <a:solidFill>
                    <a:srgbClr val="FF0000"/>
                  </a:solidFill>
                </a:rPr>
                <a:t>The long side always goes to the fence!</a:t>
              </a:r>
            </a:p>
            <a:p>
              <a:pPr algn="ctr"/>
              <a:endParaRPr lang="en-US" altLang="en-US" sz="1200" b="1" dirty="0">
                <a:solidFill>
                  <a:srgbClr val="FF0000"/>
                </a:solidFill>
              </a:endParaRPr>
            </a:p>
            <a:p>
              <a:pPr algn="ctr"/>
              <a:endParaRPr lang="en-US" altLang="en-US" sz="1200" b="1" dirty="0"/>
            </a:p>
            <a:p>
              <a:endParaRPr lang="en-US" altLang="en-US" sz="1200" b="1" dirty="0">
                <a:solidFill>
                  <a:srgbClr val="0000FF"/>
                </a:solidFill>
              </a:endParaRPr>
            </a:p>
            <a:p>
              <a:endParaRPr lang="en-US" altLang="en-US" sz="1200" b="1" dirty="0">
                <a:solidFill>
                  <a:srgbClr val="0000FF"/>
                </a:solidFill>
              </a:endParaRPr>
            </a:p>
            <a:p>
              <a:endParaRPr lang="en-US" altLang="en-US" sz="1200" b="1" dirty="0">
                <a:solidFill>
                  <a:srgbClr val="0000FF"/>
                </a:solidFill>
              </a:endParaRPr>
            </a:p>
            <a:p>
              <a:endParaRPr lang="en-US" altLang="en-US" sz="1200" b="1" dirty="0">
                <a:solidFill>
                  <a:srgbClr val="0000FF"/>
                </a:solidFill>
              </a:endParaRPr>
            </a:p>
            <a:p>
              <a:endParaRPr lang="en-US" altLang="en-US" sz="1200" b="1" dirty="0">
                <a:solidFill>
                  <a:srgbClr val="0000FF"/>
                </a:solidFill>
              </a:endParaRPr>
            </a:p>
            <a:p>
              <a:endParaRPr lang="en-US" altLang="en-US" sz="1200" b="1" dirty="0">
                <a:solidFill>
                  <a:srgbClr val="0000FF"/>
                </a:solidFill>
              </a:endParaRPr>
            </a:p>
            <a:p>
              <a:endParaRPr lang="en-US" altLang="en-US" sz="1200" b="1" dirty="0">
                <a:solidFill>
                  <a:srgbClr val="0000FF"/>
                </a:solidFill>
              </a:endParaRPr>
            </a:p>
            <a:p>
              <a:endParaRPr lang="en-US" altLang="en-US" sz="1200" b="1" dirty="0">
                <a:solidFill>
                  <a:srgbClr val="0000FF"/>
                </a:solidFill>
              </a:endParaRPr>
            </a:p>
            <a:p>
              <a:endParaRPr lang="en-US" altLang="en-US" sz="1200" b="1" dirty="0">
                <a:solidFill>
                  <a:srgbClr val="0000FF"/>
                </a:solidFill>
              </a:endParaRPr>
            </a:p>
            <a:p>
              <a:endParaRPr lang="en-US" altLang="en-US" sz="1200" b="1" dirty="0">
                <a:solidFill>
                  <a:srgbClr val="0000FF"/>
                </a:solidFill>
              </a:endParaRPr>
            </a:p>
            <a:p>
              <a:pPr algn="ctr"/>
              <a:r>
                <a:rPr lang="en-US" altLang="en-US" sz="1200" b="1" dirty="0">
                  <a:solidFill>
                    <a:srgbClr val="0000FF"/>
                  </a:solidFill>
                </a:rPr>
                <a:t>Move the wood/blade in the direction that increases stability.</a:t>
              </a:r>
              <a:endParaRPr lang="en-US" altLang="en-US" b="1" dirty="0"/>
            </a:p>
          </p:txBody>
        </p:sp>
        <p:sp>
          <p:nvSpPr>
            <p:cNvPr id="62469" name="AutoShape 5"/>
            <p:cNvSpPr>
              <a:spLocks noChangeArrowheads="1"/>
            </p:cNvSpPr>
            <p:nvPr/>
          </p:nvSpPr>
          <p:spPr bwMode="auto">
            <a:xfrm flipV="1">
              <a:off x="2112" y="2442"/>
              <a:ext cx="2304" cy="792"/>
            </a:xfrm>
            <a:prstGeom prst="cube">
              <a:avLst>
                <a:gd name="adj" fmla="val 4546"/>
              </a:avLst>
            </a:prstGeom>
            <a:solidFill>
              <a:srgbClr val="FFFFFF"/>
            </a:solidFill>
            <a:ln w="9525">
              <a:solidFill>
                <a:srgbClr val="000000"/>
              </a:solidFill>
              <a:miter lim="800000"/>
              <a:headEnd/>
              <a:tailEnd/>
            </a:ln>
          </p:spPr>
          <p:txBody>
            <a:bodyPr/>
            <a:lstStyle/>
            <a:p>
              <a:endParaRPr lang="en-US"/>
            </a:p>
          </p:txBody>
        </p:sp>
        <p:sp>
          <p:nvSpPr>
            <p:cNvPr id="62470" name="AutoShape 6"/>
            <p:cNvSpPr>
              <a:spLocks/>
            </p:cNvSpPr>
            <p:nvPr/>
          </p:nvSpPr>
          <p:spPr bwMode="auto">
            <a:xfrm rot="10800000">
              <a:off x="4440" y="2484"/>
              <a:ext cx="144" cy="732"/>
            </a:xfrm>
            <a:prstGeom prst="leftBrace">
              <a:avLst>
                <a:gd name="adj1" fmla="val 42361"/>
                <a:gd name="adj2" fmla="val 50000"/>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2471" name="AutoShape 7"/>
            <p:cNvSpPr>
              <a:spLocks/>
            </p:cNvSpPr>
            <p:nvPr/>
          </p:nvSpPr>
          <p:spPr bwMode="auto">
            <a:xfrm rot="16200000">
              <a:off x="3210" y="2232"/>
              <a:ext cx="144" cy="2232"/>
            </a:xfrm>
            <a:prstGeom prst="leftBrace">
              <a:avLst>
                <a:gd name="adj1" fmla="val 129167"/>
                <a:gd name="adj2" fmla="val 50000"/>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2472" name="Text Box 8"/>
            <p:cNvSpPr txBox="1">
              <a:spLocks noChangeArrowheads="1"/>
            </p:cNvSpPr>
            <p:nvPr/>
          </p:nvSpPr>
          <p:spPr bwMode="auto">
            <a:xfrm>
              <a:off x="4584" y="2742"/>
              <a:ext cx="648" cy="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z="1200">
                  <a:solidFill>
                    <a:srgbClr val="FF0000"/>
                  </a:solidFill>
                </a:rPr>
                <a:t>Less stable</a:t>
              </a:r>
              <a:endParaRPr lang="en-US" altLang="en-US"/>
            </a:p>
          </p:txBody>
        </p:sp>
        <p:sp>
          <p:nvSpPr>
            <p:cNvPr id="62473" name="Text Box 9"/>
            <p:cNvSpPr txBox="1">
              <a:spLocks noChangeArrowheads="1"/>
            </p:cNvSpPr>
            <p:nvPr/>
          </p:nvSpPr>
          <p:spPr bwMode="auto">
            <a:xfrm>
              <a:off x="2973" y="3420"/>
              <a:ext cx="792" cy="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z="1200">
                  <a:solidFill>
                    <a:srgbClr val="FF0000"/>
                  </a:solidFill>
                </a:rPr>
                <a:t>More stable</a:t>
              </a:r>
              <a:endParaRPr lang="en-US" altLang="en-US"/>
            </a:p>
          </p:txBody>
        </p:sp>
        <p:sp>
          <p:nvSpPr>
            <p:cNvPr id="62474" name="Text Box 10"/>
            <p:cNvSpPr txBox="1">
              <a:spLocks noChangeArrowheads="1"/>
            </p:cNvSpPr>
            <p:nvPr/>
          </p:nvSpPr>
          <p:spPr bwMode="auto">
            <a:xfrm>
              <a:off x="2502" y="2790"/>
              <a:ext cx="792" cy="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z="1200" b="1">
                  <a:solidFill>
                    <a:srgbClr val="FF6600"/>
                  </a:solidFill>
                </a:rPr>
                <a:t>Rip cutting</a:t>
              </a:r>
              <a:endParaRPr lang="en-US" altLang="en-US" b="1"/>
            </a:p>
          </p:txBody>
        </p:sp>
        <p:sp>
          <p:nvSpPr>
            <p:cNvPr id="62475" name="Line 11"/>
            <p:cNvSpPr>
              <a:spLocks noChangeShapeType="1"/>
            </p:cNvSpPr>
            <p:nvPr/>
          </p:nvSpPr>
          <p:spPr bwMode="auto">
            <a:xfrm>
              <a:off x="3072" y="2898"/>
              <a:ext cx="360" cy="0"/>
            </a:xfrm>
            <a:prstGeom prst="line">
              <a:avLst/>
            </a:prstGeom>
            <a:noFill/>
            <a:ln w="9525">
              <a:solidFill>
                <a:srgbClr val="FF66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2476" name="Freeform 12"/>
            <p:cNvSpPr>
              <a:spLocks/>
            </p:cNvSpPr>
            <p:nvPr/>
          </p:nvSpPr>
          <p:spPr bwMode="auto">
            <a:xfrm>
              <a:off x="4008" y="2970"/>
              <a:ext cx="0" cy="174"/>
            </a:xfrm>
            <a:custGeom>
              <a:avLst/>
              <a:gdLst>
                <a:gd name="T0" fmla="*/ 0 w 1"/>
                <a:gd name="T1" fmla="*/ 0 h 435"/>
                <a:gd name="T2" fmla="*/ 1 w 1"/>
                <a:gd name="T3" fmla="*/ 435 h 435"/>
              </a:gdLst>
              <a:ahLst/>
              <a:cxnLst>
                <a:cxn ang="0">
                  <a:pos x="T0" y="T1"/>
                </a:cxn>
                <a:cxn ang="0">
                  <a:pos x="T2" y="T3"/>
                </a:cxn>
              </a:cxnLst>
              <a:rect l="0" t="0" r="r" b="b"/>
              <a:pathLst>
                <a:path w="1" h="435">
                  <a:moveTo>
                    <a:pt x="0" y="0"/>
                  </a:moveTo>
                  <a:lnTo>
                    <a:pt x="1" y="435"/>
                  </a:lnTo>
                </a:path>
              </a:pathLst>
            </a:custGeom>
            <a:noFill/>
            <a:ln w="9525">
              <a:solidFill>
                <a:srgbClr val="80008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2477" name="Text Box 13"/>
            <p:cNvSpPr txBox="1">
              <a:spLocks noChangeArrowheads="1"/>
            </p:cNvSpPr>
            <p:nvPr/>
          </p:nvSpPr>
          <p:spPr bwMode="auto">
            <a:xfrm>
              <a:off x="3660" y="2796"/>
              <a:ext cx="792" cy="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z="1200" b="1">
                  <a:solidFill>
                    <a:srgbClr val="800080"/>
                  </a:solidFill>
                </a:rPr>
                <a:t>Crosscutting</a:t>
              </a:r>
              <a:endParaRPr lang="en-US" altLang="en-US" b="1"/>
            </a:p>
          </p:txBody>
        </p:sp>
        <p:sp>
          <p:nvSpPr>
            <p:cNvPr id="62478" name="Text Box 14"/>
            <p:cNvSpPr txBox="1">
              <a:spLocks noChangeArrowheads="1"/>
            </p:cNvSpPr>
            <p:nvPr/>
          </p:nvSpPr>
          <p:spPr bwMode="auto">
            <a:xfrm>
              <a:off x="2268" y="2424"/>
              <a:ext cx="230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en-US" sz="1200" b="1">
                  <a:solidFill>
                    <a:srgbClr val="008000"/>
                  </a:solidFill>
                </a:rPr>
                <a:t>Stability is the key to avoiding kickbacks.  </a:t>
              </a:r>
              <a:endParaRPr lang="en-US" altLang="en-US" b="1"/>
            </a:p>
          </p:txBody>
        </p:sp>
        <p:sp>
          <p:nvSpPr>
            <p:cNvPr id="62479" name="Freeform 15"/>
            <p:cNvSpPr>
              <a:spLocks/>
            </p:cNvSpPr>
            <p:nvPr/>
          </p:nvSpPr>
          <p:spPr bwMode="auto">
            <a:xfrm>
              <a:off x="4008" y="2676"/>
              <a:ext cx="0" cy="168"/>
            </a:xfrm>
            <a:custGeom>
              <a:avLst/>
              <a:gdLst>
                <a:gd name="T0" fmla="*/ 0 w 1"/>
                <a:gd name="T1" fmla="*/ 420 h 420"/>
                <a:gd name="T2" fmla="*/ 0 w 1"/>
                <a:gd name="T3" fmla="*/ 0 h 420"/>
              </a:gdLst>
              <a:ahLst/>
              <a:cxnLst>
                <a:cxn ang="0">
                  <a:pos x="T0" y="T1"/>
                </a:cxn>
                <a:cxn ang="0">
                  <a:pos x="T2" y="T3"/>
                </a:cxn>
              </a:cxnLst>
              <a:rect l="0" t="0" r="r" b="b"/>
              <a:pathLst>
                <a:path w="1" h="420">
                  <a:moveTo>
                    <a:pt x="0" y="420"/>
                  </a:moveTo>
                  <a:lnTo>
                    <a:pt x="0" y="0"/>
                  </a:lnTo>
                </a:path>
              </a:pathLst>
            </a:custGeom>
            <a:noFill/>
            <a:ln w="9525">
              <a:solidFill>
                <a:srgbClr val="80008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62480" name="Text Box 16"/>
          <p:cNvSpPr txBox="1">
            <a:spLocks noChangeArrowheads="1"/>
          </p:cNvSpPr>
          <p:nvPr/>
        </p:nvSpPr>
        <p:spPr bwMode="auto">
          <a:xfrm>
            <a:off x="296694" y="5137150"/>
            <a:ext cx="22860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solidFill>
                  <a:srgbClr val="FF0000"/>
                </a:solidFill>
              </a:rPr>
              <a:t>Rule of rectangle reduces kickback.</a:t>
            </a:r>
          </a:p>
        </p:txBody>
      </p:sp>
    </p:spTree>
    <p:extLst>
      <p:ext uri="{BB962C8B-B14F-4D97-AF65-F5344CB8AC3E}">
        <p14:creationId xmlns:p14="http://schemas.microsoft.com/office/powerpoint/2010/main" xmlns="" val="551303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500" fill="hold"/>
                                        <p:tgtEl>
                                          <p:spTgt spid="62466"/>
                                        </p:tgtEl>
                                        <p:attrNameLst>
                                          <p:attrName>ppt_w</p:attrName>
                                        </p:attrNameLst>
                                      </p:cBhvr>
                                      <p:tavLst>
                                        <p:tav tm="0">
                                          <p:val>
                                            <p:fltVal val="0"/>
                                          </p:val>
                                        </p:tav>
                                        <p:tav tm="100000">
                                          <p:val>
                                            <p:strVal val="#ppt_w"/>
                                          </p:val>
                                        </p:tav>
                                      </p:tavLst>
                                    </p:anim>
                                    <p:anim calcmode="lin" valueType="num">
                                      <p:cBhvr>
                                        <p:cTn id="8" dur="500" fill="hold"/>
                                        <p:tgtEl>
                                          <p:spTgt spid="62466"/>
                                        </p:tgtEl>
                                        <p:attrNameLst>
                                          <p:attrName>ppt_h</p:attrName>
                                        </p:attrNameLst>
                                      </p:cBhvr>
                                      <p:tavLst>
                                        <p:tav tm="0">
                                          <p:val>
                                            <p:fltVal val="0"/>
                                          </p:val>
                                        </p:tav>
                                        <p:tav tm="100000">
                                          <p:val>
                                            <p:strVal val="#ppt_h"/>
                                          </p:val>
                                        </p:tav>
                                      </p:tavLst>
                                    </p:anim>
                                    <p:animEffect transition="in" filter="fade">
                                      <p:cBhvr>
                                        <p:cTn id="9" dur="500"/>
                                        <p:tgtEl>
                                          <p:spTgt spid="62466"/>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62480"/>
                                        </p:tgtEl>
                                        <p:attrNameLst>
                                          <p:attrName>style.visibility</p:attrName>
                                        </p:attrNameLst>
                                      </p:cBhvr>
                                      <p:to>
                                        <p:strVal val="visible"/>
                                      </p:to>
                                    </p:set>
                                    <p:anim calcmode="lin" valueType="num">
                                      <p:cBhvr>
                                        <p:cTn id="13" dur="500" fill="hold"/>
                                        <p:tgtEl>
                                          <p:spTgt spid="62480"/>
                                        </p:tgtEl>
                                        <p:attrNameLst>
                                          <p:attrName>ppt_w</p:attrName>
                                        </p:attrNameLst>
                                      </p:cBhvr>
                                      <p:tavLst>
                                        <p:tav tm="0">
                                          <p:val>
                                            <p:fltVal val="0"/>
                                          </p:val>
                                        </p:tav>
                                        <p:tav tm="100000">
                                          <p:val>
                                            <p:strVal val="#ppt_w"/>
                                          </p:val>
                                        </p:tav>
                                      </p:tavLst>
                                    </p:anim>
                                    <p:anim calcmode="lin" valueType="num">
                                      <p:cBhvr>
                                        <p:cTn id="14" dur="500" fill="hold"/>
                                        <p:tgtEl>
                                          <p:spTgt spid="62480"/>
                                        </p:tgtEl>
                                        <p:attrNameLst>
                                          <p:attrName>ppt_h</p:attrName>
                                        </p:attrNameLst>
                                      </p:cBhvr>
                                      <p:tavLst>
                                        <p:tav tm="0">
                                          <p:val>
                                            <p:fltVal val="0"/>
                                          </p:val>
                                        </p:tav>
                                        <p:tav tm="100000">
                                          <p:val>
                                            <p:strVal val="#ppt_h"/>
                                          </p:val>
                                        </p:tav>
                                      </p:tavLst>
                                    </p:anim>
                                    <p:animEffect transition="in" filter="fade">
                                      <p:cBhvr>
                                        <p:cTn id="15" dur="500"/>
                                        <p:tgtEl>
                                          <p:spTgt spid="62480"/>
                                        </p:tgtEl>
                                      </p:cBhvr>
                                    </p:animEffect>
                                  </p:childTnLst>
                                </p:cTn>
                              </p:par>
                            </p:childTnLst>
                          </p:cTn>
                        </p:par>
                        <p:par>
                          <p:cTn id="16" fill="hold" nodeType="afterGroup">
                            <p:stCondLst>
                              <p:cond delay="1000"/>
                            </p:stCondLst>
                            <p:childTnLst>
                              <p:par>
                                <p:cTn id="17" presetID="9" presetClass="entr" presetSubtype="0" fill="hold" nodeType="afterEffect">
                                  <p:stCondLst>
                                    <p:cond delay="0"/>
                                  </p:stCondLst>
                                  <p:childTnLst>
                                    <p:set>
                                      <p:cBhvr>
                                        <p:cTn id="18" dur="1" fill="hold">
                                          <p:stCondLst>
                                            <p:cond delay="0"/>
                                          </p:stCondLst>
                                        </p:cTn>
                                        <p:tgtEl>
                                          <p:spTgt spid="62467"/>
                                        </p:tgtEl>
                                        <p:attrNameLst>
                                          <p:attrName>style.visibility</p:attrName>
                                        </p:attrNameLst>
                                      </p:cBhvr>
                                      <p:to>
                                        <p:strVal val="visible"/>
                                      </p:to>
                                    </p:set>
                                    <p:animEffect transition="in" filter="dissolve">
                                      <p:cBhvr>
                                        <p:cTn id="19" dur="5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8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1270</Words>
  <Application>Microsoft Office PowerPoint</Application>
  <PresentationFormat>On-screen Show (4:3)</PresentationFormat>
  <Paragraphs>144</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Table Saw (Circular Saw)</vt:lpstr>
      <vt:lpstr>Slide 2</vt:lpstr>
      <vt:lpstr>Slide 3</vt:lpstr>
      <vt:lpstr>Slide 4</vt:lpstr>
      <vt:lpstr>Slide 5</vt:lpstr>
      <vt:lpstr>   The 1950’s Delta Unisaw has most of the features familiar to us.   </vt:lpstr>
      <vt:lpstr>Slide 7</vt:lpstr>
      <vt:lpstr>Slide 8</vt:lpstr>
      <vt:lpstr>Slide 9</vt:lpstr>
      <vt:lpstr>Slide 10</vt:lpstr>
      <vt:lpstr>Slide 11</vt:lpstr>
      <vt:lpstr>Set the blade with the teeth just above the wood (≈ 1/8 inch).</vt:lpstr>
      <vt:lpstr>Set the blade with the teeth just above the wood (≈ 1/8 inch).</vt:lpstr>
      <vt:lpstr>Plant your left hand on the edge of the table.  It does NOT travel with the wood.</vt:lpstr>
      <vt:lpstr>Slide 15</vt:lpstr>
      <vt:lpstr>Place the push stick nearer to the blade than to the fence.  Angle it toward the fence.</vt:lpstr>
      <vt:lpstr>Slide 17</vt:lpstr>
      <vt:lpstr>Push the board all the way past the blade.</vt:lpstr>
      <vt:lpstr>Like this…    And your left hand never goes past the blade.</vt:lpstr>
      <vt:lpstr>Leave the piece on the left side of the blade where it is until the blade stops.</vt:lpstr>
      <vt:lpstr>“Tailing off”—you don’t own thumbs. Just support; don’t pull.</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CURRENT USER</dc:creator>
  <cp:lastModifiedBy>LThibault</cp:lastModifiedBy>
  <cp:revision>14</cp:revision>
  <dcterms:created xsi:type="dcterms:W3CDTF">2015-09-13T07:08:09Z</dcterms:created>
  <dcterms:modified xsi:type="dcterms:W3CDTF">2015-09-24T23:26:56Z</dcterms:modified>
</cp:coreProperties>
</file>