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7" r:id="rId3"/>
    <p:sldId id="280" r:id="rId4"/>
    <p:sldId id="270" r:id="rId5"/>
    <p:sldId id="275" r:id="rId6"/>
    <p:sldId id="271" r:id="rId7"/>
    <p:sldId id="272" r:id="rId8"/>
    <p:sldId id="273" r:id="rId9"/>
    <p:sldId id="274" r:id="rId10"/>
    <p:sldId id="257" r:id="rId11"/>
    <p:sldId id="258" r:id="rId12"/>
    <p:sldId id="277" r:id="rId13"/>
    <p:sldId id="279" r:id="rId14"/>
    <p:sldId id="259" r:id="rId15"/>
    <p:sldId id="265" r:id="rId16"/>
    <p:sldId id="266" r:id="rId17"/>
    <p:sldId id="278" r:id="rId18"/>
    <p:sldId id="267" r:id="rId19"/>
    <p:sldId id="268" r:id="rId20"/>
    <p:sldId id="269" r:id="rId21"/>
    <p:sldId id="260" r:id="rId22"/>
    <p:sldId id="262" r:id="rId23"/>
    <p:sldId id="261" r:id="rId24"/>
    <p:sldId id="283" r:id="rId25"/>
    <p:sldId id="284" r:id="rId26"/>
    <p:sldId id="263" r:id="rId27"/>
    <p:sldId id="281" r:id="rId28"/>
    <p:sldId id="282" r:id="rId29"/>
    <p:sldId id="288" r:id="rId30"/>
    <p:sldId id="285" r:id="rId31"/>
    <p:sldId id="264" r:id="rId32"/>
    <p:sldId id="290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660"/>
  </p:normalViewPr>
  <p:slideViewPr>
    <p:cSldViewPr>
      <p:cViewPr varScale="1">
        <p:scale>
          <a:sx n="69" d="100"/>
          <a:sy n="69" d="100"/>
        </p:scale>
        <p:origin x="-5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365E-83E8-463E-B321-EBC266B8C0DF}" type="datetimeFigureOut">
              <a:rPr lang="en-US"/>
              <a:pPr>
                <a:defRPr/>
              </a:pPr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DDA76-33B0-48C2-998D-5A6455B0A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8889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C98AC-325C-4CEF-B539-694C94076119}" type="datetimeFigureOut">
              <a:rPr lang="en-US"/>
              <a:pPr>
                <a:defRPr/>
              </a:pPr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A6E12-5A29-407F-9D1B-AD56D1EEA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5930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2D369-C375-454D-A464-7125AD0C80A1}" type="datetimeFigureOut">
              <a:rPr lang="en-US"/>
              <a:pPr>
                <a:defRPr/>
              </a:pPr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DDFF4-C85D-4630-AFD5-50B663443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4126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B9C44-D809-44DA-9458-CC0785152E40}" type="datetimeFigureOut">
              <a:rPr lang="en-US"/>
              <a:pPr>
                <a:defRPr/>
              </a:pPr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4573A-F62A-45B5-B660-45AF76E65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588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F9556-C16B-4D22-A893-6BBCE519CCF7}" type="datetimeFigureOut">
              <a:rPr lang="en-US"/>
              <a:pPr>
                <a:defRPr/>
              </a:pPr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E3202-761D-4D6F-B4B2-ACE4BA22A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5210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0FFA4-FBDA-43CE-8162-F1FBC279D04D}" type="datetimeFigureOut">
              <a:rPr lang="en-US"/>
              <a:pPr>
                <a:defRPr/>
              </a:pPr>
              <a:t>9/18/2015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62C87-E2B0-48C5-9979-15A64331B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051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EBC57-F31D-45BC-BE6A-A2660A95CDE7}" type="datetimeFigureOut">
              <a:rPr lang="en-US"/>
              <a:pPr>
                <a:defRPr/>
              </a:pPr>
              <a:t>9/18/2015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3DFBC-50B0-4755-BE50-2BE8A976B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064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9337-5FBA-4483-A35D-2B3251320BB5}" type="datetimeFigureOut">
              <a:rPr lang="en-US"/>
              <a:pPr>
                <a:defRPr/>
              </a:pPr>
              <a:t>9/18/2015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6F61E-8CF3-45C7-A66C-DA62DFA6A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975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63A63-3427-4E90-B7AA-7FA42A2263CA}" type="datetimeFigureOut">
              <a:rPr lang="en-US"/>
              <a:pPr>
                <a:defRPr/>
              </a:pPr>
              <a:t>9/18/2015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DC575-421D-4AF7-9DB9-D37270036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9383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FC3CC-BFF4-423C-93B6-E42327A5EC57}" type="datetimeFigureOut">
              <a:rPr lang="en-US"/>
              <a:pPr>
                <a:defRPr/>
              </a:pPr>
              <a:t>9/18/2015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AB6C1-E7C9-412B-96E2-C7C34620B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856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A79A6-A33E-458D-8469-15324AB1436D}" type="datetimeFigureOut">
              <a:rPr lang="en-US"/>
              <a:pPr>
                <a:defRPr/>
              </a:pPr>
              <a:t>9/18/2015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343A6-3F82-44AB-B24B-5733F75A7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7949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CC991B-7E52-475B-A698-38F51682AEBE}" type="datetimeFigureOut">
              <a:rPr lang="en-US"/>
              <a:pPr>
                <a:defRPr/>
              </a:pPr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EDEAA4-016A-4FB9-A856-C187EF698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8800" smtClean="0">
                <a:solidFill>
                  <a:srgbClr val="0070C0"/>
                </a:solidFill>
              </a:rPr>
              <a:t>Delta Scroll Saw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267" name="Picture 2" descr="C:\Users\User\Pictures\iCloud Photos\My Photo Stream\IMG_01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848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Loosen the </a:t>
            </a:r>
            <a:r>
              <a:rPr lang="en-US" u="sng" dirty="0" smtClean="0"/>
              <a:t>bottom</a:t>
            </a:r>
            <a:r>
              <a:rPr lang="en-US" dirty="0" smtClean="0"/>
              <a:t> clamp with both tools the same as at the top.</a:t>
            </a:r>
          </a:p>
        </p:txBody>
      </p:sp>
      <p:pic>
        <p:nvPicPr>
          <p:cNvPr id="12291" name="Picture 2" descr="C:\Users\User\Pictures\iCloud Photos\My Photo Stream\IMG_01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477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6629400" y="2476500"/>
            <a:ext cx="1968500" cy="1104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62000" y="3048000"/>
            <a:ext cx="121920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Removing this circular plate makes it easier to position the blade in the clamps. </a:t>
            </a:r>
          </a:p>
        </p:txBody>
      </p:sp>
      <p:pic>
        <p:nvPicPr>
          <p:cNvPr id="13315" name="Picture 2" descr="C:\Users\User\Pictures\iCloud Photos\My Photo Stream\IMG_01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62100"/>
            <a:ext cx="67818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38400" cy="4983162"/>
          </a:xfrm>
        </p:spPr>
        <p:txBody>
          <a:bodyPr/>
          <a:lstStyle/>
          <a:p>
            <a:pPr eaLnBrk="1" hangingPunct="1"/>
            <a:r>
              <a:rPr lang="en-US" altLang="en-US" smtClean="0"/>
              <a:t>Don’t forget, the </a:t>
            </a:r>
            <a:r>
              <a:rPr lang="en-US" altLang="en-US" u="sng" smtClean="0"/>
              <a:t>teeth point down</a:t>
            </a:r>
            <a:r>
              <a:rPr lang="en-US" altLang="en-US" smtClean="0"/>
              <a:t>.</a:t>
            </a:r>
          </a:p>
        </p:txBody>
      </p:sp>
      <p:pic>
        <p:nvPicPr>
          <p:cNvPr id="14339" name="Picture 2" descr="C:\Users\User\Pictures\iCloud Photos\My Photo Stream\IMG_01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0"/>
            <a:ext cx="5410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6629400" y="3048000"/>
            <a:ext cx="0" cy="2286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z="3200" u="sng" smtClean="0"/>
              <a:t>After installing </a:t>
            </a:r>
            <a:r>
              <a:rPr lang="en-US" altLang="en-US" sz="3200" smtClean="0"/>
              <a:t>the new blade, </a:t>
            </a:r>
            <a:r>
              <a:rPr lang="en-US" altLang="en-US" sz="3200" u="sng" smtClean="0"/>
              <a:t>apply tension </a:t>
            </a:r>
            <a:r>
              <a:rPr lang="en-US" altLang="en-US" sz="3200" smtClean="0"/>
              <a:t>by moving the lever back to its original position.  </a:t>
            </a:r>
          </a:p>
        </p:txBody>
      </p:sp>
      <p:pic>
        <p:nvPicPr>
          <p:cNvPr id="15363" name="Picture 2" descr="C:\Users\User\Pictures\iCloud Photos\My Photo Stream\IMG_01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01775"/>
            <a:ext cx="5973763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3868" flipH="1">
            <a:off x="4014788" y="2508250"/>
            <a:ext cx="108585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6387" name="Picture 2" descr="C:\Users\User\Pictures\iCloud Photos\My Photo Stream\IMG_01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15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3868" flipH="1">
            <a:off x="3914775" y="2355850"/>
            <a:ext cx="108585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981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If the blade is too loose or too tight, </a:t>
            </a:r>
            <a:r>
              <a:rPr lang="en-US" u="sng" dirty="0" smtClean="0"/>
              <a:t>release the lever</a:t>
            </a:r>
            <a:r>
              <a:rPr lang="en-US" dirty="0" smtClean="0"/>
              <a:t>, turn this knob, and  tighten the lever again.</a:t>
            </a:r>
          </a:p>
        </p:txBody>
      </p:sp>
      <p:pic>
        <p:nvPicPr>
          <p:cNvPr id="17411" name="Picture 2" descr="C:\Users\User\Pictures\iCloud Photos\My Photo Stream\IMG_01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2209800"/>
            <a:ext cx="792480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2" name="Group 12"/>
          <p:cNvGrpSpPr>
            <a:grpSpLocks/>
          </p:cNvGrpSpPr>
          <p:nvPr/>
        </p:nvGrpSpPr>
        <p:grpSpPr bwMode="auto">
          <a:xfrm>
            <a:off x="5638800" y="1295400"/>
            <a:ext cx="1752600" cy="2514600"/>
            <a:chOff x="5638800" y="1295400"/>
            <a:chExt cx="1752600" cy="25146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934200" y="1295400"/>
              <a:ext cx="457200" cy="45720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5638800" y="1752600"/>
              <a:ext cx="1752600" cy="2057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4114800" cy="5516562"/>
          </a:xfrm>
        </p:spPr>
        <p:txBody>
          <a:bodyPr/>
          <a:lstStyle/>
          <a:p>
            <a:pPr eaLnBrk="1" hangingPunct="1"/>
            <a:r>
              <a:rPr lang="en-US" altLang="en-US" sz="5400" smtClean="0">
                <a:solidFill>
                  <a:srgbClr val="0070C0"/>
                </a:solidFill>
              </a:rPr>
              <a:t>When plucked, the blade should ring with a high clear note.</a:t>
            </a:r>
          </a:p>
        </p:txBody>
      </p:sp>
      <p:grpSp>
        <p:nvGrpSpPr>
          <p:cNvPr id="18435" name="Group 9"/>
          <p:cNvGrpSpPr>
            <a:grpSpLocks/>
          </p:cNvGrpSpPr>
          <p:nvPr/>
        </p:nvGrpSpPr>
        <p:grpSpPr bwMode="auto">
          <a:xfrm>
            <a:off x="4899025" y="1252538"/>
            <a:ext cx="2886075" cy="3260725"/>
            <a:chOff x="4533900" y="1295400"/>
            <a:chExt cx="2885062" cy="3260725"/>
          </a:xfrm>
        </p:grpSpPr>
        <p:pic>
          <p:nvPicPr>
            <p:cNvPr id="18436" name="Picture 2" descr="http://images.clipartpanda.com/music-note-clip-art-transparent-background-abTyz5jiL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8213" y="2530475"/>
              <a:ext cx="1295400" cy="202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37" name="Group 8"/>
            <p:cNvGrpSpPr>
              <a:grpSpLocks/>
            </p:cNvGrpSpPr>
            <p:nvPr/>
          </p:nvGrpSpPr>
          <p:grpSpPr bwMode="auto">
            <a:xfrm>
              <a:off x="4533900" y="1295400"/>
              <a:ext cx="2885062" cy="2743200"/>
              <a:chOff x="4533900" y="1295400"/>
              <a:chExt cx="2885062" cy="2743200"/>
            </a:xfrm>
          </p:grpSpPr>
          <p:grpSp>
            <p:nvGrpSpPr>
              <p:cNvPr id="18438" name="Group 7"/>
              <p:cNvGrpSpPr>
                <a:grpSpLocks/>
              </p:cNvGrpSpPr>
              <p:nvPr/>
            </p:nvGrpSpPr>
            <p:grpSpPr bwMode="auto">
              <a:xfrm>
                <a:off x="4533900" y="1638300"/>
                <a:ext cx="2589989" cy="2400300"/>
                <a:chOff x="4533900" y="1638300"/>
                <a:chExt cx="2589989" cy="2400300"/>
              </a:xfrm>
            </p:grpSpPr>
            <p:sp>
              <p:nvSpPr>
                <p:cNvPr id="4" name="Arc 3"/>
                <p:cNvSpPr/>
                <p:nvPr/>
              </p:nvSpPr>
              <p:spPr>
                <a:xfrm>
                  <a:off x="4914766" y="1905000"/>
                  <a:ext cx="1904332" cy="1905000"/>
                </a:xfrm>
                <a:prstGeom prst="arc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" name="Arc 4"/>
                <p:cNvSpPr/>
                <p:nvPr/>
              </p:nvSpPr>
              <p:spPr>
                <a:xfrm>
                  <a:off x="4533900" y="2133600"/>
                  <a:ext cx="1904332" cy="1905000"/>
                </a:xfrm>
                <a:prstGeom prst="arc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" name="Arc 5"/>
                <p:cNvSpPr/>
                <p:nvPr/>
              </p:nvSpPr>
              <p:spPr>
                <a:xfrm>
                  <a:off x="5219459" y="1638300"/>
                  <a:ext cx="1904332" cy="1905000"/>
                </a:xfrm>
                <a:prstGeom prst="arc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7" name="Arc 6"/>
              <p:cNvSpPr/>
              <p:nvPr/>
            </p:nvSpPr>
            <p:spPr>
              <a:xfrm>
                <a:off x="5514631" y="1295400"/>
                <a:ext cx="1904331" cy="1905000"/>
              </a:xfrm>
              <a:prstGeom prst="arc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Guide (V-shape) goes directly behind, but not rubbing on blade.</a:t>
            </a:r>
          </a:p>
        </p:txBody>
      </p:sp>
      <p:pic>
        <p:nvPicPr>
          <p:cNvPr id="19459" name="Picture 2" descr="C:\Users\User\Pictures\iCloud Photos\My Photo Stream\IMG_01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20813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2133600" y="3657600"/>
            <a:ext cx="358140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483" name="Picture 2" descr="C:\Users\User\Pictures\iCloud Photos\My Photo Stream\IMG_01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5562600" y="2590800"/>
            <a:ext cx="3048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/>
          <a:lstStyle/>
          <a:p>
            <a:r>
              <a:rPr lang="en-US" altLang="en-US" sz="6000" smtClean="0">
                <a:solidFill>
                  <a:srgbClr val="FF0000"/>
                </a:solidFill>
              </a:rPr>
              <a:t>Changing Blades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u="sng" smtClean="0"/>
              <a:t>Pressure foot </a:t>
            </a:r>
            <a:r>
              <a:rPr lang="en-US" altLang="en-US" sz="3200" smtClean="0"/>
              <a:t>sits directly </a:t>
            </a:r>
            <a:r>
              <a:rPr lang="en-US" altLang="en-US" sz="3200" u="sng" smtClean="0"/>
              <a:t>on wood </a:t>
            </a:r>
            <a:r>
              <a:rPr lang="en-US" altLang="en-US" sz="3200" smtClean="0"/>
              <a:t>to keep wood from bouncing up and down with the blade.</a:t>
            </a:r>
          </a:p>
        </p:txBody>
      </p:sp>
      <p:pic>
        <p:nvPicPr>
          <p:cNvPr id="21507" name="Picture 2" descr="C:\Users\User\Pictures\iCloud Photos\My Photo Stream\IMG_01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7154863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rot="10800000" flipH="1">
            <a:off x="1066800" y="4343400"/>
            <a:ext cx="25146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2531" name="Picture 2" descr="C:\Users\User\Pictures\iCloud Photos\My Photo Stream\IMG_01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1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5410200" y="1600200"/>
            <a:ext cx="1371600" cy="152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371600" y="4572000"/>
            <a:ext cx="2057400" cy="723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pPr eaLnBrk="1" hangingPunct="1"/>
            <a:r>
              <a:rPr lang="en-US" altLang="en-US" smtClean="0"/>
              <a:t>On/Off and Variable Speed Control</a:t>
            </a:r>
          </a:p>
        </p:txBody>
      </p:sp>
      <p:pic>
        <p:nvPicPr>
          <p:cNvPr id="23555" name="Picture 4" descr="C:\Users\User\Pictures\iCloud Photos\My Photo Stream\IMG_01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1847850"/>
            <a:ext cx="6046787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5181600" y="4419600"/>
            <a:ext cx="2514600" cy="609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7467600" y="4105275"/>
            <a:ext cx="609600" cy="3905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869950"/>
            <a:ext cx="3581400" cy="5105400"/>
          </a:xfrm>
        </p:spPr>
        <p:txBody>
          <a:bodyPr/>
          <a:lstStyle/>
          <a:p>
            <a:pPr eaLnBrk="1" hangingPunct="1"/>
            <a:r>
              <a:rPr lang="en-US" altLang="en-US" smtClean="0"/>
              <a:t>MAKING </a:t>
            </a:r>
            <a:r>
              <a:rPr lang="en-US" altLang="en-US" u="sng" smtClean="0"/>
              <a:t>INSIDE</a:t>
            </a:r>
            <a:r>
              <a:rPr lang="en-US" altLang="en-US" smtClean="0"/>
              <a:t> CUTS—Drill a hole insert the blade through the hole.</a:t>
            </a:r>
          </a:p>
        </p:txBody>
      </p:sp>
      <p:pic>
        <p:nvPicPr>
          <p:cNvPr id="24579" name="Picture 3" descr="C:\Users\User\Pictures\iCloud Photos\My Photo Stream\IMG_01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4800"/>
            <a:ext cx="3914775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Excalibur Scroll Saw Tensioning Lever</a:t>
            </a:r>
          </a:p>
        </p:txBody>
      </p:sp>
      <p:pic>
        <p:nvPicPr>
          <p:cNvPr id="25603" name="Picture 2" descr="C:\Users\User\Pictures\iCloud Photos\My Photo Stream\IMG_01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68488"/>
            <a:ext cx="4776788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6627" name="Picture 2" descr="C:\Users\User\Pictures\iCloud Photos\My Photo Stream\IMG_01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6289675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Pressure foot on Excalibur Scroll Saw.</a:t>
            </a:r>
          </a:p>
        </p:txBody>
      </p:sp>
      <p:pic>
        <p:nvPicPr>
          <p:cNvPr id="27651" name="Picture 2" descr="C:\Users\User\Pictures\iCloud Photos\My Photo Stream\IMG_01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507163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71800" cy="4906962"/>
          </a:xfrm>
        </p:spPr>
        <p:txBody>
          <a:bodyPr/>
          <a:lstStyle/>
          <a:p>
            <a:pPr eaLnBrk="1" hangingPunct="1"/>
            <a:r>
              <a:rPr lang="en-US" altLang="en-US" smtClean="0"/>
              <a:t>Adjusting the height of the pressure foot.</a:t>
            </a:r>
          </a:p>
        </p:txBody>
      </p:sp>
      <p:pic>
        <p:nvPicPr>
          <p:cNvPr id="28675" name="Picture 2" descr="C:\Users\User\Pictures\iCloud Photos\My Photo Stream\IMG_01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1000"/>
            <a:ext cx="45148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048000" cy="5105400"/>
          </a:xfrm>
        </p:spPr>
        <p:txBody>
          <a:bodyPr/>
          <a:lstStyle/>
          <a:p>
            <a:pPr eaLnBrk="1" hangingPunct="1"/>
            <a:r>
              <a:rPr lang="en-US" altLang="en-US" smtClean="0"/>
              <a:t>Knob to make small adjustments to tension.</a:t>
            </a:r>
          </a:p>
        </p:txBody>
      </p:sp>
      <p:pic>
        <p:nvPicPr>
          <p:cNvPr id="29699" name="Picture 2" descr="C:\Users\User\Pictures\iCloud Photos\My Photo Stream\IMG_01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09600"/>
            <a:ext cx="4381500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038600" y="1524000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209800" y="1905000"/>
            <a:ext cx="18288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7400" cy="1143000"/>
          </a:xfrm>
        </p:spPr>
        <p:txBody>
          <a:bodyPr/>
          <a:lstStyle/>
          <a:p>
            <a:r>
              <a:rPr lang="en-US" altLang="en-US" smtClean="0"/>
              <a:t>Adjust tension here.</a:t>
            </a:r>
          </a:p>
        </p:txBody>
      </p:sp>
      <p:pic>
        <p:nvPicPr>
          <p:cNvPr id="30723" name="Picture 2" descr="C:\Users\User\Pictures\iCloud Photos\My Photo Stream\IMG_01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76400"/>
            <a:ext cx="34178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343400" y="1752600"/>
            <a:ext cx="1676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953000" y="1143000"/>
            <a:ext cx="76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C00000"/>
                </a:solidFill>
              </a:rPr>
              <a:t>FIRST RELEASE THE TENSION BY MOVING THE TENSIONING LEVER FORWARD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4343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On/Off Switch</a:t>
            </a:r>
          </a:p>
        </p:txBody>
      </p:sp>
      <p:pic>
        <p:nvPicPr>
          <p:cNvPr id="31747" name="Picture 2" descr="C:\Users\User\Pictures\iCloud Photos\My Photo Stream\IMG_01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71600"/>
            <a:ext cx="4381500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8" name="Group 6"/>
          <p:cNvGrpSpPr>
            <a:grpSpLocks/>
          </p:cNvGrpSpPr>
          <p:nvPr/>
        </p:nvGrpSpPr>
        <p:grpSpPr bwMode="auto">
          <a:xfrm>
            <a:off x="4876800" y="762000"/>
            <a:ext cx="1828800" cy="762000"/>
            <a:chOff x="4876800" y="762000"/>
            <a:chExt cx="1828800" cy="7620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876800" y="762000"/>
              <a:ext cx="18288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>
              <a:off x="6553200" y="762000"/>
              <a:ext cx="152400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3581400" cy="4114800"/>
          </a:xfrm>
        </p:spPr>
        <p:txBody>
          <a:bodyPr/>
          <a:lstStyle/>
          <a:p>
            <a:pPr eaLnBrk="1" hangingPunct="1"/>
            <a:r>
              <a:rPr lang="en-US" altLang="en-US" sz="4800" smtClean="0"/>
              <a:t>Set speed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On/Off Switch</a:t>
            </a:r>
          </a:p>
        </p:txBody>
      </p:sp>
      <p:pic>
        <p:nvPicPr>
          <p:cNvPr id="32771" name="Picture 7" descr="C:\Users\User\Pictures\iCloud Photos\My Photo Stream\IMG_01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3" y="533400"/>
            <a:ext cx="315118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267200" y="3581400"/>
            <a:ext cx="1828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962400" y="1905000"/>
            <a:ext cx="1828800" cy="190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9400" cy="5973762"/>
          </a:xfrm>
        </p:spPr>
        <p:txBody>
          <a:bodyPr/>
          <a:lstStyle/>
          <a:p>
            <a:r>
              <a:rPr lang="en-US" altLang="en-US" smtClean="0"/>
              <a:t>Plastic tube blows sawdust away so you can see where you are cutting.</a:t>
            </a:r>
          </a:p>
        </p:txBody>
      </p:sp>
      <p:pic>
        <p:nvPicPr>
          <p:cNvPr id="33795" name="Picture 2" descr="C:\Users\User\Pictures\iCloud Photos\My Photo Stream\IMG_01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38200"/>
            <a:ext cx="5143500" cy="5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Release Tension—move lever forward.</a:t>
            </a:r>
          </a:p>
        </p:txBody>
      </p:sp>
      <p:pic>
        <p:nvPicPr>
          <p:cNvPr id="5123" name="Picture 2" descr="C:\Users\User\Pictures\iCloud Photos\My Photo Stream\IMG_01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85653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/>
        </p:nvSpPr>
        <p:spPr>
          <a:xfrm rot="587999">
            <a:off x="1905000" y="2667000"/>
            <a:ext cx="865188" cy="615950"/>
          </a:xfrm>
          <a:custGeom>
            <a:avLst/>
            <a:gdLst>
              <a:gd name="connsiteX0" fmla="*/ 0 w 1248350"/>
              <a:gd name="connsiteY0" fmla="*/ 532181 h 532181"/>
              <a:gd name="connsiteX1" fmla="*/ 359923 w 1248350"/>
              <a:gd name="connsiteY1" fmla="*/ 162530 h 532181"/>
              <a:gd name="connsiteX2" fmla="*/ 768485 w 1248350"/>
              <a:gd name="connsiteY2" fmla="*/ 6887 h 532181"/>
              <a:gd name="connsiteX3" fmla="*/ 1206229 w 1248350"/>
              <a:gd name="connsiteY3" fmla="*/ 26343 h 532181"/>
              <a:gd name="connsiteX4" fmla="*/ 1206229 w 1248350"/>
              <a:gd name="connsiteY4" fmla="*/ 16615 h 532181"/>
              <a:gd name="connsiteX0" fmla="*/ 197146 w 891020"/>
              <a:gd name="connsiteY0" fmla="*/ 794828 h 794828"/>
              <a:gd name="connsiteX1" fmla="*/ 2593 w 891020"/>
              <a:gd name="connsiteY1" fmla="*/ 162530 h 794828"/>
              <a:gd name="connsiteX2" fmla="*/ 411155 w 891020"/>
              <a:gd name="connsiteY2" fmla="*/ 6887 h 794828"/>
              <a:gd name="connsiteX3" fmla="*/ 848899 w 891020"/>
              <a:gd name="connsiteY3" fmla="*/ 26343 h 794828"/>
              <a:gd name="connsiteX4" fmla="*/ 848899 w 891020"/>
              <a:gd name="connsiteY4" fmla="*/ 16615 h 794828"/>
              <a:gd name="connsiteX0" fmla="*/ 197146 w 891020"/>
              <a:gd name="connsiteY0" fmla="*/ 794828 h 794828"/>
              <a:gd name="connsiteX1" fmla="*/ 2593 w 891020"/>
              <a:gd name="connsiteY1" fmla="*/ 162530 h 794828"/>
              <a:gd name="connsiteX2" fmla="*/ 411155 w 891020"/>
              <a:gd name="connsiteY2" fmla="*/ 6887 h 794828"/>
              <a:gd name="connsiteX3" fmla="*/ 848899 w 891020"/>
              <a:gd name="connsiteY3" fmla="*/ 26343 h 794828"/>
              <a:gd name="connsiteX4" fmla="*/ 848899 w 891020"/>
              <a:gd name="connsiteY4" fmla="*/ 16615 h 794828"/>
              <a:gd name="connsiteX0" fmla="*/ 197146 w 848899"/>
              <a:gd name="connsiteY0" fmla="*/ 794828 h 794828"/>
              <a:gd name="connsiteX1" fmla="*/ 2593 w 848899"/>
              <a:gd name="connsiteY1" fmla="*/ 162530 h 794828"/>
              <a:gd name="connsiteX2" fmla="*/ 411155 w 848899"/>
              <a:gd name="connsiteY2" fmla="*/ 6887 h 794828"/>
              <a:gd name="connsiteX3" fmla="*/ 848899 w 848899"/>
              <a:gd name="connsiteY3" fmla="*/ 26343 h 794828"/>
              <a:gd name="connsiteX0" fmla="*/ 0 w 651753"/>
              <a:gd name="connsiteY0" fmla="*/ 796801 h 796801"/>
              <a:gd name="connsiteX1" fmla="*/ 165370 w 651753"/>
              <a:gd name="connsiteY1" fmla="*/ 193686 h 796801"/>
              <a:gd name="connsiteX2" fmla="*/ 214009 w 651753"/>
              <a:gd name="connsiteY2" fmla="*/ 8860 h 796801"/>
              <a:gd name="connsiteX3" fmla="*/ 651753 w 651753"/>
              <a:gd name="connsiteY3" fmla="*/ 28316 h 796801"/>
              <a:gd name="connsiteX0" fmla="*/ 0 w 877498"/>
              <a:gd name="connsiteY0" fmla="*/ 768500 h 768500"/>
              <a:gd name="connsiteX1" fmla="*/ 165370 w 877498"/>
              <a:gd name="connsiteY1" fmla="*/ 165385 h 768500"/>
              <a:gd name="connsiteX2" fmla="*/ 865762 w 877498"/>
              <a:gd name="connsiteY2" fmla="*/ 165384 h 768500"/>
              <a:gd name="connsiteX3" fmla="*/ 651753 w 877498"/>
              <a:gd name="connsiteY3" fmla="*/ 15 h 768500"/>
              <a:gd name="connsiteX0" fmla="*/ 0 w 865762"/>
              <a:gd name="connsiteY0" fmla="*/ 642263 h 642263"/>
              <a:gd name="connsiteX1" fmla="*/ 165370 w 865762"/>
              <a:gd name="connsiteY1" fmla="*/ 39148 h 642263"/>
              <a:gd name="connsiteX2" fmla="*/ 865762 w 865762"/>
              <a:gd name="connsiteY2" fmla="*/ 39147 h 642263"/>
              <a:gd name="connsiteX0" fmla="*/ 0 w 865762"/>
              <a:gd name="connsiteY0" fmla="*/ 603116 h 603116"/>
              <a:gd name="connsiteX1" fmla="*/ 340468 w 865762"/>
              <a:gd name="connsiteY1" fmla="*/ 97277 h 603116"/>
              <a:gd name="connsiteX2" fmla="*/ 865762 w 865762"/>
              <a:gd name="connsiteY2" fmla="*/ 0 h 603116"/>
              <a:gd name="connsiteX0" fmla="*/ 0 w 865762"/>
              <a:gd name="connsiteY0" fmla="*/ 619216 h 619216"/>
              <a:gd name="connsiteX1" fmla="*/ 340468 w 865762"/>
              <a:gd name="connsiteY1" fmla="*/ 113377 h 619216"/>
              <a:gd name="connsiteX2" fmla="*/ 865762 w 865762"/>
              <a:gd name="connsiteY2" fmla="*/ 16100 h 619216"/>
              <a:gd name="connsiteX0" fmla="*/ 0 w 865762"/>
              <a:gd name="connsiteY0" fmla="*/ 612651 h 612651"/>
              <a:gd name="connsiteX1" fmla="*/ 262647 w 865762"/>
              <a:gd name="connsiteY1" fmla="*/ 165178 h 612651"/>
              <a:gd name="connsiteX2" fmla="*/ 865762 w 865762"/>
              <a:gd name="connsiteY2" fmla="*/ 9535 h 612651"/>
              <a:gd name="connsiteX0" fmla="*/ 0 w 865762"/>
              <a:gd name="connsiteY0" fmla="*/ 614212 h 614212"/>
              <a:gd name="connsiteX1" fmla="*/ 223737 w 865762"/>
              <a:gd name="connsiteY1" fmla="*/ 147283 h 614212"/>
              <a:gd name="connsiteX2" fmla="*/ 865762 w 865762"/>
              <a:gd name="connsiteY2" fmla="*/ 11096 h 614212"/>
              <a:gd name="connsiteX0" fmla="*/ 0 w 865762"/>
              <a:gd name="connsiteY0" fmla="*/ 615181 h 615181"/>
              <a:gd name="connsiteX1" fmla="*/ 311286 w 865762"/>
              <a:gd name="connsiteY1" fmla="*/ 138524 h 615181"/>
              <a:gd name="connsiteX2" fmla="*/ 865762 w 865762"/>
              <a:gd name="connsiteY2" fmla="*/ 12065 h 615181"/>
              <a:gd name="connsiteX0" fmla="*/ 0 w 865762"/>
              <a:gd name="connsiteY0" fmla="*/ 615181 h 615181"/>
              <a:gd name="connsiteX1" fmla="*/ 311286 w 865762"/>
              <a:gd name="connsiteY1" fmla="*/ 138524 h 615181"/>
              <a:gd name="connsiteX2" fmla="*/ 865762 w 865762"/>
              <a:gd name="connsiteY2" fmla="*/ 12065 h 615181"/>
              <a:gd name="connsiteX0" fmla="*/ 0 w 865762"/>
              <a:gd name="connsiteY0" fmla="*/ 615181 h 615181"/>
              <a:gd name="connsiteX1" fmla="*/ 311286 w 865762"/>
              <a:gd name="connsiteY1" fmla="*/ 138524 h 615181"/>
              <a:gd name="connsiteX2" fmla="*/ 865762 w 865762"/>
              <a:gd name="connsiteY2" fmla="*/ 12065 h 61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5762" h="615181">
                <a:moveTo>
                  <a:pt x="0" y="615181"/>
                </a:moveTo>
                <a:cubicBezTo>
                  <a:pt x="57555" y="425492"/>
                  <a:pt x="166992" y="239043"/>
                  <a:pt x="311286" y="138524"/>
                </a:cubicBezTo>
                <a:cubicBezTo>
                  <a:pt x="455580" y="38005"/>
                  <a:pt x="745788" y="-28467"/>
                  <a:pt x="865762" y="12065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147" name="Picture 2" descr="C:\Users\User\Pictures\iCloud Photos\My Photo Stream\IMG_01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12838"/>
            <a:ext cx="8107363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54426">
            <a:off x="4383882" y="2329656"/>
            <a:ext cx="108585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324600" y="274638"/>
            <a:ext cx="2362200" cy="5516562"/>
          </a:xfrm>
        </p:spPr>
        <p:txBody>
          <a:bodyPr/>
          <a:lstStyle/>
          <a:p>
            <a:pPr eaLnBrk="1" hangingPunct="1"/>
            <a:r>
              <a:rPr lang="en-US" altLang="en-US" smtClean="0"/>
              <a:t>Handle of Hex Wrench to Loosen Blade Locking Screw</a:t>
            </a:r>
          </a:p>
        </p:txBody>
      </p:sp>
      <p:pic>
        <p:nvPicPr>
          <p:cNvPr id="7171" name="Picture 2" descr="C:\Users\User\Pictures\iCloud Photos\My Photo Stream\IMG_01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50292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5257800" y="2362200"/>
            <a:ext cx="1447800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Pictures\iCloud Photos\My Photo Stream\IMG_01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660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2133600" y="1905000"/>
            <a:ext cx="5410200" cy="1477963"/>
          </a:xfrm>
        </p:spPr>
        <p:txBody>
          <a:bodyPr/>
          <a:lstStyle/>
          <a:p>
            <a:pPr eaLnBrk="1" hangingPunct="1"/>
            <a:r>
              <a:rPr lang="en-US" altLang="en-US" sz="8000" smtClean="0">
                <a:solidFill>
                  <a:srgbClr val="FF0000"/>
                </a:solidFill>
              </a:rPr>
              <a:t>Hex Wrench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Pictures\iCloud Photos\My Photo Stream\IMG_01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609600"/>
            <a:ext cx="5003800" cy="548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304800" y="312738"/>
            <a:ext cx="2971800" cy="5745162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B0F0"/>
                </a:solidFill>
              </a:rPr>
              <a:t>Tool </a:t>
            </a:r>
            <a:br>
              <a:rPr lang="en-US" altLang="en-US" smtClean="0">
                <a:solidFill>
                  <a:srgbClr val="00B0F0"/>
                </a:solidFill>
              </a:rPr>
            </a:br>
            <a:r>
              <a:rPr lang="en-US" altLang="en-US" smtClean="0">
                <a:solidFill>
                  <a:srgbClr val="00B0F0"/>
                </a:solidFill>
              </a:rPr>
              <a:t>to keep blade clamp from twisting while loosening screw</a:t>
            </a:r>
          </a:p>
        </p:txBody>
      </p:sp>
      <p:sp>
        <p:nvSpPr>
          <p:cNvPr id="4" name="Oval 3"/>
          <p:cNvSpPr/>
          <p:nvPr/>
        </p:nvSpPr>
        <p:spPr>
          <a:xfrm>
            <a:off x="4191000" y="2590800"/>
            <a:ext cx="1600200" cy="11890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221" name="Group 7"/>
          <p:cNvGrpSpPr>
            <a:grpSpLocks/>
          </p:cNvGrpSpPr>
          <p:nvPr/>
        </p:nvGrpSpPr>
        <p:grpSpPr bwMode="auto">
          <a:xfrm>
            <a:off x="2362200" y="914400"/>
            <a:ext cx="2362200" cy="1981200"/>
            <a:chOff x="2362200" y="914400"/>
            <a:chExt cx="2362200" cy="198120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4267200" y="1371600"/>
              <a:ext cx="457200" cy="1524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2362200" y="914400"/>
              <a:ext cx="1905000" cy="45720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Use both tools to loosen clamp.</a:t>
            </a:r>
          </a:p>
        </p:txBody>
      </p:sp>
      <p:pic>
        <p:nvPicPr>
          <p:cNvPr id="10243" name="Picture 2" descr="C:\Users\User\Pictures\iCloud Photos\My Photo Stream\IMG_01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7327900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838200" y="3657600"/>
            <a:ext cx="1066800" cy="377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049963" y="2606675"/>
            <a:ext cx="533400" cy="12350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230</Words>
  <Application>Microsoft Office PowerPoint</Application>
  <PresentationFormat>On-screen Show (4:3)</PresentationFormat>
  <Paragraphs>26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Delta Scroll Saw</vt:lpstr>
      <vt:lpstr>Changing Blades</vt:lpstr>
      <vt:lpstr>FIRST RELEASE THE TENSION BY MOVING THE TENSIONING LEVER FORWARD</vt:lpstr>
      <vt:lpstr>Release Tension—move lever forward.</vt:lpstr>
      <vt:lpstr>Slide 5</vt:lpstr>
      <vt:lpstr>Handle of Hex Wrench to Loosen Blade Locking Screw</vt:lpstr>
      <vt:lpstr>Hex Wrench</vt:lpstr>
      <vt:lpstr>Tool  to keep blade clamp from twisting while loosening screw</vt:lpstr>
      <vt:lpstr>Use both tools to loosen clamp.</vt:lpstr>
      <vt:lpstr>Slide 10</vt:lpstr>
      <vt:lpstr>Loosen the bottom clamp with both tools the same as at the top.</vt:lpstr>
      <vt:lpstr>Removing this circular plate makes it easier to position the blade in the clamps. </vt:lpstr>
      <vt:lpstr>Don’t forget, the teeth point down.</vt:lpstr>
      <vt:lpstr>After installing the new blade, apply tension by moving the lever back to its original position.  </vt:lpstr>
      <vt:lpstr>Slide 15</vt:lpstr>
      <vt:lpstr>If the blade is too loose or too tight, release the lever, turn this knob, and  tighten the lever again.</vt:lpstr>
      <vt:lpstr>When plucked, the blade should ring with a high clear note.</vt:lpstr>
      <vt:lpstr>Guide (V-shape) goes directly behind, but not rubbing on blade.</vt:lpstr>
      <vt:lpstr>Slide 19</vt:lpstr>
      <vt:lpstr>Pressure foot sits directly on wood to keep wood from bouncing up and down with the blade.</vt:lpstr>
      <vt:lpstr>Slide 21</vt:lpstr>
      <vt:lpstr>On/Off and Variable Speed Control</vt:lpstr>
      <vt:lpstr>MAKING INSIDE CUTS—Drill a hole insert the blade through the hole.</vt:lpstr>
      <vt:lpstr>Excalibur Scroll Saw Tensioning Lever</vt:lpstr>
      <vt:lpstr>Slide 25</vt:lpstr>
      <vt:lpstr>Pressure foot on Excalibur Scroll Saw.</vt:lpstr>
      <vt:lpstr>Adjusting the height of the pressure foot.</vt:lpstr>
      <vt:lpstr>Knob to make small adjustments to tension.</vt:lpstr>
      <vt:lpstr>Adjust tension here.</vt:lpstr>
      <vt:lpstr>On/Off Switch</vt:lpstr>
      <vt:lpstr>Set speed  On/Off Switch</vt:lpstr>
      <vt:lpstr>Plastic tube blows sawdust away so you can see where you are cutting.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CURRENT USER</dc:creator>
  <cp:lastModifiedBy>LThibault</cp:lastModifiedBy>
  <cp:revision>18</cp:revision>
  <dcterms:created xsi:type="dcterms:W3CDTF">2015-09-05T17:51:03Z</dcterms:created>
  <dcterms:modified xsi:type="dcterms:W3CDTF">2015-09-18T23:41:36Z</dcterms:modified>
</cp:coreProperties>
</file>