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02" r:id="rId3"/>
    <p:sldId id="276" r:id="rId4"/>
    <p:sldId id="301" r:id="rId5"/>
    <p:sldId id="258" r:id="rId6"/>
    <p:sldId id="261" r:id="rId7"/>
    <p:sldId id="262" r:id="rId8"/>
    <p:sldId id="259" r:id="rId9"/>
    <p:sldId id="260" r:id="rId10"/>
    <p:sldId id="292" r:id="rId11"/>
    <p:sldId id="317" r:id="rId12"/>
    <p:sldId id="307" r:id="rId13"/>
    <p:sldId id="308" r:id="rId14"/>
    <p:sldId id="309" r:id="rId15"/>
    <p:sldId id="320" r:id="rId16"/>
    <p:sldId id="319" r:id="rId17"/>
    <p:sldId id="303" r:id="rId18"/>
    <p:sldId id="305" r:id="rId19"/>
    <p:sldId id="300" r:id="rId20"/>
    <p:sldId id="304" r:id="rId21"/>
    <p:sldId id="299" r:id="rId22"/>
    <p:sldId id="295" r:id="rId23"/>
    <p:sldId id="315" r:id="rId24"/>
    <p:sldId id="314" r:id="rId25"/>
    <p:sldId id="316" r:id="rId26"/>
    <p:sldId id="298" r:id="rId27"/>
    <p:sldId id="272" r:id="rId28"/>
    <p:sldId id="273" r:id="rId29"/>
    <p:sldId id="274" r:id="rId30"/>
    <p:sldId id="275" r:id="rId31"/>
    <p:sldId id="263" r:id="rId32"/>
    <p:sldId id="264" r:id="rId33"/>
    <p:sldId id="266" r:id="rId34"/>
    <p:sldId id="26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5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75E8-E367-47D8-AC52-FFF6976921C3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6BFE-9C3D-41E8-AA3A-F5A81B3F5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72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8AA3-ED87-4DAC-910F-243407CF4D1C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1A32-662E-4759-B6D9-EF7C166DF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877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0F8F-2F79-4115-9EE0-D386821D1EDB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9D64-26A6-4AFC-843B-79CB2B5A9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327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61A03-5418-4663-9902-F27EAC215956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8F26C-ACBA-4384-84C1-81E041F5D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816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ECCE-87BA-488C-AF85-7C51F197B031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37B9-3C82-49EC-BBD7-9C78CDA66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037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C717-469C-4DE7-AED2-8F8C33603243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8100-D9E7-4FFE-9BC2-EAB24A072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203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2863-2B66-4B9A-8D36-61A995CBEA13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B8A9-C0EF-4FF3-81DF-968EEFCD0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250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597D-8678-42DC-A287-3B4FB70357C4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4371-7643-4E2E-AA99-D6188E3A8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387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BA67-55A4-435C-97F0-E95D84C62324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E160-1DA2-4E37-B8F4-67974B445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05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2690E-5904-4A77-8295-88EEE2A72544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B3-AF94-45C3-A2C6-69FA9D222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02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742F-5300-4A49-BE6A-2E71C0CFAFA7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CB4A-42AB-47AD-BE92-431F526F8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673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9E429B-E48C-414D-B953-86502D7466E3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C0984-75E1-4DFF-B705-C5718FB30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304800" y="1600200"/>
            <a:ext cx="8686800" cy="4997450"/>
            <a:chOff x="192" y="1008"/>
            <a:chExt cx="5472" cy="3148"/>
          </a:xfrm>
        </p:grpSpPr>
        <p:grpSp>
          <p:nvGrpSpPr>
            <p:cNvPr id="2053" name="Group 9"/>
            <p:cNvGrpSpPr>
              <a:grpSpLocks/>
            </p:cNvGrpSpPr>
            <p:nvPr/>
          </p:nvGrpSpPr>
          <p:grpSpPr bwMode="auto">
            <a:xfrm>
              <a:off x="192" y="1008"/>
              <a:ext cx="5472" cy="3148"/>
              <a:chOff x="192" y="1008"/>
              <a:chExt cx="5472" cy="3148"/>
            </a:xfrm>
          </p:grpSpPr>
          <p:pic>
            <p:nvPicPr>
              <p:cNvPr id="2055" name="Picture 6" descr="jet-mini-lathe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1008"/>
                <a:ext cx="5472" cy="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6" name="Rectangle 7"/>
              <p:cNvSpPr>
                <a:spLocks noChangeArrowheads="1"/>
              </p:cNvSpPr>
              <p:nvPr/>
            </p:nvSpPr>
            <p:spPr bwMode="auto">
              <a:xfrm rot="-333179">
                <a:off x="2496" y="2660"/>
                <a:ext cx="864" cy="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2057" name="Rectangle 8"/>
              <p:cNvSpPr>
                <a:spLocks noChangeArrowheads="1"/>
              </p:cNvSpPr>
              <p:nvPr/>
            </p:nvSpPr>
            <p:spPr bwMode="auto">
              <a:xfrm rot="-333179">
                <a:off x="961" y="1367"/>
                <a:ext cx="384" cy="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</p:grpSp>
        <p:sp>
          <p:nvSpPr>
            <p:cNvPr id="2054" name="Rectangle 12"/>
            <p:cNvSpPr>
              <a:spLocks noChangeArrowheads="1"/>
            </p:cNvSpPr>
            <p:nvPr/>
          </p:nvSpPr>
          <p:spPr bwMode="auto">
            <a:xfrm rot="-280367">
              <a:off x="2036" y="3188"/>
              <a:ext cx="28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rgbClr val="FF0000"/>
                </a:solidFill>
                <a:latin typeface="Arial" charset="0"/>
              </a:rPr>
              <a:t>Woodturning</a:t>
            </a:r>
            <a:br>
              <a:rPr lang="en-US" altLang="en-US" sz="9600" b="1" dirty="0">
                <a:solidFill>
                  <a:srgbClr val="FF0000"/>
                </a:solidFill>
                <a:latin typeface="Arial" charset="0"/>
              </a:rPr>
            </a:br>
            <a:endParaRPr lang="en-US" altLang="en-US" sz="9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0400" y="17526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9999"/>
                </a:solidFill>
              </a:rPr>
              <a:t>The wood lathe produces round project parts.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2743200" cy="5029200"/>
          </a:xfrm>
        </p:spPr>
        <p:txBody>
          <a:bodyPr/>
          <a:lstStyle/>
          <a:p>
            <a:r>
              <a:rPr lang="en-US" dirty="0" smtClean="0"/>
              <a:t>Place the spur drive with the wood in the headstock.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572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90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the other end with a center in the tailstock.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2590800"/>
            <a:ext cx="4572000" cy="387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3360" y="1600200"/>
            <a:ext cx="3547520" cy="47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138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6731" y="548640"/>
            <a:ext cx="4120488" cy="2057400"/>
          </a:xfrm>
        </p:spPr>
        <p:txBody>
          <a:bodyPr/>
          <a:lstStyle/>
          <a:p>
            <a:r>
              <a:rPr lang="en-US" dirty="0" smtClean="0"/>
              <a:t>Check that the groove lines up with the bolt.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4267200"/>
            <a:ext cx="35814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Front Side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Back Side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533400"/>
            <a:ext cx="3851204" cy="340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876800" y="3124200"/>
            <a:ext cx="3680350" cy="299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467600" y="2743200"/>
            <a:ext cx="76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558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362200" y="838200"/>
            <a:ext cx="6092758" cy="495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9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268"/>
            <a:ext cx="3505200" cy="5668962"/>
          </a:xfrm>
        </p:spPr>
        <p:txBody>
          <a:bodyPr/>
          <a:lstStyle/>
          <a:p>
            <a:r>
              <a:rPr lang="en-US" dirty="0" smtClean="0"/>
              <a:t>1. Check for end-to-end play.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/>
              <a:t>R</a:t>
            </a:r>
            <a:r>
              <a:rPr lang="en-US" dirty="0" smtClean="0"/>
              <a:t>otate the wood </a:t>
            </a:r>
            <a:r>
              <a:rPr lang="en-US" u="sng" dirty="0" smtClean="0"/>
              <a:t>by hand </a:t>
            </a:r>
            <a:r>
              <a:rPr lang="en-US" dirty="0" smtClean="0"/>
              <a:t>to make sure it doesn’t hit the tool rest.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8187" y="381000"/>
            <a:ext cx="4572000" cy="60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410200" y="1567167"/>
            <a:ext cx="14478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1310090">
            <a:off x="6237502" y="2126994"/>
            <a:ext cx="925670" cy="734571"/>
          </a:xfrm>
          <a:prstGeom prst="arc">
            <a:avLst>
              <a:gd name="adj1" fmla="val 16773899"/>
              <a:gd name="adj2" fmla="val 25149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49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43947"/>
          </a:xfrm>
        </p:spPr>
        <p:txBody>
          <a:bodyPr/>
          <a:lstStyle/>
          <a:p>
            <a:r>
              <a:rPr lang="en-US" dirty="0" smtClean="0"/>
              <a:t>Start on SLOW SPEED.  </a:t>
            </a:r>
            <a:br>
              <a:rPr lang="en-US" dirty="0" smtClean="0"/>
            </a:br>
            <a:r>
              <a:rPr lang="en-US" dirty="0"/>
              <a:t>S</a:t>
            </a:r>
            <a:r>
              <a:rPr lang="en-US" dirty="0" smtClean="0"/>
              <a:t>peed is controlled with a dial and with pulleys and belts.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2743200"/>
            <a:ext cx="2819400" cy="362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2819400" cy="375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92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375113"/>
            <a:ext cx="4145280" cy="498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182181"/>
            <a:ext cx="388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13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219200"/>
            <a:ext cx="3962400" cy="3810000"/>
          </a:xfrm>
        </p:spPr>
        <p:txBody>
          <a:bodyPr/>
          <a:lstStyle/>
          <a:p>
            <a:r>
              <a:rPr lang="en-US" sz="6000" dirty="0" smtClean="0"/>
              <a:t>ABC’s of Lathe Turning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086600" cy="1143000"/>
          </a:xfrm>
        </p:spPr>
        <p:txBody>
          <a:bodyPr/>
          <a:lstStyle/>
          <a:p>
            <a:r>
              <a:rPr lang="en-US" sz="6000" dirty="0" smtClean="0"/>
              <a:t>A</a:t>
            </a:r>
            <a:r>
              <a:rPr lang="en-US" dirty="0" smtClean="0"/>
              <a:t> = </a:t>
            </a:r>
            <a:r>
              <a:rPr lang="en-US" sz="6000" u="sng" dirty="0" smtClean="0"/>
              <a:t>A</a:t>
            </a:r>
            <a:r>
              <a:rPr lang="en-US" dirty="0" smtClean="0"/>
              <a:t>nchor the </a:t>
            </a:r>
            <a:r>
              <a:rPr lang="en-US" u="sng" dirty="0" smtClean="0"/>
              <a:t>Tool</a:t>
            </a:r>
            <a:r>
              <a:rPr lang="en-US" dirty="0" smtClean="0"/>
              <a:t> on the Tool Rest.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000" y="1600200"/>
            <a:ext cx="5585298" cy="47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47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5516562"/>
          </a:xfrm>
        </p:spPr>
        <p:txBody>
          <a:bodyPr/>
          <a:lstStyle/>
          <a:p>
            <a:r>
              <a:rPr lang="en-US" dirty="0" smtClean="0"/>
              <a:t>A = </a:t>
            </a:r>
            <a:r>
              <a:rPr lang="en-US" u="sng" dirty="0" smtClean="0"/>
              <a:t>A</a:t>
            </a:r>
            <a:r>
              <a:rPr lang="en-US" dirty="0" smtClean="0"/>
              <a:t>nchor Your Hand on the Tool Rest too.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Like this…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038600" y="1066800"/>
            <a:ext cx="4456363" cy="437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45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r>
              <a:rPr lang="en-US" altLang="en-US" sz="6000" dirty="0" smtClean="0"/>
              <a:t>SPINDLE TURNING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=</a:t>
            </a:r>
            <a:br>
              <a:rPr lang="en-US" altLang="en-US" dirty="0" smtClean="0"/>
            </a:br>
            <a:r>
              <a:rPr lang="en-US" altLang="en-US" dirty="0" smtClean="0"/>
              <a:t> “TURNING BETWEEN CENTERS”</a:t>
            </a:r>
            <a:br>
              <a:rPr lang="en-US" altLang="en-US" dirty="0" smtClean="0"/>
            </a:br>
            <a:r>
              <a:rPr lang="en-US" altLang="en-US" dirty="0" smtClean="0"/>
              <a:t> = </a:t>
            </a:r>
            <a:br>
              <a:rPr lang="en-US" altLang="en-US" dirty="0" smtClean="0"/>
            </a:br>
            <a:r>
              <a:rPr lang="en-US" altLang="en-US" dirty="0" smtClean="0"/>
              <a:t>SPUR DRIVE IN HEADSTOCK </a:t>
            </a:r>
            <a:br>
              <a:rPr lang="en-US" altLang="en-US" dirty="0" smtClean="0"/>
            </a:br>
            <a:r>
              <a:rPr lang="en-US" altLang="en-US" dirty="0" smtClean="0"/>
              <a:t>AND </a:t>
            </a:r>
            <a:br>
              <a:rPr lang="en-US" altLang="en-US" dirty="0" smtClean="0"/>
            </a:br>
            <a:r>
              <a:rPr lang="en-US" altLang="en-US" dirty="0" smtClean="0"/>
              <a:t>CENTER IN TAILSTOCK</a:t>
            </a:r>
            <a:br>
              <a:rPr lang="en-US" alt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this…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236"/>
          <a:stretch/>
        </p:blipFill>
        <p:spPr bwMode="auto">
          <a:xfrm>
            <a:off x="2514600" y="1295400"/>
            <a:ext cx="559988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810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74906"/>
            <a:ext cx="2514600" cy="3810000"/>
          </a:xfrm>
        </p:spPr>
        <p:txBody>
          <a:bodyPr/>
          <a:lstStyle/>
          <a:p>
            <a:r>
              <a:rPr lang="en-US" dirty="0" smtClean="0"/>
              <a:t>or like this.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082047" y="914400"/>
            <a:ext cx="5554494" cy="52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83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62200" cy="4983162"/>
          </a:xfrm>
        </p:spPr>
        <p:txBody>
          <a:bodyPr/>
          <a:lstStyle/>
          <a:p>
            <a:r>
              <a:rPr lang="en-US" dirty="0" smtClean="0"/>
              <a:t>Like this.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600" y="838200"/>
            <a:ext cx="5334000" cy="550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447800"/>
            <a:ext cx="3429000" cy="1605064"/>
          </a:xfrm>
        </p:spPr>
        <p:txBody>
          <a:bodyPr/>
          <a:lstStyle/>
          <a:p>
            <a:r>
              <a:rPr lang="en-US" dirty="0" smtClean="0"/>
              <a:t>B = </a:t>
            </a:r>
            <a:br>
              <a:rPr lang="en-US" dirty="0" smtClean="0"/>
            </a:br>
            <a:r>
              <a:rPr lang="en-US" u="sng" dirty="0" smtClean="0"/>
              <a:t>B</a:t>
            </a:r>
            <a:r>
              <a:rPr lang="en-US" dirty="0" smtClean="0"/>
              <a:t>evel.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90664" y="1676400"/>
            <a:ext cx="4572000" cy="38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276600" y="2590800"/>
            <a:ext cx="281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946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B</a:t>
            </a:r>
            <a:r>
              <a:rPr lang="en-US" dirty="0" smtClean="0"/>
              <a:t> = </a:t>
            </a:r>
            <a:r>
              <a:rPr lang="en-US" sz="6000" u="sng" dirty="0" smtClean="0"/>
              <a:t>B</a:t>
            </a:r>
            <a:r>
              <a:rPr lang="en-US" dirty="0" smtClean="0"/>
              <a:t>evel.  Touch the wood with the </a:t>
            </a:r>
            <a:r>
              <a:rPr lang="en-US" u="sng" dirty="0" smtClean="0"/>
              <a:t>B</a:t>
            </a:r>
            <a:r>
              <a:rPr lang="en-US" dirty="0" smtClean="0"/>
              <a:t>EVEL first.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49"/>
          <a:stretch/>
        </p:blipFill>
        <p:spPr bwMode="auto">
          <a:xfrm>
            <a:off x="685800" y="1788160"/>
            <a:ext cx="3481205" cy="387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1590364"/>
            <a:ext cx="366626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276600" y="1524000"/>
            <a:ext cx="990601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77000" y="3352800"/>
            <a:ext cx="1981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01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2667000" cy="4724400"/>
          </a:xfrm>
        </p:spPr>
        <p:txBody>
          <a:bodyPr/>
          <a:lstStyle/>
          <a:p>
            <a:r>
              <a:rPr lang="en-US" dirty="0"/>
              <a:t>This tool is a </a:t>
            </a:r>
            <a:r>
              <a:rPr lang="en-US" u="sng" dirty="0"/>
              <a:t>roughing gouge</a:t>
            </a:r>
            <a:r>
              <a:rPr lang="en-US" dirty="0"/>
              <a:t>.  You </a:t>
            </a:r>
            <a:r>
              <a:rPr lang="en-US" u="sng" dirty="0"/>
              <a:t>always</a:t>
            </a:r>
            <a:r>
              <a:rPr lang="en-US" dirty="0"/>
              <a:t> tilt  it upward.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253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algn="l"/>
            <a:r>
              <a:rPr lang="en-US" sz="6000" dirty="0" smtClean="0"/>
              <a:t>C</a:t>
            </a:r>
            <a:r>
              <a:rPr lang="en-US" dirty="0" smtClean="0"/>
              <a:t> = </a:t>
            </a:r>
            <a:r>
              <a:rPr lang="en-US" sz="6000" u="sng" dirty="0" smtClean="0"/>
              <a:t>C</a:t>
            </a:r>
            <a:r>
              <a:rPr lang="en-US" dirty="0" smtClean="0"/>
              <a:t>ut.  </a:t>
            </a:r>
            <a:r>
              <a:rPr lang="en-US" i="1" dirty="0" smtClean="0"/>
              <a:t>Gradually</a:t>
            </a:r>
            <a:r>
              <a:rPr lang="en-US" dirty="0" smtClean="0"/>
              <a:t> raise the handle and lower the cutting edge into the wood until it begins to cut.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047" y="2362200"/>
            <a:ext cx="5446300" cy="40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195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2438400"/>
            <a:ext cx="2514600" cy="2514600"/>
            <a:chOff x="537" y="1047"/>
            <a:chExt cx="1584" cy="1584"/>
          </a:xfrm>
        </p:grpSpPr>
        <p:sp>
          <p:nvSpPr>
            <p:cNvPr id="9244" name="Oval 3"/>
            <p:cNvSpPr>
              <a:spLocks noChangeArrowheads="1"/>
            </p:cNvSpPr>
            <p:nvPr/>
          </p:nvSpPr>
          <p:spPr bwMode="auto">
            <a:xfrm>
              <a:off x="537" y="1047"/>
              <a:ext cx="1584" cy="1584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9245" name="Oval 4"/>
            <p:cNvSpPr>
              <a:spLocks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rot="2088916" flipH="1">
            <a:off x="2195513" y="3748088"/>
            <a:ext cx="9659937" cy="2089150"/>
            <a:chOff x="-1143" y="1607"/>
            <a:chExt cx="6085" cy="1316"/>
          </a:xfrm>
        </p:grpSpPr>
        <p:sp>
          <p:nvSpPr>
            <p:cNvPr id="9240" name="AutoShape 6"/>
            <p:cNvSpPr>
              <a:spLocks noChangeArrowheads="1"/>
            </p:cNvSpPr>
            <p:nvPr/>
          </p:nvSpPr>
          <p:spPr bwMode="auto">
            <a:xfrm rot="757631" flipV="1">
              <a:off x="4151" y="2771"/>
              <a:ext cx="791" cy="152"/>
            </a:xfrm>
            <a:prstGeom prst="rtTriangl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9241" name="Rectangle 7"/>
            <p:cNvSpPr>
              <a:spLocks noChangeArrowheads="1"/>
            </p:cNvSpPr>
            <p:nvPr/>
          </p:nvSpPr>
          <p:spPr bwMode="auto">
            <a:xfrm rot="757631" flipV="1">
              <a:off x="1874" y="2434"/>
              <a:ext cx="2324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 rot="755706">
              <a:off x="-1143" y="1607"/>
              <a:ext cx="3120" cy="62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9243" name="Rectangle 9"/>
            <p:cNvSpPr>
              <a:spLocks noChangeArrowheads="1"/>
            </p:cNvSpPr>
            <p:nvPr/>
          </p:nvSpPr>
          <p:spPr bwMode="auto">
            <a:xfrm rot="773745">
              <a:off x="1647" y="2035"/>
              <a:ext cx="320" cy="3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1371600" y="3733800"/>
            <a:ext cx="101600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1876425" y="3719513"/>
            <a:ext cx="152400" cy="243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1433513" y="3455988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57313" y="5805488"/>
            <a:ext cx="685800" cy="685800"/>
            <a:chOff x="3496" y="2736"/>
            <a:chExt cx="432" cy="432"/>
          </a:xfrm>
        </p:grpSpPr>
        <p:sp>
          <p:nvSpPr>
            <p:cNvPr id="9233" name="Oval 14"/>
            <p:cNvSpPr>
              <a:spLocks noChangeArrowheads="1"/>
            </p:cNvSpPr>
            <p:nvPr/>
          </p:nvSpPr>
          <p:spPr bwMode="auto">
            <a:xfrm>
              <a:off x="3496" y="2736"/>
              <a:ext cx="432" cy="43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9234" name="Oval 15"/>
            <p:cNvSpPr>
              <a:spLocks noChangeArrowheads="1"/>
            </p:cNvSpPr>
            <p:nvPr/>
          </p:nvSpPr>
          <p:spPr bwMode="auto">
            <a:xfrm>
              <a:off x="3664" y="29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9235" name="Oval 16"/>
            <p:cNvSpPr>
              <a:spLocks noChangeArrowheads="1"/>
            </p:cNvSpPr>
            <p:nvPr/>
          </p:nvSpPr>
          <p:spPr bwMode="auto">
            <a:xfrm>
              <a:off x="3728" y="30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9236" name="Oval 17"/>
            <p:cNvSpPr>
              <a:spLocks noChangeArrowheads="1"/>
            </p:cNvSpPr>
            <p:nvPr/>
          </p:nvSpPr>
          <p:spPr bwMode="auto">
            <a:xfrm>
              <a:off x="3696" y="27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9237" name="Oval 18"/>
            <p:cNvSpPr>
              <a:spLocks noChangeArrowheads="1"/>
            </p:cNvSpPr>
            <p:nvPr/>
          </p:nvSpPr>
          <p:spPr bwMode="auto">
            <a:xfrm>
              <a:off x="3584" y="29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9238" name="Oval 19"/>
            <p:cNvSpPr>
              <a:spLocks noChangeArrowheads="1"/>
            </p:cNvSpPr>
            <p:nvPr/>
          </p:nvSpPr>
          <p:spPr bwMode="auto">
            <a:xfrm>
              <a:off x="3568" y="28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9239" name="Oval 20"/>
            <p:cNvSpPr>
              <a:spLocks noChangeArrowheads="1"/>
            </p:cNvSpPr>
            <p:nvPr/>
          </p:nvSpPr>
          <p:spPr bwMode="auto">
            <a:xfrm>
              <a:off x="3784" y="28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42913" y="3490913"/>
            <a:ext cx="3505200" cy="1933575"/>
            <a:chOff x="576" y="1710"/>
            <a:chExt cx="2208" cy="1218"/>
          </a:xfrm>
        </p:grpSpPr>
        <p:sp>
          <p:nvSpPr>
            <p:cNvPr id="9229" name="Rectangle 22"/>
            <p:cNvSpPr>
              <a:spLocks noChangeArrowheads="1"/>
            </p:cNvSpPr>
            <p:nvPr/>
          </p:nvSpPr>
          <p:spPr bwMode="auto">
            <a:xfrm>
              <a:off x="2400" y="1776"/>
              <a:ext cx="192" cy="10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9230" name="Rectangle 23"/>
            <p:cNvSpPr>
              <a:spLocks noChangeArrowheads="1"/>
            </p:cNvSpPr>
            <p:nvPr/>
          </p:nvSpPr>
          <p:spPr bwMode="auto">
            <a:xfrm rot="1436448">
              <a:off x="2256" y="1710"/>
              <a:ext cx="528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9231" name="Rectangle 24"/>
            <p:cNvSpPr>
              <a:spLocks noChangeArrowheads="1"/>
            </p:cNvSpPr>
            <p:nvPr/>
          </p:nvSpPr>
          <p:spPr bwMode="auto">
            <a:xfrm>
              <a:off x="1680" y="2784"/>
              <a:ext cx="912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9232" name="Rectangle 25"/>
            <p:cNvSpPr>
              <a:spLocks noChangeArrowheads="1"/>
            </p:cNvSpPr>
            <p:nvPr/>
          </p:nvSpPr>
          <p:spPr bwMode="auto">
            <a:xfrm>
              <a:off x="576" y="2784"/>
              <a:ext cx="432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56346" name="Freeform 26"/>
          <p:cNvSpPr>
            <a:spLocks/>
          </p:cNvSpPr>
          <p:nvPr/>
        </p:nvSpPr>
        <p:spPr bwMode="auto">
          <a:xfrm>
            <a:off x="2638425" y="2757488"/>
            <a:ext cx="395288" cy="119062"/>
          </a:xfrm>
          <a:custGeom>
            <a:avLst/>
            <a:gdLst>
              <a:gd name="T0" fmla="*/ 0 w 3840"/>
              <a:gd name="T1" fmla="*/ 97013 h 1296"/>
              <a:gd name="T2" fmla="*/ 49411 w 3840"/>
              <a:gd name="T3" fmla="*/ 110243 h 1296"/>
              <a:gd name="T4" fmla="*/ 83999 w 3840"/>
              <a:gd name="T5" fmla="*/ 114652 h 1296"/>
              <a:gd name="T6" fmla="*/ 128469 w 3840"/>
              <a:gd name="T7" fmla="*/ 119062 h 1296"/>
              <a:gd name="T8" fmla="*/ 172939 w 3840"/>
              <a:gd name="T9" fmla="*/ 114652 h 1296"/>
              <a:gd name="T10" fmla="*/ 222350 w 3840"/>
              <a:gd name="T11" fmla="*/ 101423 h 1296"/>
              <a:gd name="T12" fmla="*/ 281643 w 3840"/>
              <a:gd name="T13" fmla="*/ 83784 h 1296"/>
              <a:gd name="T14" fmla="*/ 345877 w 3840"/>
              <a:gd name="T15" fmla="*/ 48507 h 1296"/>
              <a:gd name="T16" fmla="*/ 375524 w 3840"/>
              <a:gd name="T17" fmla="*/ 26458 h 1296"/>
              <a:gd name="T18" fmla="*/ 395288 w 3840"/>
              <a:gd name="T19" fmla="*/ 0 h 12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0"/>
              <a:gd name="T31" fmla="*/ 0 h 1296"/>
              <a:gd name="T32" fmla="*/ 3840 w 3840"/>
              <a:gd name="T33" fmla="*/ 1296 h 12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0" h="1296">
                <a:moveTo>
                  <a:pt x="0" y="1056"/>
                </a:moveTo>
                <a:cubicBezTo>
                  <a:pt x="172" y="1112"/>
                  <a:pt x="344" y="1168"/>
                  <a:pt x="480" y="1200"/>
                </a:cubicBezTo>
                <a:cubicBezTo>
                  <a:pt x="616" y="1232"/>
                  <a:pt x="688" y="1232"/>
                  <a:pt x="816" y="1248"/>
                </a:cubicBezTo>
                <a:cubicBezTo>
                  <a:pt x="944" y="1264"/>
                  <a:pt x="1104" y="1296"/>
                  <a:pt x="1248" y="1296"/>
                </a:cubicBezTo>
                <a:cubicBezTo>
                  <a:pt x="1392" y="1296"/>
                  <a:pt x="1528" y="1280"/>
                  <a:pt x="1680" y="1248"/>
                </a:cubicBezTo>
                <a:cubicBezTo>
                  <a:pt x="1832" y="1216"/>
                  <a:pt x="1984" y="1160"/>
                  <a:pt x="2160" y="1104"/>
                </a:cubicBezTo>
                <a:cubicBezTo>
                  <a:pt x="2336" y="1048"/>
                  <a:pt x="2536" y="1008"/>
                  <a:pt x="2736" y="912"/>
                </a:cubicBezTo>
                <a:cubicBezTo>
                  <a:pt x="2936" y="816"/>
                  <a:pt x="3208" y="632"/>
                  <a:pt x="3360" y="528"/>
                </a:cubicBezTo>
                <a:cubicBezTo>
                  <a:pt x="3512" y="424"/>
                  <a:pt x="3568" y="376"/>
                  <a:pt x="3648" y="288"/>
                </a:cubicBezTo>
                <a:cubicBezTo>
                  <a:pt x="3728" y="200"/>
                  <a:pt x="3784" y="100"/>
                  <a:pt x="3840" y="0"/>
                </a:cubicBezTo>
              </a:path>
            </a:pathLst>
          </a:custGeom>
          <a:noFill/>
          <a:ln w="635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228600" y="76200"/>
            <a:ext cx="84582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993366"/>
                </a:solidFill>
                <a:latin typeface="Arial" charset="0"/>
              </a:rPr>
              <a:t>To get the proper leverage, keep the tool rest close to the work.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2424113" y="5530850"/>
            <a:ext cx="617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charset="0"/>
              </a:rPr>
              <a:t>The steep angle of the tool is a shear cut which is more efficient.</a:t>
            </a: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1981200" y="1600200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6699"/>
                </a:solidFill>
                <a:latin typeface="Arial" charset="0"/>
              </a:rPr>
              <a:t>With the tool rest close, the tool is easier to control.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nimBg="1"/>
      <p:bldP spid="56331" grpId="0" animBg="1"/>
      <p:bldP spid="56332" grpId="0" animBg="1"/>
      <p:bldP spid="56332" grpId="1" animBg="1"/>
      <p:bldP spid="56346" grpId="0" animBg="1"/>
      <p:bldP spid="56346" grpId="1" animBg="1"/>
      <p:bldP spid="56347" grpId="0"/>
      <p:bldP spid="56348" grpId="0"/>
      <p:bldP spid="563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2438400"/>
            <a:ext cx="2514600" cy="2514600"/>
            <a:chOff x="537" y="1047"/>
            <a:chExt cx="1584" cy="1584"/>
          </a:xfrm>
        </p:grpSpPr>
        <p:sp>
          <p:nvSpPr>
            <p:cNvPr id="10269" name="Oval 3"/>
            <p:cNvSpPr>
              <a:spLocks noChangeArrowheads="1"/>
            </p:cNvSpPr>
            <p:nvPr/>
          </p:nvSpPr>
          <p:spPr bwMode="auto">
            <a:xfrm>
              <a:off x="537" y="1047"/>
              <a:ext cx="1584" cy="1584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270" name="Oval 4"/>
            <p:cNvSpPr>
              <a:spLocks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rot="777403" flipH="1">
            <a:off x="2847975" y="2243138"/>
            <a:ext cx="9659938" cy="2089150"/>
            <a:chOff x="-1143" y="1607"/>
            <a:chExt cx="6085" cy="1316"/>
          </a:xfrm>
        </p:grpSpPr>
        <p:sp>
          <p:nvSpPr>
            <p:cNvPr id="10265" name="AutoShape 6"/>
            <p:cNvSpPr>
              <a:spLocks noChangeArrowheads="1"/>
            </p:cNvSpPr>
            <p:nvPr/>
          </p:nvSpPr>
          <p:spPr bwMode="auto">
            <a:xfrm rot="757631" flipV="1">
              <a:off x="4151" y="2771"/>
              <a:ext cx="791" cy="152"/>
            </a:xfrm>
            <a:prstGeom prst="rtTriangl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266" name="Rectangle 7"/>
            <p:cNvSpPr>
              <a:spLocks noChangeArrowheads="1"/>
            </p:cNvSpPr>
            <p:nvPr/>
          </p:nvSpPr>
          <p:spPr bwMode="auto">
            <a:xfrm rot="757631" flipV="1">
              <a:off x="1874" y="2434"/>
              <a:ext cx="2324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267" name="Oval 8"/>
            <p:cNvSpPr>
              <a:spLocks noChangeArrowheads="1"/>
            </p:cNvSpPr>
            <p:nvPr/>
          </p:nvSpPr>
          <p:spPr bwMode="auto">
            <a:xfrm rot="755706">
              <a:off x="-1143" y="1607"/>
              <a:ext cx="3120" cy="62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268" name="Rectangle 9"/>
            <p:cNvSpPr>
              <a:spLocks noChangeArrowheads="1"/>
            </p:cNvSpPr>
            <p:nvPr/>
          </p:nvSpPr>
          <p:spPr bwMode="auto">
            <a:xfrm rot="773745">
              <a:off x="1647" y="2035"/>
              <a:ext cx="320" cy="3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57354" name="Line 10"/>
          <p:cNvSpPr>
            <a:spLocks noChangeShapeType="1"/>
          </p:cNvSpPr>
          <p:nvPr/>
        </p:nvSpPr>
        <p:spPr bwMode="auto">
          <a:xfrm flipH="1">
            <a:off x="1371600" y="3733800"/>
            <a:ext cx="101600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1876425" y="3719513"/>
            <a:ext cx="152400" cy="243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433513" y="3455988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57313" y="5805488"/>
            <a:ext cx="685800" cy="685800"/>
            <a:chOff x="3496" y="2736"/>
            <a:chExt cx="432" cy="432"/>
          </a:xfrm>
        </p:grpSpPr>
        <p:sp>
          <p:nvSpPr>
            <p:cNvPr id="10258" name="Oval 14"/>
            <p:cNvSpPr>
              <a:spLocks noChangeArrowheads="1"/>
            </p:cNvSpPr>
            <p:nvPr/>
          </p:nvSpPr>
          <p:spPr bwMode="auto">
            <a:xfrm>
              <a:off x="3496" y="2736"/>
              <a:ext cx="432" cy="43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259" name="Oval 15"/>
            <p:cNvSpPr>
              <a:spLocks noChangeArrowheads="1"/>
            </p:cNvSpPr>
            <p:nvPr/>
          </p:nvSpPr>
          <p:spPr bwMode="auto">
            <a:xfrm>
              <a:off x="3664" y="29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260" name="Oval 16"/>
            <p:cNvSpPr>
              <a:spLocks noChangeArrowheads="1"/>
            </p:cNvSpPr>
            <p:nvPr/>
          </p:nvSpPr>
          <p:spPr bwMode="auto">
            <a:xfrm>
              <a:off x="3728" y="30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261" name="Oval 17"/>
            <p:cNvSpPr>
              <a:spLocks noChangeArrowheads="1"/>
            </p:cNvSpPr>
            <p:nvPr/>
          </p:nvSpPr>
          <p:spPr bwMode="auto">
            <a:xfrm>
              <a:off x="3696" y="27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262" name="Oval 18"/>
            <p:cNvSpPr>
              <a:spLocks noChangeArrowheads="1"/>
            </p:cNvSpPr>
            <p:nvPr/>
          </p:nvSpPr>
          <p:spPr bwMode="auto">
            <a:xfrm>
              <a:off x="3584" y="29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263" name="Oval 19"/>
            <p:cNvSpPr>
              <a:spLocks noChangeArrowheads="1"/>
            </p:cNvSpPr>
            <p:nvPr/>
          </p:nvSpPr>
          <p:spPr bwMode="auto">
            <a:xfrm>
              <a:off x="3568" y="28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264" name="Oval 20"/>
            <p:cNvSpPr>
              <a:spLocks noChangeArrowheads="1"/>
            </p:cNvSpPr>
            <p:nvPr/>
          </p:nvSpPr>
          <p:spPr bwMode="auto">
            <a:xfrm>
              <a:off x="3784" y="28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57365" name="Freeform 21"/>
          <p:cNvSpPr>
            <a:spLocks/>
          </p:cNvSpPr>
          <p:nvPr/>
        </p:nvSpPr>
        <p:spPr bwMode="auto">
          <a:xfrm>
            <a:off x="2768600" y="3021013"/>
            <a:ext cx="84138" cy="74612"/>
          </a:xfrm>
          <a:custGeom>
            <a:avLst/>
            <a:gdLst>
              <a:gd name="T0" fmla="*/ 0 w 3840"/>
              <a:gd name="T1" fmla="*/ 60795 h 1296"/>
              <a:gd name="T2" fmla="*/ 10517 w 3840"/>
              <a:gd name="T3" fmla="*/ 69085 h 1296"/>
              <a:gd name="T4" fmla="*/ 17879 w 3840"/>
              <a:gd name="T5" fmla="*/ 71849 h 1296"/>
              <a:gd name="T6" fmla="*/ 27345 w 3840"/>
              <a:gd name="T7" fmla="*/ 74612 h 1296"/>
              <a:gd name="T8" fmla="*/ 36810 w 3840"/>
              <a:gd name="T9" fmla="*/ 71849 h 1296"/>
              <a:gd name="T10" fmla="*/ 47328 w 3840"/>
              <a:gd name="T11" fmla="*/ 63558 h 1296"/>
              <a:gd name="T12" fmla="*/ 59948 w 3840"/>
              <a:gd name="T13" fmla="*/ 52505 h 1296"/>
              <a:gd name="T14" fmla="*/ 73621 w 3840"/>
              <a:gd name="T15" fmla="*/ 30397 h 1296"/>
              <a:gd name="T16" fmla="*/ 79931 w 3840"/>
              <a:gd name="T17" fmla="*/ 16580 h 1296"/>
              <a:gd name="T18" fmla="*/ 84138 w 3840"/>
              <a:gd name="T19" fmla="*/ 0 h 12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0"/>
              <a:gd name="T31" fmla="*/ 0 h 1296"/>
              <a:gd name="T32" fmla="*/ 3840 w 3840"/>
              <a:gd name="T33" fmla="*/ 1296 h 12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0" h="1296">
                <a:moveTo>
                  <a:pt x="0" y="1056"/>
                </a:moveTo>
                <a:cubicBezTo>
                  <a:pt x="172" y="1112"/>
                  <a:pt x="344" y="1168"/>
                  <a:pt x="480" y="1200"/>
                </a:cubicBezTo>
                <a:cubicBezTo>
                  <a:pt x="616" y="1232"/>
                  <a:pt x="688" y="1232"/>
                  <a:pt x="816" y="1248"/>
                </a:cubicBezTo>
                <a:cubicBezTo>
                  <a:pt x="944" y="1264"/>
                  <a:pt x="1104" y="1296"/>
                  <a:pt x="1248" y="1296"/>
                </a:cubicBezTo>
                <a:cubicBezTo>
                  <a:pt x="1392" y="1296"/>
                  <a:pt x="1528" y="1280"/>
                  <a:pt x="1680" y="1248"/>
                </a:cubicBezTo>
                <a:cubicBezTo>
                  <a:pt x="1832" y="1216"/>
                  <a:pt x="1984" y="1160"/>
                  <a:pt x="2160" y="1104"/>
                </a:cubicBezTo>
                <a:cubicBezTo>
                  <a:pt x="2336" y="1048"/>
                  <a:pt x="2536" y="1008"/>
                  <a:pt x="2736" y="912"/>
                </a:cubicBezTo>
                <a:cubicBezTo>
                  <a:pt x="2936" y="816"/>
                  <a:pt x="3208" y="632"/>
                  <a:pt x="3360" y="528"/>
                </a:cubicBezTo>
                <a:cubicBezTo>
                  <a:pt x="3512" y="424"/>
                  <a:pt x="3568" y="376"/>
                  <a:pt x="3648" y="288"/>
                </a:cubicBezTo>
                <a:cubicBezTo>
                  <a:pt x="3728" y="200"/>
                  <a:pt x="3784" y="100"/>
                  <a:pt x="3840" y="0"/>
                </a:cubicBezTo>
              </a:path>
            </a:pathLst>
          </a:custGeom>
          <a:noFill/>
          <a:ln w="635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228600" y="76200"/>
            <a:ext cx="84582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Arial" charset="0"/>
              </a:rPr>
              <a:t>If the tool rest is too far from the work, the tool is hard to control.</a:t>
            </a: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2514600" y="1644650"/>
            <a:ext cx="6629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3366FF"/>
                </a:solidFill>
                <a:latin typeface="Arial" charset="0"/>
              </a:rPr>
              <a:t>A scraping cut is less efficient and puts more stress on the work.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195513" y="3533775"/>
            <a:ext cx="3505200" cy="1933575"/>
            <a:chOff x="1680" y="2226"/>
            <a:chExt cx="2208" cy="1218"/>
          </a:xfrm>
        </p:grpSpPr>
        <p:grpSp>
          <p:nvGrpSpPr>
            <p:cNvPr id="10252" name="Group 25"/>
            <p:cNvGrpSpPr>
              <a:grpSpLocks/>
            </p:cNvGrpSpPr>
            <p:nvPr/>
          </p:nvGrpSpPr>
          <p:grpSpPr bwMode="auto">
            <a:xfrm>
              <a:off x="1680" y="2226"/>
              <a:ext cx="2208" cy="1218"/>
              <a:chOff x="576" y="1710"/>
              <a:chExt cx="2208" cy="1218"/>
            </a:xfrm>
          </p:grpSpPr>
          <p:sp>
            <p:nvSpPr>
              <p:cNvPr id="10254" name="Rectangle 26"/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192" cy="100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255" name="Rectangle 27"/>
              <p:cNvSpPr>
                <a:spLocks noChangeArrowheads="1"/>
              </p:cNvSpPr>
              <p:nvPr/>
            </p:nvSpPr>
            <p:spPr bwMode="auto">
              <a:xfrm rot="1436448">
                <a:off x="2256" y="1710"/>
                <a:ext cx="528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256" name="Rectangle 28"/>
              <p:cNvSpPr>
                <a:spLocks noChangeArrowheads="1"/>
              </p:cNvSpPr>
              <p:nvPr/>
            </p:nvSpPr>
            <p:spPr bwMode="auto">
              <a:xfrm>
                <a:off x="1680" y="2784"/>
                <a:ext cx="912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257" name="Rectangle 29"/>
              <p:cNvSpPr>
                <a:spLocks noChangeArrowheads="1"/>
              </p:cNvSpPr>
              <p:nvPr/>
            </p:nvSpPr>
            <p:spPr bwMode="auto">
              <a:xfrm>
                <a:off x="576" y="2784"/>
                <a:ext cx="432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</p:grpSp>
        <p:sp>
          <p:nvSpPr>
            <p:cNvPr id="10253" name="Rectangle 30"/>
            <p:cNvSpPr>
              <a:spLocks noChangeArrowheads="1"/>
            </p:cNvSpPr>
            <p:nvPr/>
          </p:nvSpPr>
          <p:spPr bwMode="auto">
            <a:xfrm>
              <a:off x="2112" y="3300"/>
              <a:ext cx="720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repeatCount="indefinite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 animBg="1"/>
      <p:bldP spid="57355" grpId="0" animBg="1"/>
      <p:bldP spid="57356" grpId="0" animBg="1"/>
      <p:bldP spid="57356" grpId="1" animBg="1"/>
      <p:bldP spid="57365" grpId="0" animBg="1"/>
      <p:bldP spid="57365" grpId="1" animBg="1"/>
      <p:bldP spid="57366" grpId="0"/>
      <p:bldP spid="573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2438400"/>
            <a:ext cx="2514600" cy="2514600"/>
            <a:chOff x="537" y="1047"/>
            <a:chExt cx="1584" cy="1584"/>
          </a:xfrm>
        </p:grpSpPr>
        <p:sp>
          <p:nvSpPr>
            <p:cNvPr id="11306" name="Oval 3"/>
            <p:cNvSpPr>
              <a:spLocks noChangeArrowheads="1"/>
            </p:cNvSpPr>
            <p:nvPr/>
          </p:nvSpPr>
          <p:spPr bwMode="auto">
            <a:xfrm>
              <a:off x="537" y="1047"/>
              <a:ext cx="1584" cy="1584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307" name="Oval 4"/>
            <p:cNvSpPr>
              <a:spLocks noChangeArrowheads="1"/>
            </p:cNvSpPr>
            <p:nvPr/>
          </p:nvSpPr>
          <p:spPr bwMode="auto">
            <a:xfrm>
              <a:off x="1536" y="17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rot="777403" flipH="1">
            <a:off x="2847975" y="2243138"/>
            <a:ext cx="9659938" cy="2089150"/>
            <a:chOff x="-1143" y="1607"/>
            <a:chExt cx="6085" cy="1316"/>
          </a:xfrm>
        </p:grpSpPr>
        <p:sp>
          <p:nvSpPr>
            <p:cNvPr id="11302" name="AutoShape 6"/>
            <p:cNvSpPr>
              <a:spLocks noChangeArrowheads="1"/>
            </p:cNvSpPr>
            <p:nvPr/>
          </p:nvSpPr>
          <p:spPr bwMode="auto">
            <a:xfrm rot="757631" flipV="1">
              <a:off x="4151" y="2771"/>
              <a:ext cx="791" cy="152"/>
            </a:xfrm>
            <a:prstGeom prst="rtTriangl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303" name="Rectangle 7"/>
            <p:cNvSpPr>
              <a:spLocks noChangeArrowheads="1"/>
            </p:cNvSpPr>
            <p:nvPr/>
          </p:nvSpPr>
          <p:spPr bwMode="auto">
            <a:xfrm rot="757631" flipV="1">
              <a:off x="1874" y="2434"/>
              <a:ext cx="2324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304" name="Oval 8"/>
            <p:cNvSpPr>
              <a:spLocks noChangeArrowheads="1"/>
            </p:cNvSpPr>
            <p:nvPr/>
          </p:nvSpPr>
          <p:spPr bwMode="auto">
            <a:xfrm rot="755706">
              <a:off x="-1143" y="1607"/>
              <a:ext cx="3120" cy="62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305" name="Rectangle 9"/>
            <p:cNvSpPr>
              <a:spLocks noChangeArrowheads="1"/>
            </p:cNvSpPr>
            <p:nvPr/>
          </p:nvSpPr>
          <p:spPr bwMode="auto">
            <a:xfrm rot="773745">
              <a:off x="1647" y="2035"/>
              <a:ext cx="320" cy="3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11268" name="Line 10"/>
          <p:cNvSpPr>
            <a:spLocks noChangeShapeType="1"/>
          </p:cNvSpPr>
          <p:nvPr/>
        </p:nvSpPr>
        <p:spPr bwMode="auto">
          <a:xfrm flipH="1">
            <a:off x="1371600" y="3733800"/>
            <a:ext cx="101600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11"/>
          <p:cNvSpPr>
            <a:spLocks noChangeShapeType="1"/>
          </p:cNvSpPr>
          <p:nvPr/>
        </p:nvSpPr>
        <p:spPr bwMode="auto">
          <a:xfrm>
            <a:off x="1876425" y="3719513"/>
            <a:ext cx="152400" cy="243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433513" y="3455988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57313" y="5805488"/>
            <a:ext cx="685800" cy="685800"/>
            <a:chOff x="3496" y="2736"/>
            <a:chExt cx="432" cy="432"/>
          </a:xfrm>
        </p:grpSpPr>
        <p:sp>
          <p:nvSpPr>
            <p:cNvPr id="11295" name="Oval 14"/>
            <p:cNvSpPr>
              <a:spLocks noChangeArrowheads="1"/>
            </p:cNvSpPr>
            <p:nvPr/>
          </p:nvSpPr>
          <p:spPr bwMode="auto">
            <a:xfrm>
              <a:off x="3496" y="2736"/>
              <a:ext cx="432" cy="43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296" name="Oval 15"/>
            <p:cNvSpPr>
              <a:spLocks noChangeArrowheads="1"/>
            </p:cNvSpPr>
            <p:nvPr/>
          </p:nvSpPr>
          <p:spPr bwMode="auto">
            <a:xfrm>
              <a:off x="3664" y="29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297" name="Oval 16"/>
            <p:cNvSpPr>
              <a:spLocks noChangeArrowheads="1"/>
            </p:cNvSpPr>
            <p:nvPr/>
          </p:nvSpPr>
          <p:spPr bwMode="auto">
            <a:xfrm>
              <a:off x="3728" y="30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298" name="Oval 17"/>
            <p:cNvSpPr>
              <a:spLocks noChangeArrowheads="1"/>
            </p:cNvSpPr>
            <p:nvPr/>
          </p:nvSpPr>
          <p:spPr bwMode="auto">
            <a:xfrm>
              <a:off x="3696" y="27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299" name="Oval 18"/>
            <p:cNvSpPr>
              <a:spLocks noChangeArrowheads="1"/>
            </p:cNvSpPr>
            <p:nvPr/>
          </p:nvSpPr>
          <p:spPr bwMode="auto">
            <a:xfrm>
              <a:off x="3584" y="29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300" name="Oval 19"/>
            <p:cNvSpPr>
              <a:spLocks noChangeArrowheads="1"/>
            </p:cNvSpPr>
            <p:nvPr/>
          </p:nvSpPr>
          <p:spPr bwMode="auto">
            <a:xfrm>
              <a:off x="3568" y="28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301" name="Oval 20"/>
            <p:cNvSpPr>
              <a:spLocks noChangeArrowheads="1"/>
            </p:cNvSpPr>
            <p:nvPr/>
          </p:nvSpPr>
          <p:spPr bwMode="auto">
            <a:xfrm>
              <a:off x="3784" y="28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838200" y="457200"/>
            <a:ext cx="7239000" cy="1416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Arial" charset="0"/>
              </a:rPr>
              <a:t>Not to mention the fact that leverage that favors the machine over the operator can rip a tool from your grasp.</a:t>
            </a:r>
          </a:p>
        </p:txBody>
      </p:sp>
      <p:grpSp>
        <p:nvGrpSpPr>
          <p:cNvPr id="11273" name="Group 22"/>
          <p:cNvGrpSpPr>
            <a:grpSpLocks/>
          </p:cNvGrpSpPr>
          <p:nvPr/>
        </p:nvGrpSpPr>
        <p:grpSpPr bwMode="auto">
          <a:xfrm>
            <a:off x="2195513" y="3533775"/>
            <a:ext cx="3505200" cy="1933575"/>
            <a:chOff x="1680" y="2226"/>
            <a:chExt cx="2208" cy="1218"/>
          </a:xfrm>
        </p:grpSpPr>
        <p:grpSp>
          <p:nvGrpSpPr>
            <p:cNvPr id="11289" name="Group 23"/>
            <p:cNvGrpSpPr>
              <a:grpSpLocks/>
            </p:cNvGrpSpPr>
            <p:nvPr/>
          </p:nvGrpSpPr>
          <p:grpSpPr bwMode="auto">
            <a:xfrm>
              <a:off x="1680" y="2226"/>
              <a:ext cx="2208" cy="1218"/>
              <a:chOff x="576" y="1710"/>
              <a:chExt cx="2208" cy="1218"/>
            </a:xfrm>
          </p:grpSpPr>
          <p:sp>
            <p:nvSpPr>
              <p:cNvPr id="11291" name="Rectangle 24"/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192" cy="100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1292" name="Rectangle 25"/>
              <p:cNvSpPr>
                <a:spLocks noChangeArrowheads="1"/>
              </p:cNvSpPr>
              <p:nvPr/>
            </p:nvSpPr>
            <p:spPr bwMode="auto">
              <a:xfrm rot="1436448">
                <a:off x="2256" y="1710"/>
                <a:ext cx="528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1293" name="Rectangle 26"/>
              <p:cNvSpPr>
                <a:spLocks noChangeArrowheads="1"/>
              </p:cNvSpPr>
              <p:nvPr/>
            </p:nvSpPr>
            <p:spPr bwMode="auto">
              <a:xfrm>
                <a:off x="1680" y="2784"/>
                <a:ext cx="912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1294" name="Rectangle 27"/>
              <p:cNvSpPr>
                <a:spLocks noChangeArrowheads="1"/>
              </p:cNvSpPr>
              <p:nvPr/>
            </p:nvSpPr>
            <p:spPr bwMode="auto">
              <a:xfrm>
                <a:off x="576" y="2784"/>
                <a:ext cx="432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</p:grpSp>
        <p:sp>
          <p:nvSpPr>
            <p:cNvPr id="11290" name="Rectangle 28"/>
            <p:cNvSpPr>
              <a:spLocks noChangeArrowheads="1"/>
            </p:cNvSpPr>
            <p:nvPr/>
          </p:nvSpPr>
          <p:spPr bwMode="auto">
            <a:xfrm>
              <a:off x="2112" y="3300"/>
              <a:ext cx="720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 rot="67156" flipH="1">
            <a:off x="2895600" y="1676400"/>
            <a:ext cx="9659938" cy="2089150"/>
            <a:chOff x="-1143" y="1607"/>
            <a:chExt cx="6085" cy="1316"/>
          </a:xfrm>
        </p:grpSpPr>
        <p:sp>
          <p:nvSpPr>
            <p:cNvPr id="11285" name="AutoShape 30"/>
            <p:cNvSpPr>
              <a:spLocks noChangeArrowheads="1"/>
            </p:cNvSpPr>
            <p:nvPr/>
          </p:nvSpPr>
          <p:spPr bwMode="auto">
            <a:xfrm rot="757631" flipV="1">
              <a:off x="4151" y="2771"/>
              <a:ext cx="791" cy="152"/>
            </a:xfrm>
            <a:prstGeom prst="rtTriangl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286" name="Rectangle 31"/>
            <p:cNvSpPr>
              <a:spLocks noChangeArrowheads="1"/>
            </p:cNvSpPr>
            <p:nvPr/>
          </p:nvSpPr>
          <p:spPr bwMode="auto">
            <a:xfrm rot="757631" flipV="1">
              <a:off x="1874" y="2434"/>
              <a:ext cx="2324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287" name="Oval 32"/>
            <p:cNvSpPr>
              <a:spLocks noChangeArrowheads="1"/>
            </p:cNvSpPr>
            <p:nvPr/>
          </p:nvSpPr>
          <p:spPr bwMode="auto">
            <a:xfrm rot="755706">
              <a:off x="-1143" y="1607"/>
              <a:ext cx="3120" cy="62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288" name="Rectangle 33"/>
            <p:cNvSpPr>
              <a:spLocks noChangeArrowheads="1"/>
            </p:cNvSpPr>
            <p:nvPr/>
          </p:nvSpPr>
          <p:spPr bwMode="auto">
            <a:xfrm rot="773745">
              <a:off x="1647" y="2035"/>
              <a:ext cx="320" cy="3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 rot="20936839" flipH="1">
            <a:off x="2698750" y="1114425"/>
            <a:ext cx="9659938" cy="2089150"/>
            <a:chOff x="-1143" y="1607"/>
            <a:chExt cx="6085" cy="1316"/>
          </a:xfrm>
        </p:grpSpPr>
        <p:sp>
          <p:nvSpPr>
            <p:cNvPr id="11281" name="AutoShape 35"/>
            <p:cNvSpPr>
              <a:spLocks noChangeArrowheads="1"/>
            </p:cNvSpPr>
            <p:nvPr/>
          </p:nvSpPr>
          <p:spPr bwMode="auto">
            <a:xfrm rot="757631" flipV="1">
              <a:off x="4151" y="2771"/>
              <a:ext cx="791" cy="152"/>
            </a:xfrm>
            <a:prstGeom prst="rtTriangl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282" name="Rectangle 36"/>
            <p:cNvSpPr>
              <a:spLocks noChangeArrowheads="1"/>
            </p:cNvSpPr>
            <p:nvPr/>
          </p:nvSpPr>
          <p:spPr bwMode="auto">
            <a:xfrm rot="757631" flipV="1">
              <a:off x="1874" y="2434"/>
              <a:ext cx="2324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283" name="Oval 37"/>
            <p:cNvSpPr>
              <a:spLocks noChangeArrowheads="1"/>
            </p:cNvSpPr>
            <p:nvPr/>
          </p:nvSpPr>
          <p:spPr bwMode="auto">
            <a:xfrm rot="755706">
              <a:off x="-1143" y="1607"/>
              <a:ext cx="3120" cy="62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284" name="Rectangle 38"/>
            <p:cNvSpPr>
              <a:spLocks noChangeArrowheads="1"/>
            </p:cNvSpPr>
            <p:nvPr/>
          </p:nvSpPr>
          <p:spPr bwMode="auto">
            <a:xfrm rot="773745">
              <a:off x="1647" y="2035"/>
              <a:ext cx="320" cy="3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rot="19177220" flipH="1">
            <a:off x="1770063" y="0"/>
            <a:ext cx="9659937" cy="2089150"/>
            <a:chOff x="-1143" y="1607"/>
            <a:chExt cx="6085" cy="1316"/>
          </a:xfrm>
        </p:grpSpPr>
        <p:sp>
          <p:nvSpPr>
            <p:cNvPr id="11277" name="AutoShape 40"/>
            <p:cNvSpPr>
              <a:spLocks noChangeArrowheads="1"/>
            </p:cNvSpPr>
            <p:nvPr/>
          </p:nvSpPr>
          <p:spPr bwMode="auto">
            <a:xfrm rot="757631" flipV="1">
              <a:off x="4151" y="2771"/>
              <a:ext cx="791" cy="152"/>
            </a:xfrm>
            <a:prstGeom prst="rtTriangl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278" name="Rectangle 41"/>
            <p:cNvSpPr>
              <a:spLocks noChangeArrowheads="1"/>
            </p:cNvSpPr>
            <p:nvPr/>
          </p:nvSpPr>
          <p:spPr bwMode="auto">
            <a:xfrm rot="757631" flipV="1">
              <a:off x="1874" y="2434"/>
              <a:ext cx="2324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279" name="Oval 42"/>
            <p:cNvSpPr>
              <a:spLocks noChangeArrowheads="1"/>
            </p:cNvSpPr>
            <p:nvPr/>
          </p:nvSpPr>
          <p:spPr bwMode="auto">
            <a:xfrm rot="755706">
              <a:off x="-1143" y="1607"/>
              <a:ext cx="3120" cy="623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280" name="Rectangle 43"/>
            <p:cNvSpPr>
              <a:spLocks noChangeArrowheads="1"/>
            </p:cNvSpPr>
            <p:nvPr/>
          </p:nvSpPr>
          <p:spPr bwMode="auto">
            <a:xfrm rot="773745">
              <a:off x="1647" y="2035"/>
              <a:ext cx="320" cy="3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7" presetID="2" presetClass="exit" presetSubtype="9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0" grpId="0" animBg="1"/>
      <p:bldP spid="583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80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5438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Small Spur Center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19200" y="2819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Large Spur Center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86200" y="3581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Live Center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010400" y="4038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Dead Center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28600" y="4876800"/>
            <a:ext cx="8534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Arial" charset="0"/>
              </a:rPr>
              <a:t>Spindles are held between a spur center and live or dead center.  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914400" y="58674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Live Center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  <p:bldP spid="38918" grpId="0"/>
      <p:bldP spid="38919" grpId="0"/>
      <p:bldP spid="389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</a:rPr>
              <a:t>                  Think Safety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Wear a face </a:t>
            </a:r>
            <a:r>
              <a:rPr lang="en-US" altLang="en-US" b="1" dirty="0">
                <a:solidFill>
                  <a:srgbClr val="FF0000"/>
                </a:solidFill>
              </a:rPr>
              <a:t>shield. 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Make </a:t>
            </a:r>
            <a:r>
              <a:rPr lang="en-US" altLang="en-US" b="1" dirty="0">
                <a:solidFill>
                  <a:srgbClr val="FF0000"/>
                </a:solidFill>
              </a:rPr>
              <a:t>sure everything is properly tightened.  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Anchor the tool &amp; your hand on the tool rest.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Use mostly lower speeds.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Keep the tool rest 1/8” from the project.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Keep the tools sharp. 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Remove the tool rest before sanding.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 the </a:t>
            </a:r>
            <a:r>
              <a:rPr lang="en-US" dirty="0" smtClean="0">
                <a:solidFill>
                  <a:srgbClr val="FF0000"/>
                </a:solidFill>
              </a:rPr>
              <a:t>knockout bar </a:t>
            </a:r>
            <a:r>
              <a:rPr lang="en-US" dirty="0" smtClean="0"/>
              <a:t>to tap on and loosen the </a:t>
            </a:r>
            <a:r>
              <a:rPr lang="en-US" dirty="0" smtClean="0">
                <a:solidFill>
                  <a:srgbClr val="FF0000"/>
                </a:solidFill>
              </a:rPr>
              <a:t>spur drive</a:t>
            </a:r>
          </a:p>
        </p:txBody>
      </p:sp>
      <p:pic>
        <p:nvPicPr>
          <p:cNvPr id="15363" name="Picture 2" descr="C:\Users\User\Pictures\iCloud Photos\My Photo Stream\IMG_02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4676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1122363" y="739775"/>
            <a:ext cx="1465262" cy="2674938"/>
          </a:xfrm>
          <a:custGeom>
            <a:avLst/>
            <a:gdLst>
              <a:gd name="connsiteX0" fmla="*/ 1448918 w 1448918"/>
              <a:gd name="connsiteY0" fmla="*/ 0 h 2670490"/>
              <a:gd name="connsiteX1" fmla="*/ 135684 w 1448918"/>
              <a:gd name="connsiteY1" fmla="*/ 953311 h 2670490"/>
              <a:gd name="connsiteX2" fmla="*/ 28680 w 1448918"/>
              <a:gd name="connsiteY2" fmla="*/ 2548647 h 2670490"/>
              <a:gd name="connsiteX3" fmla="*/ 18952 w 1448918"/>
              <a:gd name="connsiteY3" fmla="*/ 2558375 h 2670490"/>
              <a:gd name="connsiteX4" fmla="*/ 18952 w 1448918"/>
              <a:gd name="connsiteY4" fmla="*/ 2538919 h 2670490"/>
              <a:gd name="connsiteX0" fmla="*/ 1448918 w 1448918"/>
              <a:gd name="connsiteY0" fmla="*/ 0 h 2670490"/>
              <a:gd name="connsiteX1" fmla="*/ 135684 w 1448918"/>
              <a:gd name="connsiteY1" fmla="*/ 953311 h 2670490"/>
              <a:gd name="connsiteX2" fmla="*/ 28680 w 1448918"/>
              <a:gd name="connsiteY2" fmla="*/ 2548647 h 2670490"/>
              <a:gd name="connsiteX3" fmla="*/ 18952 w 1448918"/>
              <a:gd name="connsiteY3" fmla="*/ 2558375 h 2670490"/>
              <a:gd name="connsiteX0" fmla="*/ 1448918 w 1448918"/>
              <a:gd name="connsiteY0" fmla="*/ 0 h 2548647"/>
              <a:gd name="connsiteX1" fmla="*/ 135684 w 1448918"/>
              <a:gd name="connsiteY1" fmla="*/ 953311 h 2548647"/>
              <a:gd name="connsiteX2" fmla="*/ 28680 w 1448918"/>
              <a:gd name="connsiteY2" fmla="*/ 2548647 h 2548647"/>
              <a:gd name="connsiteX0" fmla="*/ 1453920 w 1453920"/>
              <a:gd name="connsiteY0" fmla="*/ 0 h 2675107"/>
              <a:gd name="connsiteX1" fmla="*/ 140686 w 1453920"/>
              <a:gd name="connsiteY1" fmla="*/ 953311 h 2675107"/>
              <a:gd name="connsiteX2" fmla="*/ 23954 w 1453920"/>
              <a:gd name="connsiteY2" fmla="*/ 2675107 h 2675107"/>
              <a:gd name="connsiteX0" fmla="*/ 1464629 w 1464629"/>
              <a:gd name="connsiteY0" fmla="*/ 0 h 2675107"/>
              <a:gd name="connsiteX1" fmla="*/ 151395 w 1464629"/>
              <a:gd name="connsiteY1" fmla="*/ 953311 h 2675107"/>
              <a:gd name="connsiteX2" fmla="*/ 34663 w 1464629"/>
              <a:gd name="connsiteY2" fmla="*/ 2675107 h 267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4629" h="2675107">
                <a:moveTo>
                  <a:pt x="1464629" y="0"/>
                </a:moveTo>
                <a:cubicBezTo>
                  <a:pt x="926365" y="264268"/>
                  <a:pt x="389723" y="507460"/>
                  <a:pt x="151395" y="953311"/>
                </a:cubicBezTo>
                <a:cubicBezTo>
                  <a:pt x="-86933" y="1399162"/>
                  <a:pt x="24935" y="2397869"/>
                  <a:pt x="34663" y="267510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6858000" y="1371600"/>
            <a:ext cx="914400" cy="2217738"/>
          </a:xfrm>
          <a:custGeom>
            <a:avLst/>
            <a:gdLst>
              <a:gd name="connsiteX0" fmla="*/ 1448918 w 1448918"/>
              <a:gd name="connsiteY0" fmla="*/ 0 h 2670490"/>
              <a:gd name="connsiteX1" fmla="*/ 135684 w 1448918"/>
              <a:gd name="connsiteY1" fmla="*/ 953311 h 2670490"/>
              <a:gd name="connsiteX2" fmla="*/ 28680 w 1448918"/>
              <a:gd name="connsiteY2" fmla="*/ 2548647 h 2670490"/>
              <a:gd name="connsiteX3" fmla="*/ 18952 w 1448918"/>
              <a:gd name="connsiteY3" fmla="*/ 2558375 h 2670490"/>
              <a:gd name="connsiteX4" fmla="*/ 18952 w 1448918"/>
              <a:gd name="connsiteY4" fmla="*/ 2538919 h 2670490"/>
              <a:gd name="connsiteX0" fmla="*/ 1448918 w 1448918"/>
              <a:gd name="connsiteY0" fmla="*/ 0 h 2670490"/>
              <a:gd name="connsiteX1" fmla="*/ 135684 w 1448918"/>
              <a:gd name="connsiteY1" fmla="*/ 953311 h 2670490"/>
              <a:gd name="connsiteX2" fmla="*/ 28680 w 1448918"/>
              <a:gd name="connsiteY2" fmla="*/ 2548647 h 2670490"/>
              <a:gd name="connsiteX3" fmla="*/ 18952 w 1448918"/>
              <a:gd name="connsiteY3" fmla="*/ 2558375 h 2670490"/>
              <a:gd name="connsiteX0" fmla="*/ 1448918 w 1448918"/>
              <a:gd name="connsiteY0" fmla="*/ 0 h 2548647"/>
              <a:gd name="connsiteX1" fmla="*/ 135684 w 1448918"/>
              <a:gd name="connsiteY1" fmla="*/ 953311 h 2548647"/>
              <a:gd name="connsiteX2" fmla="*/ 28680 w 1448918"/>
              <a:gd name="connsiteY2" fmla="*/ 2548647 h 2548647"/>
              <a:gd name="connsiteX0" fmla="*/ 1453920 w 1453920"/>
              <a:gd name="connsiteY0" fmla="*/ 0 h 2675107"/>
              <a:gd name="connsiteX1" fmla="*/ 140686 w 1453920"/>
              <a:gd name="connsiteY1" fmla="*/ 953311 h 2675107"/>
              <a:gd name="connsiteX2" fmla="*/ 23954 w 1453920"/>
              <a:gd name="connsiteY2" fmla="*/ 2675107 h 2675107"/>
              <a:gd name="connsiteX0" fmla="*/ 1464629 w 1464629"/>
              <a:gd name="connsiteY0" fmla="*/ 0 h 2675107"/>
              <a:gd name="connsiteX1" fmla="*/ 151395 w 1464629"/>
              <a:gd name="connsiteY1" fmla="*/ 953311 h 2675107"/>
              <a:gd name="connsiteX2" fmla="*/ 34663 w 1464629"/>
              <a:gd name="connsiteY2" fmla="*/ 2675107 h 267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4629" h="2675107">
                <a:moveTo>
                  <a:pt x="1464629" y="0"/>
                </a:moveTo>
                <a:cubicBezTo>
                  <a:pt x="926365" y="264268"/>
                  <a:pt x="389723" y="507460"/>
                  <a:pt x="151395" y="953311"/>
                </a:cubicBezTo>
                <a:cubicBezTo>
                  <a:pt x="-86933" y="1399162"/>
                  <a:pt x="24935" y="2397869"/>
                  <a:pt x="34663" y="267510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276600" cy="472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 your hand on the spur drive to catch it so it doesn’t fly out and land on the hard floor.</a:t>
            </a:r>
          </a:p>
        </p:txBody>
      </p:sp>
      <p:pic>
        <p:nvPicPr>
          <p:cNvPr id="16387" name="Picture 2" descr="C:\Users\User\Pictures\iCloud Photos\My Photo Stream\IMG_02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817563"/>
            <a:ext cx="442753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3352800" cy="434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Clean out any sawdust or grit from inside the head stock with the green </a:t>
            </a:r>
            <a:r>
              <a:rPr lang="en-US" dirty="0" err="1" smtClean="0"/>
              <a:t>squeegy</a:t>
            </a:r>
            <a:r>
              <a:rPr lang="en-US" dirty="0" smtClean="0"/>
              <a:t>.  </a:t>
            </a:r>
          </a:p>
        </p:txBody>
      </p:sp>
      <p:pic>
        <p:nvPicPr>
          <p:cNvPr id="17411" name="Picture 2" descr="C:\Users\User\Pictures\iCloud Photos\My Photo Stream\IMG_02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538"/>
          <a:stretch>
            <a:fillRect/>
          </a:stretch>
        </p:blipFill>
        <p:spPr bwMode="auto">
          <a:xfrm>
            <a:off x="4191000" y="838200"/>
            <a:ext cx="4546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5973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Grit will cause pits, grooves and burrs preventing the spur drive from seating properly and also make it difficult to  remove the spur drive. </a:t>
            </a:r>
          </a:p>
        </p:txBody>
      </p:sp>
      <p:pic>
        <p:nvPicPr>
          <p:cNvPr id="18435" name="Picture 2" descr="C:\Users\User\Pictures\iCloud Photos\My Photo Stream\IMG_02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550" y="1295400"/>
            <a:ext cx="386715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962400"/>
            <a:ext cx="7772400" cy="2155825"/>
          </a:xfrm>
        </p:spPr>
        <p:txBody>
          <a:bodyPr/>
          <a:lstStyle/>
          <a:p>
            <a:r>
              <a:rPr lang="en-US" altLang="en-US" dirty="0" smtClean="0"/>
              <a:t>Cut two kerfs in the wood crossing in the center to fit on the spur drive.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838200" y="685800"/>
            <a:ext cx="2514600" cy="1752600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Spur Drive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pictures1.kyozou.com/pictures/_22/21029/21028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609600"/>
            <a:ext cx="4346575" cy="3134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38100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Cut the kerfs with a </a:t>
            </a:r>
            <a:r>
              <a:rPr lang="en-US" u="sng" dirty="0" smtClean="0"/>
              <a:t>handsaw</a:t>
            </a:r>
            <a:r>
              <a:rPr lang="en-US" dirty="0" smtClean="0"/>
              <a:t> OR a V-Block and the </a:t>
            </a:r>
            <a:r>
              <a:rPr lang="en-US" dirty="0" err="1" smtClean="0"/>
              <a:t>bandsaw</a:t>
            </a:r>
            <a:r>
              <a:rPr lang="en-US" dirty="0" smtClean="0"/>
              <a:t>.</a:t>
            </a:r>
          </a:p>
        </p:txBody>
      </p:sp>
      <p:pic>
        <p:nvPicPr>
          <p:cNvPr id="5123" name="Picture 2" descr="C:\Users\User\Pictures\iCloud Photos\My Photo Stream\IMG_02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463668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962400" cy="5440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Place the wood on a solid table or floor.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NEVER</a:t>
            </a:r>
            <a:r>
              <a:rPr lang="en-US" dirty="0" smtClean="0"/>
              <a:t> pound on the wood in or on the lathe. 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0226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3429000" cy="4906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Never use a hard metal hammer.  It will “marshmallow” the end of the spur drive.</a:t>
            </a:r>
          </a:p>
        </p:txBody>
      </p:sp>
      <p:pic>
        <p:nvPicPr>
          <p:cNvPr id="6147" name="Picture 2" descr="C:\Users\User\Pictures\iCloud Photos\My Photo Stream\IMG_02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275" y="914400"/>
            <a:ext cx="466566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18"/>
          <p:cNvGrpSpPr>
            <a:grpSpLocks/>
          </p:cNvGrpSpPr>
          <p:nvPr/>
        </p:nvGrpSpPr>
        <p:grpSpPr bwMode="auto">
          <a:xfrm>
            <a:off x="4113213" y="1198563"/>
            <a:ext cx="2743200" cy="2611437"/>
            <a:chOff x="4896255" y="1131651"/>
            <a:chExt cx="3352800" cy="30480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896255" y="1131651"/>
              <a:ext cx="3352800" cy="304800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71925" y="1131651"/>
              <a:ext cx="2906536" cy="304800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 a wooden mallet.</a:t>
            </a:r>
          </a:p>
        </p:txBody>
      </p:sp>
      <p:pic>
        <p:nvPicPr>
          <p:cNvPr id="8195" name="Picture 2" descr="C:\Users\User\Pictures\iCloud Photos\My Photo Stream\IMG_02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129338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1" name="Picture 2" descr="C:\Users\User\Pictures\iCloud Photos\My Photo Stream\IMG_02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870318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/>
          <p:cNvSpPr/>
          <p:nvPr/>
        </p:nvSpPr>
        <p:spPr>
          <a:xfrm>
            <a:off x="-228600" y="1639111"/>
            <a:ext cx="4343400" cy="4114800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048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460</Words>
  <Application>Microsoft Office PowerPoint</Application>
  <PresentationFormat>On-screen Show (4:3)</PresentationFormat>
  <Paragraphs>52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SPINDLE TURNING =  “TURNING BETWEEN CENTERS”  =  SPUR DRIVE IN HEADSTOCK  AND  CENTER IN TAILSTOCK </vt:lpstr>
      <vt:lpstr>Slide 3</vt:lpstr>
      <vt:lpstr>Cut two kerfs in the wood crossing in the center to fit on the spur drive.</vt:lpstr>
      <vt:lpstr>Cut the kerfs with a handsaw OR a V-Block and the bandsaw.</vt:lpstr>
      <vt:lpstr>Place the wood on a solid table or floor.  NEVER pound on the wood in or on the lathe.  </vt:lpstr>
      <vt:lpstr>Never use a hard metal hammer.  It will “marshmallow” the end of the spur drive.</vt:lpstr>
      <vt:lpstr>Use a wooden mallet.</vt:lpstr>
      <vt:lpstr>Slide 9</vt:lpstr>
      <vt:lpstr>Place the spur drive with the wood in the headstock.</vt:lpstr>
      <vt:lpstr>Hold the other end with a center in the tailstock.</vt:lpstr>
      <vt:lpstr>Check that the groove lines up with the bolt.</vt:lpstr>
      <vt:lpstr>Slide 13</vt:lpstr>
      <vt:lpstr>1. Check for end-to-end play. 2. Rotate the wood by hand to make sure it doesn’t hit the tool rest.</vt:lpstr>
      <vt:lpstr>Start on SLOW SPEED.   Speed is controlled with a dial and with pulleys and belts.</vt:lpstr>
      <vt:lpstr>Slide 16</vt:lpstr>
      <vt:lpstr>ABC’s of Lathe Turning </vt:lpstr>
      <vt:lpstr>A = Anchor the Tool on the Tool Rest.</vt:lpstr>
      <vt:lpstr>A = Anchor Your Hand on the Tool Rest too.   Like this…</vt:lpstr>
      <vt:lpstr>Like this…</vt:lpstr>
      <vt:lpstr>or like this.</vt:lpstr>
      <vt:lpstr>Like this.</vt:lpstr>
      <vt:lpstr>B =  Bevel.</vt:lpstr>
      <vt:lpstr>B = Bevel.  Touch the wood with the BEVEL first.</vt:lpstr>
      <vt:lpstr>This tool is a roughing gouge.  You always tilt  it upward.</vt:lpstr>
      <vt:lpstr>C = Cut.  Gradually raise the handle and lower the cutting edge into the wood until it begins to cut.</vt:lpstr>
      <vt:lpstr>Slide 27</vt:lpstr>
      <vt:lpstr>Slide 28</vt:lpstr>
      <vt:lpstr>Slide 29</vt:lpstr>
      <vt:lpstr>Slide 30</vt:lpstr>
      <vt:lpstr>Use the knockout bar to tap on and loosen the spur drive</vt:lpstr>
      <vt:lpstr>Keep your hand on the spur drive to catch it so it doesn’t fly out and land on the hard floor.</vt:lpstr>
      <vt:lpstr>Clean out any sawdust or grit from inside the head stock with the green squeegy.  </vt:lpstr>
      <vt:lpstr>Grit will cause pits, grooves and burrs preventing the spur drive from seating properly and also make it difficult to  remove the spur drive.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Lathes</dc:title>
  <dc:creator>CURRENT USER</dc:creator>
  <cp:lastModifiedBy>LThibault</cp:lastModifiedBy>
  <cp:revision>35</cp:revision>
  <dcterms:created xsi:type="dcterms:W3CDTF">2015-09-08T04:15:36Z</dcterms:created>
  <dcterms:modified xsi:type="dcterms:W3CDTF">2015-10-26T23:48:04Z</dcterms:modified>
</cp:coreProperties>
</file>