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0" r:id="rId4"/>
    <p:sldId id="261" r:id="rId5"/>
    <p:sldId id="267" r:id="rId6"/>
    <p:sldId id="295" r:id="rId7"/>
    <p:sldId id="284" r:id="rId8"/>
    <p:sldId id="257" r:id="rId9"/>
    <p:sldId id="279" r:id="rId10"/>
    <p:sldId id="287" r:id="rId11"/>
    <p:sldId id="266" r:id="rId12"/>
    <p:sldId id="286" r:id="rId13"/>
    <p:sldId id="264" r:id="rId14"/>
    <p:sldId id="285" r:id="rId15"/>
    <p:sldId id="301" r:id="rId16"/>
    <p:sldId id="290" r:id="rId17"/>
    <p:sldId id="293" r:id="rId18"/>
    <p:sldId id="291" r:id="rId19"/>
    <p:sldId id="297" r:id="rId20"/>
    <p:sldId id="299" r:id="rId21"/>
    <p:sldId id="289" r:id="rId22"/>
    <p:sldId id="288" r:id="rId23"/>
    <p:sldId id="302" r:id="rId24"/>
    <p:sldId id="303" r:id="rId25"/>
    <p:sldId id="273" r:id="rId26"/>
    <p:sldId id="274" r:id="rId27"/>
    <p:sldId id="275" r:id="rId28"/>
    <p:sldId id="276" r:id="rId29"/>
    <p:sldId id="278" r:id="rId30"/>
    <p:sldId id="300" r:id="rId31"/>
    <p:sldId id="28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CA99-5427-4D93-BFBB-3B6686B4C58A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C055-5536-4949-B6BB-3FFF5B30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87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8C0E-CEA4-4908-B1F9-B823E11A4438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B152-5421-4470-97A8-D410B201E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29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7CD2-77B5-4540-A7A3-1F2264EA7945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A826-3D2C-4B1B-B270-80D0AD3C6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2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1FE0E92-5061-42AF-831F-DC49133B9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849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0A4AAF0-275C-4030-A763-7C49FEC04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835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62D0CEAB-5BD5-4730-A922-9602218E3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752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C04EED9-4D07-4956-BF90-4497F1C3F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1857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B188BDC-4572-4A7D-8263-44B8AFB5B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283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757E90D1-BC0C-4CE7-8B4A-B75985C98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851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9FEACBDB-1AB1-4D7C-A36E-018E2108E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130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1812527B-60BC-4002-9EF4-68470720F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081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ED19-9945-4BD9-83F6-9010922F93E1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6850-CC8F-4980-9316-3CDBA5BA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298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5D61FC2-C057-4059-B9E5-1B5C40885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968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56E90A7B-28AF-4EDB-83BD-1EEC07667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97454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8AC4846E-BDEB-4356-9D5A-4EE96809A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421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6042-2BE1-4B30-8DF8-19ECBBEC971E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3B7A-EBB5-472C-A3B0-5392C27A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0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889E-094B-4B23-B354-DEB5A7442589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559A-93D7-414C-A8C3-E2BC8A5F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99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2758-8DC7-4581-8D21-B37703A840F9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1A97-8877-49EF-8A8E-40001FB7E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0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8B08-78D2-4DE4-AD20-21FC5BA6F4D0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3DB2-A992-4B0D-9980-1B4BB9F5C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43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5BC0-F141-48E1-AEF4-3A5C6FF30D25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4181-0EE9-4A2C-B469-CAC5CC56A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58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E28C-45BC-42AE-9FC2-C28CBF5680DF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A909-DEC9-4F74-9EBA-1CC8E0F6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6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89C95-F56B-4127-9177-F8BD32B79104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9EEE-F856-4624-ADDE-1CE4862D3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71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C1579-E971-45BD-92A5-859A87395946}" type="datetimeFigureOut">
              <a:rPr lang="en-US"/>
              <a:pPr>
                <a:defRPr/>
              </a:pPr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85E53-4FB0-4A4C-9C11-0F537187C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5C78D3-8F66-4CA1-AFEF-F10D62201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jointersafety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../Grading%20&amp;%20sizing/Warps.do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2286000"/>
          </a:xfrm>
        </p:spPr>
        <p:txBody>
          <a:bodyPr/>
          <a:lstStyle/>
          <a:p>
            <a:r>
              <a:rPr lang="en-US" altLang="en-US" sz="8800" smtClean="0">
                <a:solidFill>
                  <a:srgbClr val="C00000"/>
                </a:solidFill>
              </a:rPr>
              <a:t>The Jointer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7696200" cy="762000"/>
          </a:xfrm>
        </p:spPr>
        <p:txBody>
          <a:bodyPr/>
          <a:lstStyle/>
          <a:p>
            <a:r>
              <a:rPr lang="en-US" altLang="en-US" sz="2000" smtClean="0">
                <a:solidFill>
                  <a:schemeClr val="tx1"/>
                </a:solidFill>
              </a:rPr>
              <a:t>Thanks to Tom Bockman of  </a:t>
            </a:r>
          </a:p>
          <a:p>
            <a:r>
              <a:rPr lang="en-US" altLang="en-US" sz="2000" smtClean="0">
                <a:solidFill>
                  <a:schemeClr val="tx1"/>
                </a:solidFill>
              </a:rPr>
              <a:t>Prescott, Arizona for major parts of slide show.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1" name="Group 125"/>
          <p:cNvGrpSpPr>
            <a:grpSpLocks/>
          </p:cNvGrpSpPr>
          <p:nvPr/>
        </p:nvGrpSpPr>
        <p:grpSpPr bwMode="auto">
          <a:xfrm>
            <a:off x="-1270000" y="1905000"/>
            <a:ext cx="11099800" cy="4724400"/>
            <a:chOff x="-1260" y="3960"/>
            <a:chExt cx="17480" cy="7440"/>
          </a:xfrm>
        </p:grpSpPr>
        <p:grpSp>
          <p:nvGrpSpPr>
            <p:cNvPr id="23588" name="Group 127"/>
            <p:cNvGrpSpPr>
              <a:grpSpLocks/>
            </p:cNvGrpSpPr>
            <p:nvPr/>
          </p:nvGrpSpPr>
          <p:grpSpPr bwMode="auto">
            <a:xfrm>
              <a:off x="-900" y="3960"/>
              <a:ext cx="17120" cy="7440"/>
              <a:chOff x="-900" y="3960"/>
              <a:chExt cx="17120" cy="7440"/>
            </a:xfrm>
          </p:grpSpPr>
          <p:grpSp>
            <p:nvGrpSpPr>
              <p:cNvPr id="23590" name="Group 129"/>
              <p:cNvGrpSpPr>
                <a:grpSpLocks/>
              </p:cNvGrpSpPr>
              <p:nvPr/>
            </p:nvGrpSpPr>
            <p:grpSpPr bwMode="auto">
              <a:xfrm>
                <a:off x="-900" y="3960"/>
                <a:ext cx="17120" cy="7200"/>
                <a:chOff x="3780" y="4680"/>
                <a:chExt cx="17120" cy="7200"/>
              </a:xfrm>
            </p:grpSpPr>
            <p:sp>
              <p:nvSpPr>
                <p:cNvPr id="23592" name="Freeform 143"/>
                <p:cNvSpPr>
                  <a:spLocks/>
                </p:cNvSpPr>
                <p:nvPr/>
              </p:nvSpPr>
              <p:spPr bwMode="auto">
                <a:xfrm>
                  <a:off x="3780" y="5940"/>
                  <a:ext cx="4603" cy="4620"/>
                </a:xfrm>
                <a:custGeom>
                  <a:avLst/>
                  <a:gdLst>
                    <a:gd name="T0" fmla="*/ 280 w 4603"/>
                    <a:gd name="T1" fmla="*/ 0 h 4620"/>
                    <a:gd name="T2" fmla="*/ 400 w 4603"/>
                    <a:gd name="T3" fmla="*/ 80 h 4620"/>
                    <a:gd name="T4" fmla="*/ 700 w 4603"/>
                    <a:gd name="T5" fmla="*/ 180 h 4620"/>
                    <a:gd name="T6" fmla="*/ 760 w 4603"/>
                    <a:gd name="T7" fmla="*/ 220 h 4620"/>
                    <a:gd name="T8" fmla="*/ 820 w 4603"/>
                    <a:gd name="T9" fmla="*/ 240 h 4620"/>
                    <a:gd name="T10" fmla="*/ 1000 w 4603"/>
                    <a:gd name="T11" fmla="*/ 340 h 4620"/>
                    <a:gd name="T12" fmla="*/ 1120 w 4603"/>
                    <a:gd name="T13" fmla="*/ 420 h 4620"/>
                    <a:gd name="T14" fmla="*/ 1240 w 4603"/>
                    <a:gd name="T15" fmla="*/ 500 h 4620"/>
                    <a:gd name="T16" fmla="*/ 1300 w 4603"/>
                    <a:gd name="T17" fmla="*/ 520 h 4620"/>
                    <a:gd name="T18" fmla="*/ 1480 w 4603"/>
                    <a:gd name="T19" fmla="*/ 640 h 4620"/>
                    <a:gd name="T20" fmla="*/ 1600 w 4603"/>
                    <a:gd name="T21" fmla="*/ 700 h 4620"/>
                    <a:gd name="T22" fmla="*/ 1720 w 4603"/>
                    <a:gd name="T23" fmla="*/ 740 h 4620"/>
                    <a:gd name="T24" fmla="*/ 2080 w 4603"/>
                    <a:gd name="T25" fmla="*/ 920 h 4620"/>
                    <a:gd name="T26" fmla="*/ 2140 w 4603"/>
                    <a:gd name="T27" fmla="*/ 960 h 4620"/>
                    <a:gd name="T28" fmla="*/ 2420 w 4603"/>
                    <a:gd name="T29" fmla="*/ 1060 h 4620"/>
                    <a:gd name="T30" fmla="*/ 2780 w 4603"/>
                    <a:gd name="T31" fmla="*/ 1280 h 4620"/>
                    <a:gd name="T32" fmla="*/ 2960 w 4603"/>
                    <a:gd name="T33" fmla="*/ 1360 h 4620"/>
                    <a:gd name="T34" fmla="*/ 3020 w 4603"/>
                    <a:gd name="T35" fmla="*/ 1400 h 4620"/>
                    <a:gd name="T36" fmla="*/ 3080 w 4603"/>
                    <a:gd name="T37" fmla="*/ 1460 h 4620"/>
                    <a:gd name="T38" fmla="*/ 3160 w 4603"/>
                    <a:gd name="T39" fmla="*/ 1480 h 4620"/>
                    <a:gd name="T40" fmla="*/ 3280 w 4603"/>
                    <a:gd name="T41" fmla="*/ 1540 h 4620"/>
                    <a:gd name="T42" fmla="*/ 3420 w 4603"/>
                    <a:gd name="T43" fmla="*/ 1620 h 4620"/>
                    <a:gd name="T44" fmla="*/ 3500 w 4603"/>
                    <a:gd name="T45" fmla="*/ 1640 h 4620"/>
                    <a:gd name="T46" fmla="*/ 3580 w 4603"/>
                    <a:gd name="T47" fmla="*/ 1680 h 4620"/>
                    <a:gd name="T48" fmla="*/ 3700 w 4603"/>
                    <a:gd name="T49" fmla="*/ 1720 h 4620"/>
                    <a:gd name="T50" fmla="*/ 3920 w 4603"/>
                    <a:gd name="T51" fmla="*/ 1820 h 4620"/>
                    <a:gd name="T52" fmla="*/ 4100 w 4603"/>
                    <a:gd name="T53" fmla="*/ 1880 h 4620"/>
                    <a:gd name="T54" fmla="*/ 4320 w 4603"/>
                    <a:gd name="T55" fmla="*/ 2100 h 4620"/>
                    <a:gd name="T56" fmla="*/ 4560 w 4603"/>
                    <a:gd name="T57" fmla="*/ 2460 h 4620"/>
                    <a:gd name="T58" fmla="*/ 4540 w 4603"/>
                    <a:gd name="T59" fmla="*/ 2680 h 4620"/>
                    <a:gd name="T60" fmla="*/ 4480 w 4603"/>
                    <a:gd name="T61" fmla="*/ 2720 h 4620"/>
                    <a:gd name="T62" fmla="*/ 4300 w 4603"/>
                    <a:gd name="T63" fmla="*/ 2860 h 4620"/>
                    <a:gd name="T64" fmla="*/ 4000 w 4603"/>
                    <a:gd name="T65" fmla="*/ 3020 h 4620"/>
                    <a:gd name="T66" fmla="*/ 3620 w 4603"/>
                    <a:gd name="T67" fmla="*/ 3260 h 4620"/>
                    <a:gd name="T68" fmla="*/ 3420 w 4603"/>
                    <a:gd name="T69" fmla="*/ 3400 h 4620"/>
                    <a:gd name="T70" fmla="*/ 3340 w 4603"/>
                    <a:gd name="T71" fmla="*/ 3440 h 4620"/>
                    <a:gd name="T72" fmla="*/ 3280 w 4603"/>
                    <a:gd name="T73" fmla="*/ 3500 h 4620"/>
                    <a:gd name="T74" fmla="*/ 3080 w 4603"/>
                    <a:gd name="T75" fmla="*/ 3620 h 4620"/>
                    <a:gd name="T76" fmla="*/ 3000 w 4603"/>
                    <a:gd name="T77" fmla="*/ 3640 h 4620"/>
                    <a:gd name="T78" fmla="*/ 2740 w 4603"/>
                    <a:gd name="T79" fmla="*/ 3740 h 4620"/>
                    <a:gd name="T80" fmla="*/ 2520 w 4603"/>
                    <a:gd name="T81" fmla="*/ 3840 h 4620"/>
                    <a:gd name="T82" fmla="*/ 1420 w 4603"/>
                    <a:gd name="T83" fmla="*/ 4140 h 4620"/>
                    <a:gd name="T84" fmla="*/ 840 w 4603"/>
                    <a:gd name="T85" fmla="*/ 4280 h 4620"/>
                    <a:gd name="T86" fmla="*/ 660 w 4603"/>
                    <a:gd name="T87" fmla="*/ 4340 h 4620"/>
                    <a:gd name="T88" fmla="*/ 600 w 4603"/>
                    <a:gd name="T89" fmla="*/ 4360 h 4620"/>
                    <a:gd name="T90" fmla="*/ 560 w 4603"/>
                    <a:gd name="T91" fmla="*/ 4420 h 4620"/>
                    <a:gd name="T92" fmla="*/ 240 w 4603"/>
                    <a:gd name="T93" fmla="*/ 4520 h 4620"/>
                    <a:gd name="T94" fmla="*/ 60 w 4603"/>
                    <a:gd name="T95" fmla="*/ 4600 h 4620"/>
                    <a:gd name="T96" fmla="*/ 0 w 4603"/>
                    <a:gd name="T97" fmla="*/ 4620 h 46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603" h="4620">
                      <a:moveTo>
                        <a:pt x="280" y="0"/>
                      </a:moveTo>
                      <a:cubicBezTo>
                        <a:pt x="320" y="27"/>
                        <a:pt x="360" y="53"/>
                        <a:pt x="400" y="80"/>
                      </a:cubicBezTo>
                      <a:cubicBezTo>
                        <a:pt x="478" y="132"/>
                        <a:pt x="622" y="128"/>
                        <a:pt x="700" y="180"/>
                      </a:cubicBezTo>
                      <a:cubicBezTo>
                        <a:pt x="720" y="193"/>
                        <a:pt x="739" y="209"/>
                        <a:pt x="760" y="220"/>
                      </a:cubicBezTo>
                      <a:cubicBezTo>
                        <a:pt x="779" y="229"/>
                        <a:pt x="802" y="230"/>
                        <a:pt x="820" y="240"/>
                      </a:cubicBezTo>
                      <a:cubicBezTo>
                        <a:pt x="1026" y="355"/>
                        <a:pt x="864" y="295"/>
                        <a:pt x="1000" y="340"/>
                      </a:cubicBezTo>
                      <a:cubicBezTo>
                        <a:pt x="1133" y="473"/>
                        <a:pt x="990" y="348"/>
                        <a:pt x="1120" y="420"/>
                      </a:cubicBezTo>
                      <a:cubicBezTo>
                        <a:pt x="1162" y="443"/>
                        <a:pt x="1194" y="485"/>
                        <a:pt x="1240" y="500"/>
                      </a:cubicBezTo>
                      <a:cubicBezTo>
                        <a:pt x="1260" y="507"/>
                        <a:pt x="1282" y="510"/>
                        <a:pt x="1300" y="520"/>
                      </a:cubicBezTo>
                      <a:cubicBezTo>
                        <a:pt x="1363" y="555"/>
                        <a:pt x="1412" y="617"/>
                        <a:pt x="1480" y="640"/>
                      </a:cubicBezTo>
                      <a:cubicBezTo>
                        <a:pt x="1699" y="713"/>
                        <a:pt x="1367" y="597"/>
                        <a:pt x="1600" y="700"/>
                      </a:cubicBezTo>
                      <a:cubicBezTo>
                        <a:pt x="1639" y="717"/>
                        <a:pt x="1685" y="717"/>
                        <a:pt x="1720" y="740"/>
                      </a:cubicBezTo>
                      <a:cubicBezTo>
                        <a:pt x="1838" y="819"/>
                        <a:pt x="1945" y="875"/>
                        <a:pt x="2080" y="920"/>
                      </a:cubicBezTo>
                      <a:cubicBezTo>
                        <a:pt x="2103" y="928"/>
                        <a:pt x="2118" y="950"/>
                        <a:pt x="2140" y="960"/>
                      </a:cubicBezTo>
                      <a:cubicBezTo>
                        <a:pt x="2233" y="1001"/>
                        <a:pt x="2333" y="1006"/>
                        <a:pt x="2420" y="1060"/>
                      </a:cubicBezTo>
                      <a:cubicBezTo>
                        <a:pt x="2538" y="1134"/>
                        <a:pt x="2655" y="1217"/>
                        <a:pt x="2780" y="1280"/>
                      </a:cubicBezTo>
                      <a:cubicBezTo>
                        <a:pt x="2838" y="1309"/>
                        <a:pt x="2902" y="1331"/>
                        <a:pt x="2960" y="1360"/>
                      </a:cubicBezTo>
                      <a:cubicBezTo>
                        <a:pt x="2981" y="1371"/>
                        <a:pt x="3002" y="1385"/>
                        <a:pt x="3020" y="1400"/>
                      </a:cubicBezTo>
                      <a:cubicBezTo>
                        <a:pt x="3042" y="1418"/>
                        <a:pt x="3055" y="1446"/>
                        <a:pt x="3080" y="1460"/>
                      </a:cubicBezTo>
                      <a:cubicBezTo>
                        <a:pt x="3104" y="1474"/>
                        <a:pt x="3133" y="1473"/>
                        <a:pt x="3160" y="1480"/>
                      </a:cubicBezTo>
                      <a:cubicBezTo>
                        <a:pt x="3332" y="1595"/>
                        <a:pt x="3114" y="1457"/>
                        <a:pt x="3280" y="1540"/>
                      </a:cubicBezTo>
                      <a:cubicBezTo>
                        <a:pt x="3396" y="1598"/>
                        <a:pt x="3280" y="1567"/>
                        <a:pt x="3420" y="1620"/>
                      </a:cubicBezTo>
                      <a:cubicBezTo>
                        <a:pt x="3446" y="1630"/>
                        <a:pt x="3474" y="1630"/>
                        <a:pt x="3500" y="1640"/>
                      </a:cubicBezTo>
                      <a:cubicBezTo>
                        <a:pt x="3528" y="1650"/>
                        <a:pt x="3552" y="1669"/>
                        <a:pt x="3580" y="1680"/>
                      </a:cubicBezTo>
                      <a:cubicBezTo>
                        <a:pt x="3619" y="1696"/>
                        <a:pt x="3660" y="1707"/>
                        <a:pt x="3700" y="1720"/>
                      </a:cubicBezTo>
                      <a:cubicBezTo>
                        <a:pt x="3775" y="1745"/>
                        <a:pt x="3847" y="1791"/>
                        <a:pt x="3920" y="1820"/>
                      </a:cubicBezTo>
                      <a:cubicBezTo>
                        <a:pt x="3920" y="1820"/>
                        <a:pt x="4070" y="1870"/>
                        <a:pt x="4100" y="1880"/>
                      </a:cubicBezTo>
                      <a:cubicBezTo>
                        <a:pt x="4202" y="1914"/>
                        <a:pt x="4256" y="2023"/>
                        <a:pt x="4320" y="2100"/>
                      </a:cubicBezTo>
                      <a:cubicBezTo>
                        <a:pt x="4411" y="2209"/>
                        <a:pt x="4514" y="2323"/>
                        <a:pt x="4560" y="2460"/>
                      </a:cubicBezTo>
                      <a:cubicBezTo>
                        <a:pt x="4553" y="2533"/>
                        <a:pt x="4562" y="2610"/>
                        <a:pt x="4540" y="2680"/>
                      </a:cubicBezTo>
                      <a:cubicBezTo>
                        <a:pt x="4533" y="2703"/>
                        <a:pt x="4498" y="2705"/>
                        <a:pt x="4480" y="2720"/>
                      </a:cubicBezTo>
                      <a:cubicBezTo>
                        <a:pt x="4292" y="2877"/>
                        <a:pt x="4603" y="2658"/>
                        <a:pt x="4300" y="2860"/>
                      </a:cubicBezTo>
                      <a:cubicBezTo>
                        <a:pt x="4201" y="2926"/>
                        <a:pt x="4105" y="2967"/>
                        <a:pt x="4000" y="3020"/>
                      </a:cubicBezTo>
                      <a:cubicBezTo>
                        <a:pt x="3865" y="3087"/>
                        <a:pt x="3765" y="3212"/>
                        <a:pt x="3620" y="3260"/>
                      </a:cubicBezTo>
                      <a:cubicBezTo>
                        <a:pt x="3570" y="3298"/>
                        <a:pt x="3469" y="3375"/>
                        <a:pt x="3420" y="3400"/>
                      </a:cubicBezTo>
                      <a:cubicBezTo>
                        <a:pt x="3393" y="3413"/>
                        <a:pt x="3364" y="3423"/>
                        <a:pt x="3340" y="3440"/>
                      </a:cubicBezTo>
                      <a:cubicBezTo>
                        <a:pt x="3317" y="3456"/>
                        <a:pt x="3303" y="3484"/>
                        <a:pt x="3280" y="3500"/>
                      </a:cubicBezTo>
                      <a:cubicBezTo>
                        <a:pt x="3217" y="3545"/>
                        <a:pt x="3145" y="3577"/>
                        <a:pt x="3080" y="3620"/>
                      </a:cubicBezTo>
                      <a:cubicBezTo>
                        <a:pt x="3057" y="3635"/>
                        <a:pt x="3025" y="3629"/>
                        <a:pt x="3000" y="3640"/>
                      </a:cubicBezTo>
                      <a:cubicBezTo>
                        <a:pt x="2736" y="3750"/>
                        <a:pt x="2940" y="3700"/>
                        <a:pt x="2740" y="3740"/>
                      </a:cubicBezTo>
                      <a:cubicBezTo>
                        <a:pt x="2668" y="3788"/>
                        <a:pt x="2595" y="3797"/>
                        <a:pt x="2520" y="3840"/>
                      </a:cubicBezTo>
                      <a:cubicBezTo>
                        <a:pt x="2177" y="4036"/>
                        <a:pt x="1811" y="4097"/>
                        <a:pt x="1420" y="4140"/>
                      </a:cubicBezTo>
                      <a:cubicBezTo>
                        <a:pt x="1226" y="4188"/>
                        <a:pt x="1029" y="4217"/>
                        <a:pt x="840" y="4280"/>
                      </a:cubicBezTo>
                      <a:cubicBezTo>
                        <a:pt x="780" y="4300"/>
                        <a:pt x="720" y="4320"/>
                        <a:pt x="660" y="4340"/>
                      </a:cubicBezTo>
                      <a:cubicBezTo>
                        <a:pt x="640" y="4347"/>
                        <a:pt x="600" y="4360"/>
                        <a:pt x="600" y="4360"/>
                      </a:cubicBezTo>
                      <a:cubicBezTo>
                        <a:pt x="587" y="4380"/>
                        <a:pt x="580" y="4407"/>
                        <a:pt x="560" y="4420"/>
                      </a:cubicBezTo>
                      <a:cubicBezTo>
                        <a:pt x="465" y="4479"/>
                        <a:pt x="333" y="4458"/>
                        <a:pt x="240" y="4520"/>
                      </a:cubicBezTo>
                      <a:cubicBezTo>
                        <a:pt x="145" y="4583"/>
                        <a:pt x="203" y="4552"/>
                        <a:pt x="60" y="4600"/>
                      </a:cubicBezTo>
                      <a:cubicBezTo>
                        <a:pt x="40" y="4607"/>
                        <a:pt x="0" y="4620"/>
                        <a:pt x="0" y="46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593" name="Group 130"/>
                <p:cNvGrpSpPr>
                  <a:grpSpLocks/>
                </p:cNvGrpSpPr>
                <p:nvPr/>
              </p:nvGrpSpPr>
              <p:grpSpPr bwMode="auto">
                <a:xfrm>
                  <a:off x="4860" y="4680"/>
                  <a:ext cx="16040" cy="7200"/>
                  <a:chOff x="540" y="3600"/>
                  <a:chExt cx="16040" cy="7200"/>
                </a:xfrm>
              </p:grpSpPr>
              <p:sp>
                <p:nvSpPr>
                  <p:cNvPr id="23594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4860"/>
                    <a:ext cx="10620" cy="468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3595" name="Freeform 141"/>
                  <p:cNvSpPr>
                    <a:spLocks/>
                  </p:cNvSpPr>
                  <p:nvPr/>
                </p:nvSpPr>
                <p:spPr bwMode="auto">
                  <a:xfrm>
                    <a:off x="2560" y="490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6" name="Freeform 140"/>
                  <p:cNvSpPr>
                    <a:spLocks/>
                  </p:cNvSpPr>
                  <p:nvPr/>
                </p:nvSpPr>
                <p:spPr bwMode="auto">
                  <a:xfrm>
                    <a:off x="3440" y="488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7" name="Freeform 139"/>
                  <p:cNvSpPr>
                    <a:spLocks/>
                  </p:cNvSpPr>
                  <p:nvPr/>
                </p:nvSpPr>
                <p:spPr bwMode="auto">
                  <a:xfrm>
                    <a:off x="4317" y="488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8" name="Freeform 138"/>
                  <p:cNvSpPr>
                    <a:spLocks/>
                  </p:cNvSpPr>
                  <p:nvPr/>
                </p:nvSpPr>
                <p:spPr bwMode="auto">
                  <a:xfrm>
                    <a:off x="5297" y="488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99" name="Freeform 137"/>
                  <p:cNvSpPr>
                    <a:spLocks/>
                  </p:cNvSpPr>
                  <p:nvPr/>
                </p:nvSpPr>
                <p:spPr bwMode="auto">
                  <a:xfrm>
                    <a:off x="6377" y="486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0" name="Freeform 136"/>
                  <p:cNvSpPr>
                    <a:spLocks/>
                  </p:cNvSpPr>
                  <p:nvPr/>
                </p:nvSpPr>
                <p:spPr bwMode="auto">
                  <a:xfrm>
                    <a:off x="7637" y="488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1" name="Freeform 135"/>
                  <p:cNvSpPr>
                    <a:spLocks/>
                  </p:cNvSpPr>
                  <p:nvPr/>
                </p:nvSpPr>
                <p:spPr bwMode="auto">
                  <a:xfrm>
                    <a:off x="9137" y="486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2" name="Freeform 134"/>
                  <p:cNvSpPr>
                    <a:spLocks/>
                  </p:cNvSpPr>
                  <p:nvPr/>
                </p:nvSpPr>
                <p:spPr bwMode="auto">
                  <a:xfrm>
                    <a:off x="11057" y="486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3" name="Freeform 133"/>
                  <p:cNvSpPr>
                    <a:spLocks/>
                  </p:cNvSpPr>
                  <p:nvPr/>
                </p:nvSpPr>
                <p:spPr bwMode="auto">
                  <a:xfrm>
                    <a:off x="1697" y="486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4" name="Freeform 132"/>
                  <p:cNvSpPr>
                    <a:spLocks/>
                  </p:cNvSpPr>
                  <p:nvPr/>
                </p:nvSpPr>
                <p:spPr bwMode="auto">
                  <a:xfrm>
                    <a:off x="540" y="4860"/>
                    <a:ext cx="4603" cy="4620"/>
                  </a:xfrm>
                  <a:custGeom>
                    <a:avLst/>
                    <a:gdLst>
                      <a:gd name="T0" fmla="*/ 280 w 4603"/>
                      <a:gd name="T1" fmla="*/ 0 h 4620"/>
                      <a:gd name="T2" fmla="*/ 400 w 4603"/>
                      <a:gd name="T3" fmla="*/ 80 h 4620"/>
                      <a:gd name="T4" fmla="*/ 700 w 4603"/>
                      <a:gd name="T5" fmla="*/ 180 h 4620"/>
                      <a:gd name="T6" fmla="*/ 760 w 4603"/>
                      <a:gd name="T7" fmla="*/ 220 h 4620"/>
                      <a:gd name="T8" fmla="*/ 820 w 4603"/>
                      <a:gd name="T9" fmla="*/ 240 h 4620"/>
                      <a:gd name="T10" fmla="*/ 1000 w 4603"/>
                      <a:gd name="T11" fmla="*/ 340 h 4620"/>
                      <a:gd name="T12" fmla="*/ 1120 w 4603"/>
                      <a:gd name="T13" fmla="*/ 420 h 4620"/>
                      <a:gd name="T14" fmla="*/ 1240 w 4603"/>
                      <a:gd name="T15" fmla="*/ 500 h 4620"/>
                      <a:gd name="T16" fmla="*/ 1300 w 4603"/>
                      <a:gd name="T17" fmla="*/ 520 h 4620"/>
                      <a:gd name="T18" fmla="*/ 1480 w 4603"/>
                      <a:gd name="T19" fmla="*/ 640 h 4620"/>
                      <a:gd name="T20" fmla="*/ 1600 w 4603"/>
                      <a:gd name="T21" fmla="*/ 700 h 4620"/>
                      <a:gd name="T22" fmla="*/ 1720 w 4603"/>
                      <a:gd name="T23" fmla="*/ 740 h 4620"/>
                      <a:gd name="T24" fmla="*/ 2080 w 4603"/>
                      <a:gd name="T25" fmla="*/ 920 h 4620"/>
                      <a:gd name="T26" fmla="*/ 2140 w 4603"/>
                      <a:gd name="T27" fmla="*/ 960 h 4620"/>
                      <a:gd name="T28" fmla="*/ 2420 w 4603"/>
                      <a:gd name="T29" fmla="*/ 1060 h 4620"/>
                      <a:gd name="T30" fmla="*/ 2780 w 4603"/>
                      <a:gd name="T31" fmla="*/ 1280 h 4620"/>
                      <a:gd name="T32" fmla="*/ 2960 w 4603"/>
                      <a:gd name="T33" fmla="*/ 1360 h 4620"/>
                      <a:gd name="T34" fmla="*/ 3020 w 4603"/>
                      <a:gd name="T35" fmla="*/ 1400 h 4620"/>
                      <a:gd name="T36" fmla="*/ 3080 w 4603"/>
                      <a:gd name="T37" fmla="*/ 1460 h 4620"/>
                      <a:gd name="T38" fmla="*/ 3160 w 4603"/>
                      <a:gd name="T39" fmla="*/ 1480 h 4620"/>
                      <a:gd name="T40" fmla="*/ 3280 w 4603"/>
                      <a:gd name="T41" fmla="*/ 1540 h 4620"/>
                      <a:gd name="T42" fmla="*/ 3420 w 4603"/>
                      <a:gd name="T43" fmla="*/ 1620 h 4620"/>
                      <a:gd name="T44" fmla="*/ 3500 w 4603"/>
                      <a:gd name="T45" fmla="*/ 1640 h 4620"/>
                      <a:gd name="T46" fmla="*/ 3580 w 4603"/>
                      <a:gd name="T47" fmla="*/ 1680 h 4620"/>
                      <a:gd name="T48" fmla="*/ 3700 w 4603"/>
                      <a:gd name="T49" fmla="*/ 1720 h 4620"/>
                      <a:gd name="T50" fmla="*/ 3920 w 4603"/>
                      <a:gd name="T51" fmla="*/ 1820 h 4620"/>
                      <a:gd name="T52" fmla="*/ 4100 w 4603"/>
                      <a:gd name="T53" fmla="*/ 1880 h 4620"/>
                      <a:gd name="T54" fmla="*/ 4320 w 4603"/>
                      <a:gd name="T55" fmla="*/ 2100 h 4620"/>
                      <a:gd name="T56" fmla="*/ 4560 w 4603"/>
                      <a:gd name="T57" fmla="*/ 2460 h 4620"/>
                      <a:gd name="T58" fmla="*/ 4540 w 4603"/>
                      <a:gd name="T59" fmla="*/ 2680 h 4620"/>
                      <a:gd name="T60" fmla="*/ 4480 w 4603"/>
                      <a:gd name="T61" fmla="*/ 2720 h 4620"/>
                      <a:gd name="T62" fmla="*/ 4300 w 4603"/>
                      <a:gd name="T63" fmla="*/ 2860 h 4620"/>
                      <a:gd name="T64" fmla="*/ 4000 w 4603"/>
                      <a:gd name="T65" fmla="*/ 3020 h 4620"/>
                      <a:gd name="T66" fmla="*/ 3620 w 4603"/>
                      <a:gd name="T67" fmla="*/ 3260 h 4620"/>
                      <a:gd name="T68" fmla="*/ 3420 w 4603"/>
                      <a:gd name="T69" fmla="*/ 3400 h 4620"/>
                      <a:gd name="T70" fmla="*/ 3340 w 4603"/>
                      <a:gd name="T71" fmla="*/ 3440 h 4620"/>
                      <a:gd name="T72" fmla="*/ 3280 w 4603"/>
                      <a:gd name="T73" fmla="*/ 3500 h 4620"/>
                      <a:gd name="T74" fmla="*/ 3080 w 4603"/>
                      <a:gd name="T75" fmla="*/ 3620 h 4620"/>
                      <a:gd name="T76" fmla="*/ 3000 w 4603"/>
                      <a:gd name="T77" fmla="*/ 3640 h 4620"/>
                      <a:gd name="T78" fmla="*/ 2740 w 4603"/>
                      <a:gd name="T79" fmla="*/ 3740 h 4620"/>
                      <a:gd name="T80" fmla="*/ 2520 w 4603"/>
                      <a:gd name="T81" fmla="*/ 3840 h 4620"/>
                      <a:gd name="T82" fmla="*/ 1420 w 4603"/>
                      <a:gd name="T83" fmla="*/ 4140 h 4620"/>
                      <a:gd name="T84" fmla="*/ 840 w 4603"/>
                      <a:gd name="T85" fmla="*/ 4280 h 4620"/>
                      <a:gd name="T86" fmla="*/ 660 w 4603"/>
                      <a:gd name="T87" fmla="*/ 4340 h 4620"/>
                      <a:gd name="T88" fmla="*/ 600 w 4603"/>
                      <a:gd name="T89" fmla="*/ 4360 h 4620"/>
                      <a:gd name="T90" fmla="*/ 560 w 4603"/>
                      <a:gd name="T91" fmla="*/ 4420 h 4620"/>
                      <a:gd name="T92" fmla="*/ 240 w 4603"/>
                      <a:gd name="T93" fmla="*/ 4520 h 4620"/>
                      <a:gd name="T94" fmla="*/ 60 w 4603"/>
                      <a:gd name="T95" fmla="*/ 4600 h 4620"/>
                      <a:gd name="T96" fmla="*/ 0 w 4603"/>
                      <a:gd name="T97" fmla="*/ 4620 h 46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4603" h="4620">
                        <a:moveTo>
                          <a:pt x="280" y="0"/>
                        </a:moveTo>
                        <a:cubicBezTo>
                          <a:pt x="320" y="27"/>
                          <a:pt x="360" y="53"/>
                          <a:pt x="400" y="80"/>
                        </a:cubicBezTo>
                        <a:cubicBezTo>
                          <a:pt x="478" y="132"/>
                          <a:pt x="622" y="128"/>
                          <a:pt x="700" y="180"/>
                        </a:cubicBezTo>
                        <a:cubicBezTo>
                          <a:pt x="720" y="193"/>
                          <a:pt x="739" y="209"/>
                          <a:pt x="760" y="220"/>
                        </a:cubicBezTo>
                        <a:cubicBezTo>
                          <a:pt x="779" y="229"/>
                          <a:pt x="802" y="230"/>
                          <a:pt x="820" y="240"/>
                        </a:cubicBezTo>
                        <a:cubicBezTo>
                          <a:pt x="1026" y="355"/>
                          <a:pt x="864" y="295"/>
                          <a:pt x="1000" y="340"/>
                        </a:cubicBezTo>
                        <a:cubicBezTo>
                          <a:pt x="1133" y="473"/>
                          <a:pt x="990" y="348"/>
                          <a:pt x="1120" y="420"/>
                        </a:cubicBezTo>
                        <a:cubicBezTo>
                          <a:pt x="1162" y="443"/>
                          <a:pt x="1194" y="485"/>
                          <a:pt x="1240" y="500"/>
                        </a:cubicBezTo>
                        <a:cubicBezTo>
                          <a:pt x="1260" y="507"/>
                          <a:pt x="1282" y="510"/>
                          <a:pt x="1300" y="520"/>
                        </a:cubicBezTo>
                        <a:cubicBezTo>
                          <a:pt x="1363" y="555"/>
                          <a:pt x="1412" y="617"/>
                          <a:pt x="1480" y="640"/>
                        </a:cubicBezTo>
                        <a:cubicBezTo>
                          <a:pt x="1699" y="713"/>
                          <a:pt x="1367" y="597"/>
                          <a:pt x="1600" y="700"/>
                        </a:cubicBezTo>
                        <a:cubicBezTo>
                          <a:pt x="1639" y="717"/>
                          <a:pt x="1685" y="717"/>
                          <a:pt x="1720" y="740"/>
                        </a:cubicBezTo>
                        <a:cubicBezTo>
                          <a:pt x="1838" y="819"/>
                          <a:pt x="1945" y="875"/>
                          <a:pt x="2080" y="920"/>
                        </a:cubicBezTo>
                        <a:cubicBezTo>
                          <a:pt x="2103" y="928"/>
                          <a:pt x="2118" y="950"/>
                          <a:pt x="2140" y="960"/>
                        </a:cubicBezTo>
                        <a:cubicBezTo>
                          <a:pt x="2233" y="1001"/>
                          <a:pt x="2333" y="1006"/>
                          <a:pt x="2420" y="1060"/>
                        </a:cubicBezTo>
                        <a:cubicBezTo>
                          <a:pt x="2538" y="1134"/>
                          <a:pt x="2655" y="1217"/>
                          <a:pt x="2780" y="1280"/>
                        </a:cubicBezTo>
                        <a:cubicBezTo>
                          <a:pt x="2838" y="1309"/>
                          <a:pt x="2902" y="1331"/>
                          <a:pt x="2960" y="1360"/>
                        </a:cubicBezTo>
                        <a:cubicBezTo>
                          <a:pt x="2981" y="1371"/>
                          <a:pt x="3002" y="1385"/>
                          <a:pt x="3020" y="1400"/>
                        </a:cubicBezTo>
                        <a:cubicBezTo>
                          <a:pt x="3042" y="1418"/>
                          <a:pt x="3055" y="1446"/>
                          <a:pt x="3080" y="1460"/>
                        </a:cubicBezTo>
                        <a:cubicBezTo>
                          <a:pt x="3104" y="1474"/>
                          <a:pt x="3133" y="1473"/>
                          <a:pt x="3160" y="1480"/>
                        </a:cubicBezTo>
                        <a:cubicBezTo>
                          <a:pt x="3332" y="1595"/>
                          <a:pt x="3114" y="1457"/>
                          <a:pt x="3280" y="1540"/>
                        </a:cubicBezTo>
                        <a:cubicBezTo>
                          <a:pt x="3396" y="1598"/>
                          <a:pt x="3280" y="1567"/>
                          <a:pt x="3420" y="1620"/>
                        </a:cubicBezTo>
                        <a:cubicBezTo>
                          <a:pt x="3446" y="1630"/>
                          <a:pt x="3474" y="1630"/>
                          <a:pt x="3500" y="1640"/>
                        </a:cubicBezTo>
                        <a:cubicBezTo>
                          <a:pt x="3528" y="1650"/>
                          <a:pt x="3552" y="1669"/>
                          <a:pt x="3580" y="1680"/>
                        </a:cubicBezTo>
                        <a:cubicBezTo>
                          <a:pt x="3619" y="1696"/>
                          <a:pt x="3660" y="1707"/>
                          <a:pt x="3700" y="1720"/>
                        </a:cubicBezTo>
                        <a:cubicBezTo>
                          <a:pt x="3775" y="1745"/>
                          <a:pt x="3847" y="1791"/>
                          <a:pt x="3920" y="1820"/>
                        </a:cubicBezTo>
                        <a:cubicBezTo>
                          <a:pt x="3920" y="1820"/>
                          <a:pt x="4070" y="1870"/>
                          <a:pt x="4100" y="1880"/>
                        </a:cubicBezTo>
                        <a:cubicBezTo>
                          <a:pt x="4202" y="1914"/>
                          <a:pt x="4256" y="2023"/>
                          <a:pt x="4320" y="2100"/>
                        </a:cubicBezTo>
                        <a:cubicBezTo>
                          <a:pt x="4411" y="2209"/>
                          <a:pt x="4514" y="2323"/>
                          <a:pt x="4560" y="2460"/>
                        </a:cubicBezTo>
                        <a:cubicBezTo>
                          <a:pt x="4553" y="2533"/>
                          <a:pt x="4562" y="2610"/>
                          <a:pt x="4540" y="2680"/>
                        </a:cubicBezTo>
                        <a:cubicBezTo>
                          <a:pt x="4533" y="2703"/>
                          <a:pt x="4498" y="2705"/>
                          <a:pt x="4480" y="2720"/>
                        </a:cubicBezTo>
                        <a:cubicBezTo>
                          <a:pt x="4292" y="2877"/>
                          <a:pt x="4603" y="2658"/>
                          <a:pt x="4300" y="2860"/>
                        </a:cubicBezTo>
                        <a:cubicBezTo>
                          <a:pt x="4201" y="2926"/>
                          <a:pt x="4105" y="2967"/>
                          <a:pt x="4000" y="3020"/>
                        </a:cubicBezTo>
                        <a:cubicBezTo>
                          <a:pt x="3865" y="3087"/>
                          <a:pt x="3765" y="3212"/>
                          <a:pt x="3620" y="3260"/>
                        </a:cubicBezTo>
                        <a:cubicBezTo>
                          <a:pt x="3570" y="3298"/>
                          <a:pt x="3469" y="3375"/>
                          <a:pt x="3420" y="3400"/>
                        </a:cubicBezTo>
                        <a:cubicBezTo>
                          <a:pt x="3393" y="3413"/>
                          <a:pt x="3364" y="3423"/>
                          <a:pt x="3340" y="3440"/>
                        </a:cubicBezTo>
                        <a:cubicBezTo>
                          <a:pt x="3317" y="3456"/>
                          <a:pt x="3303" y="3484"/>
                          <a:pt x="3280" y="3500"/>
                        </a:cubicBezTo>
                        <a:cubicBezTo>
                          <a:pt x="3217" y="3545"/>
                          <a:pt x="3145" y="3577"/>
                          <a:pt x="3080" y="3620"/>
                        </a:cubicBezTo>
                        <a:cubicBezTo>
                          <a:pt x="3057" y="3635"/>
                          <a:pt x="3025" y="3629"/>
                          <a:pt x="3000" y="3640"/>
                        </a:cubicBezTo>
                        <a:cubicBezTo>
                          <a:pt x="2736" y="3750"/>
                          <a:pt x="2940" y="3700"/>
                          <a:pt x="2740" y="3740"/>
                        </a:cubicBezTo>
                        <a:cubicBezTo>
                          <a:pt x="2668" y="3788"/>
                          <a:pt x="2595" y="3797"/>
                          <a:pt x="2520" y="3840"/>
                        </a:cubicBezTo>
                        <a:cubicBezTo>
                          <a:pt x="2177" y="4036"/>
                          <a:pt x="1811" y="4097"/>
                          <a:pt x="1420" y="4140"/>
                        </a:cubicBezTo>
                        <a:cubicBezTo>
                          <a:pt x="1226" y="4188"/>
                          <a:pt x="1029" y="4217"/>
                          <a:pt x="840" y="4280"/>
                        </a:cubicBezTo>
                        <a:cubicBezTo>
                          <a:pt x="780" y="4300"/>
                          <a:pt x="720" y="4320"/>
                          <a:pt x="660" y="4340"/>
                        </a:cubicBezTo>
                        <a:cubicBezTo>
                          <a:pt x="640" y="4347"/>
                          <a:pt x="600" y="4360"/>
                          <a:pt x="600" y="4360"/>
                        </a:cubicBezTo>
                        <a:cubicBezTo>
                          <a:pt x="587" y="4380"/>
                          <a:pt x="580" y="4407"/>
                          <a:pt x="560" y="4420"/>
                        </a:cubicBezTo>
                        <a:cubicBezTo>
                          <a:pt x="465" y="4479"/>
                          <a:pt x="333" y="4458"/>
                          <a:pt x="240" y="4520"/>
                        </a:cubicBezTo>
                        <a:cubicBezTo>
                          <a:pt x="145" y="4583"/>
                          <a:pt x="203" y="4552"/>
                          <a:pt x="60" y="4600"/>
                        </a:cubicBezTo>
                        <a:cubicBezTo>
                          <a:pt x="40" y="4607"/>
                          <a:pt x="0" y="4620"/>
                          <a:pt x="0" y="46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3160" y="3600"/>
                    <a:ext cx="3420" cy="7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23591" name="Rectangle 128"/>
              <p:cNvSpPr>
                <a:spLocks noChangeArrowheads="1"/>
              </p:cNvSpPr>
              <p:nvPr/>
            </p:nvSpPr>
            <p:spPr bwMode="auto">
              <a:xfrm>
                <a:off x="12800" y="4200"/>
                <a:ext cx="3420" cy="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589" name="Rectangle 126"/>
            <p:cNvSpPr>
              <a:spLocks noChangeArrowheads="1"/>
            </p:cNvSpPr>
            <p:nvPr/>
          </p:nvSpPr>
          <p:spPr bwMode="auto">
            <a:xfrm>
              <a:off x="-1260" y="3960"/>
              <a:ext cx="3420" cy="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555" name="Group 99"/>
          <p:cNvGrpSpPr>
            <a:grpSpLocks/>
          </p:cNvGrpSpPr>
          <p:nvPr/>
        </p:nvGrpSpPr>
        <p:grpSpPr bwMode="auto">
          <a:xfrm>
            <a:off x="3543300" y="1981200"/>
            <a:ext cx="3200400" cy="571500"/>
            <a:chOff x="6300" y="3600"/>
            <a:chExt cx="5040" cy="900"/>
          </a:xfrm>
        </p:grpSpPr>
        <p:sp>
          <p:nvSpPr>
            <p:cNvPr id="23586" name="AutoShape 101"/>
            <p:cNvSpPr>
              <a:spLocks noChangeArrowheads="1"/>
            </p:cNvSpPr>
            <p:nvPr/>
          </p:nvSpPr>
          <p:spPr bwMode="auto">
            <a:xfrm>
              <a:off x="6300" y="3600"/>
              <a:ext cx="4320" cy="900"/>
            </a:xfrm>
            <a:prstGeom prst="leftArrow">
              <a:avLst>
                <a:gd name="adj1" fmla="val 50000"/>
                <a:gd name="adj2" fmla="val 120000"/>
              </a:avLst>
            </a:prstGeom>
            <a:solidFill>
              <a:srgbClr val="FF6600">
                <a:alpha val="7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7" name="Text Box 100"/>
            <p:cNvSpPr txBox="1">
              <a:spLocks noChangeArrowheads="1"/>
            </p:cNvSpPr>
            <p:nvPr/>
          </p:nvSpPr>
          <p:spPr bwMode="auto">
            <a:xfrm>
              <a:off x="7380" y="3760"/>
              <a:ext cx="39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Hand plane direction</a:t>
              </a:r>
              <a:endParaRPr lang="en-US" altLang="en-US"/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2971800" y="3962400"/>
            <a:ext cx="2628900" cy="571500"/>
            <a:chOff x="7820" y="6840"/>
            <a:chExt cx="4140" cy="900"/>
          </a:xfrm>
        </p:grpSpPr>
        <p:sp>
          <p:nvSpPr>
            <p:cNvPr id="23584" name="AutoShape 98"/>
            <p:cNvSpPr>
              <a:spLocks noChangeArrowheads="1"/>
            </p:cNvSpPr>
            <p:nvPr/>
          </p:nvSpPr>
          <p:spPr bwMode="auto">
            <a:xfrm rot="10800000">
              <a:off x="7820" y="6840"/>
              <a:ext cx="4140" cy="900"/>
            </a:xfrm>
            <a:prstGeom prst="leftArrow">
              <a:avLst>
                <a:gd name="adj1" fmla="val 50000"/>
                <a:gd name="adj2" fmla="val 115000"/>
              </a:avLst>
            </a:prstGeom>
            <a:solidFill>
              <a:srgbClr val="FF6600">
                <a:alpha val="7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5" name="Text Box 97"/>
            <p:cNvSpPr txBox="1">
              <a:spLocks noChangeArrowheads="1"/>
            </p:cNvSpPr>
            <p:nvPr/>
          </p:nvSpPr>
          <p:spPr bwMode="auto">
            <a:xfrm>
              <a:off x="7920" y="7020"/>
              <a:ext cx="39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400">
                  <a:latin typeface="Comic Sans MS" pitchFamily="66" charset="0"/>
                  <a:cs typeface="Times New Roman" pitchFamily="18" charset="0"/>
                </a:rPr>
                <a:t>Move wood across jointer </a:t>
              </a:r>
              <a:endParaRPr lang="en-US" altLang="en-US"/>
            </a:p>
          </p:txBody>
        </p:sp>
      </p:grpSp>
      <p:sp>
        <p:nvSpPr>
          <p:cNvPr id="19551" name="AutoShape 95"/>
          <p:cNvSpPr>
            <a:spLocks noChangeArrowheads="1"/>
          </p:cNvSpPr>
          <p:nvPr/>
        </p:nvSpPr>
        <p:spPr bwMode="auto">
          <a:xfrm rot="5952662" flipH="1">
            <a:off x="6629400" y="5753100"/>
            <a:ext cx="571500" cy="571500"/>
          </a:xfrm>
          <a:custGeom>
            <a:avLst/>
            <a:gdLst>
              <a:gd name="T0" fmla="*/ 285724 w 21600"/>
              <a:gd name="T1" fmla="*/ 0 h 21600"/>
              <a:gd name="T2" fmla="*/ 71438 w 21600"/>
              <a:gd name="T3" fmla="*/ 285750 h 21600"/>
              <a:gd name="T4" fmla="*/ 285724 w 21600"/>
              <a:gd name="T5" fmla="*/ 142875 h 21600"/>
              <a:gd name="T6" fmla="*/ 642938 w 21600"/>
              <a:gd name="T7" fmla="*/ 285750 h 21600"/>
              <a:gd name="T8" fmla="*/ 500063 w 21600"/>
              <a:gd name="T9" fmla="*/ 428625 h 21600"/>
              <a:gd name="T10" fmla="*/ 357188 w 21600"/>
              <a:gd name="T11" fmla="*/ 2857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>
              <a:alpha val="7294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4343400" y="57912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>
                <a:solidFill>
                  <a:srgbClr val="0000CC"/>
                </a:solidFill>
                <a:cs typeface="Times New Roman" pitchFamily="18" charset="0"/>
              </a:rPr>
              <a:t>Jointer knife direction</a:t>
            </a: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19601" name="Text Box 145"/>
          <p:cNvSpPr txBox="1">
            <a:spLocks noChangeArrowheads="1"/>
          </p:cNvSpPr>
          <p:nvPr/>
        </p:nvSpPr>
        <p:spPr bwMode="auto">
          <a:xfrm>
            <a:off x="3048000" y="1023938"/>
            <a:ext cx="57912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600" b="1">
                <a:solidFill>
                  <a:srgbClr val="9900CC"/>
                </a:solidFill>
                <a:cs typeface="Times New Roman" pitchFamily="18" charset="0"/>
              </a:rPr>
              <a:t>Use the “Pet the Dog Affect” to minimize blowout.  On a dog, petting the correct direction makes the fur lie down.  Petting in the opposite direction rumples the fur.</a:t>
            </a:r>
            <a:endParaRPr lang="en-US" altLang="en-US" sz="1600" b="1">
              <a:solidFill>
                <a:srgbClr val="9900CC"/>
              </a:solidFill>
            </a:endParaRPr>
          </a:p>
        </p:txBody>
      </p:sp>
      <p:grpSp>
        <p:nvGrpSpPr>
          <p:cNvPr id="19561" name="Group 105"/>
          <p:cNvGrpSpPr>
            <a:grpSpLocks/>
          </p:cNvGrpSpPr>
          <p:nvPr/>
        </p:nvGrpSpPr>
        <p:grpSpPr bwMode="auto">
          <a:xfrm>
            <a:off x="1143000" y="1631950"/>
            <a:ext cx="2290763" cy="5143500"/>
            <a:chOff x="2520" y="3060"/>
            <a:chExt cx="3608" cy="8101"/>
          </a:xfrm>
        </p:grpSpPr>
        <p:sp>
          <p:nvSpPr>
            <p:cNvPr id="23565" name="Rectangle 124"/>
            <p:cNvSpPr>
              <a:spLocks noChangeArrowheads="1"/>
            </p:cNvSpPr>
            <p:nvPr/>
          </p:nvSpPr>
          <p:spPr bwMode="auto">
            <a:xfrm rot="833362">
              <a:off x="3048" y="6780"/>
              <a:ext cx="540" cy="4320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6" name="Line 123"/>
            <p:cNvSpPr>
              <a:spLocks noChangeShapeType="1"/>
            </p:cNvSpPr>
            <p:nvPr/>
          </p:nvSpPr>
          <p:spPr bwMode="auto">
            <a:xfrm flipH="1">
              <a:off x="2628" y="6680"/>
              <a:ext cx="108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22"/>
            <p:cNvSpPr>
              <a:spLocks noChangeShapeType="1"/>
            </p:cNvSpPr>
            <p:nvPr/>
          </p:nvSpPr>
          <p:spPr bwMode="auto">
            <a:xfrm flipH="1">
              <a:off x="2728" y="6720"/>
              <a:ext cx="108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21"/>
            <p:cNvSpPr>
              <a:spLocks noChangeShapeType="1"/>
            </p:cNvSpPr>
            <p:nvPr/>
          </p:nvSpPr>
          <p:spPr bwMode="auto">
            <a:xfrm flipH="1">
              <a:off x="2848" y="6700"/>
              <a:ext cx="108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20"/>
            <p:cNvSpPr>
              <a:spLocks noChangeShapeType="1"/>
            </p:cNvSpPr>
            <p:nvPr/>
          </p:nvSpPr>
          <p:spPr bwMode="auto">
            <a:xfrm flipH="1">
              <a:off x="2948" y="6720"/>
              <a:ext cx="108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AutoShape 119"/>
            <p:cNvSpPr>
              <a:spLocks noChangeArrowheads="1"/>
            </p:cNvSpPr>
            <p:nvPr/>
          </p:nvSpPr>
          <p:spPr bwMode="auto">
            <a:xfrm rot="749974">
              <a:off x="3608" y="6480"/>
              <a:ext cx="540" cy="360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1" name="Oval 118"/>
            <p:cNvSpPr>
              <a:spLocks noChangeArrowheads="1"/>
            </p:cNvSpPr>
            <p:nvPr/>
          </p:nvSpPr>
          <p:spPr bwMode="auto">
            <a:xfrm>
              <a:off x="2628" y="3060"/>
              <a:ext cx="3500" cy="3480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2" name="Oval 117"/>
            <p:cNvSpPr>
              <a:spLocks noChangeArrowheads="1"/>
            </p:cNvSpPr>
            <p:nvPr/>
          </p:nvSpPr>
          <p:spPr bwMode="auto">
            <a:xfrm rot="841227">
              <a:off x="2520" y="10901"/>
              <a:ext cx="540" cy="260"/>
            </a:xfrm>
            <a:prstGeom prst="ellipse">
              <a:avLst/>
            </a:prstGeom>
            <a:solidFill>
              <a:srgbClr val="C0C0C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3" name="Oval 116"/>
            <p:cNvSpPr>
              <a:spLocks noChangeArrowheads="1"/>
            </p:cNvSpPr>
            <p:nvPr/>
          </p:nvSpPr>
          <p:spPr bwMode="auto">
            <a:xfrm>
              <a:off x="2660" y="3080"/>
              <a:ext cx="3420" cy="34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4" name="Text Box 115"/>
            <p:cNvSpPr txBox="1">
              <a:spLocks noChangeArrowheads="1"/>
            </p:cNvSpPr>
            <p:nvPr/>
          </p:nvSpPr>
          <p:spPr bwMode="auto">
            <a:xfrm>
              <a:off x="3380" y="3520"/>
              <a:ext cx="203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200">
                  <a:latin typeface="Comic Sans MS" pitchFamily="66" charset="0"/>
                  <a:cs typeface="Times New Roman" pitchFamily="18" charset="0"/>
                </a:rPr>
                <a:t>Wood grain</a:t>
              </a:r>
              <a:endParaRPr lang="en-US" altLang="en-US"/>
            </a:p>
          </p:txBody>
        </p:sp>
        <p:sp>
          <p:nvSpPr>
            <p:cNvPr id="23575" name="Line 114"/>
            <p:cNvSpPr>
              <a:spLocks noChangeShapeType="1"/>
            </p:cNvSpPr>
            <p:nvPr/>
          </p:nvSpPr>
          <p:spPr bwMode="auto">
            <a:xfrm>
              <a:off x="2700" y="4500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13"/>
            <p:cNvSpPr>
              <a:spLocks/>
            </p:cNvSpPr>
            <p:nvPr/>
          </p:nvSpPr>
          <p:spPr bwMode="auto">
            <a:xfrm>
              <a:off x="4828" y="4414"/>
              <a:ext cx="1221" cy="789"/>
            </a:xfrm>
            <a:custGeom>
              <a:avLst/>
              <a:gdLst>
                <a:gd name="T0" fmla="*/ 1192 w 1221"/>
                <a:gd name="T1" fmla="*/ 766 h 789"/>
                <a:gd name="T2" fmla="*/ 1092 w 1221"/>
                <a:gd name="T3" fmla="*/ 686 h 789"/>
                <a:gd name="T4" fmla="*/ 1032 w 1221"/>
                <a:gd name="T5" fmla="*/ 666 h 789"/>
                <a:gd name="T6" fmla="*/ 912 w 1221"/>
                <a:gd name="T7" fmla="*/ 586 h 789"/>
                <a:gd name="T8" fmla="*/ 792 w 1221"/>
                <a:gd name="T9" fmla="*/ 546 h 789"/>
                <a:gd name="T10" fmla="*/ 552 w 1221"/>
                <a:gd name="T11" fmla="*/ 386 h 789"/>
                <a:gd name="T12" fmla="*/ 452 w 1221"/>
                <a:gd name="T13" fmla="*/ 306 h 789"/>
                <a:gd name="T14" fmla="*/ 212 w 1221"/>
                <a:gd name="T15" fmla="*/ 146 h 789"/>
                <a:gd name="T16" fmla="*/ 92 w 1221"/>
                <a:gd name="T17" fmla="*/ 46 h 789"/>
                <a:gd name="T18" fmla="*/ 12 w 1221"/>
                <a:gd name="T19" fmla="*/ 6 h 7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1" h="789">
                  <a:moveTo>
                    <a:pt x="1192" y="766"/>
                  </a:moveTo>
                  <a:cubicBezTo>
                    <a:pt x="1041" y="716"/>
                    <a:pt x="1221" y="789"/>
                    <a:pt x="1092" y="686"/>
                  </a:cubicBezTo>
                  <a:cubicBezTo>
                    <a:pt x="1076" y="673"/>
                    <a:pt x="1050" y="676"/>
                    <a:pt x="1032" y="666"/>
                  </a:cubicBezTo>
                  <a:cubicBezTo>
                    <a:pt x="990" y="643"/>
                    <a:pt x="952" y="613"/>
                    <a:pt x="912" y="586"/>
                  </a:cubicBezTo>
                  <a:cubicBezTo>
                    <a:pt x="877" y="563"/>
                    <a:pt x="792" y="546"/>
                    <a:pt x="792" y="546"/>
                  </a:cubicBezTo>
                  <a:cubicBezTo>
                    <a:pt x="720" y="474"/>
                    <a:pt x="648" y="418"/>
                    <a:pt x="552" y="386"/>
                  </a:cubicBezTo>
                  <a:cubicBezTo>
                    <a:pt x="478" y="275"/>
                    <a:pt x="554" y="363"/>
                    <a:pt x="452" y="306"/>
                  </a:cubicBezTo>
                  <a:cubicBezTo>
                    <a:pt x="370" y="261"/>
                    <a:pt x="291" y="198"/>
                    <a:pt x="212" y="146"/>
                  </a:cubicBezTo>
                  <a:cubicBezTo>
                    <a:pt x="79" y="58"/>
                    <a:pt x="223" y="111"/>
                    <a:pt x="92" y="46"/>
                  </a:cubicBezTo>
                  <a:cubicBezTo>
                    <a:pt x="0" y="0"/>
                    <a:pt x="57" y="51"/>
                    <a:pt x="12" y="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112"/>
            <p:cNvSpPr>
              <a:spLocks/>
            </p:cNvSpPr>
            <p:nvPr/>
          </p:nvSpPr>
          <p:spPr bwMode="auto">
            <a:xfrm>
              <a:off x="3780" y="4400"/>
              <a:ext cx="1989" cy="1440"/>
            </a:xfrm>
            <a:custGeom>
              <a:avLst/>
              <a:gdLst>
                <a:gd name="T0" fmla="*/ 1942 w 1221"/>
                <a:gd name="T1" fmla="*/ 1398 h 789"/>
                <a:gd name="T2" fmla="*/ 1779 w 1221"/>
                <a:gd name="T3" fmla="*/ 1252 h 789"/>
                <a:gd name="T4" fmla="*/ 1681 w 1221"/>
                <a:gd name="T5" fmla="*/ 1216 h 789"/>
                <a:gd name="T6" fmla="*/ 1486 w 1221"/>
                <a:gd name="T7" fmla="*/ 1070 h 789"/>
                <a:gd name="T8" fmla="*/ 1290 w 1221"/>
                <a:gd name="T9" fmla="*/ 997 h 789"/>
                <a:gd name="T10" fmla="*/ 899 w 1221"/>
                <a:gd name="T11" fmla="*/ 704 h 789"/>
                <a:gd name="T12" fmla="*/ 736 w 1221"/>
                <a:gd name="T13" fmla="*/ 558 h 789"/>
                <a:gd name="T14" fmla="*/ 345 w 1221"/>
                <a:gd name="T15" fmla="*/ 266 h 789"/>
                <a:gd name="T16" fmla="*/ 150 w 1221"/>
                <a:gd name="T17" fmla="*/ 84 h 789"/>
                <a:gd name="T18" fmla="*/ 20 w 1221"/>
                <a:gd name="T19" fmla="*/ 11 h 7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1" h="789">
                  <a:moveTo>
                    <a:pt x="1192" y="766"/>
                  </a:moveTo>
                  <a:cubicBezTo>
                    <a:pt x="1041" y="716"/>
                    <a:pt x="1221" y="789"/>
                    <a:pt x="1092" y="686"/>
                  </a:cubicBezTo>
                  <a:cubicBezTo>
                    <a:pt x="1076" y="673"/>
                    <a:pt x="1050" y="676"/>
                    <a:pt x="1032" y="666"/>
                  </a:cubicBezTo>
                  <a:cubicBezTo>
                    <a:pt x="990" y="643"/>
                    <a:pt x="952" y="613"/>
                    <a:pt x="912" y="586"/>
                  </a:cubicBezTo>
                  <a:cubicBezTo>
                    <a:pt x="877" y="563"/>
                    <a:pt x="792" y="546"/>
                    <a:pt x="792" y="546"/>
                  </a:cubicBezTo>
                  <a:cubicBezTo>
                    <a:pt x="720" y="474"/>
                    <a:pt x="648" y="418"/>
                    <a:pt x="552" y="386"/>
                  </a:cubicBezTo>
                  <a:cubicBezTo>
                    <a:pt x="478" y="275"/>
                    <a:pt x="554" y="363"/>
                    <a:pt x="452" y="306"/>
                  </a:cubicBezTo>
                  <a:cubicBezTo>
                    <a:pt x="370" y="261"/>
                    <a:pt x="291" y="198"/>
                    <a:pt x="212" y="146"/>
                  </a:cubicBezTo>
                  <a:cubicBezTo>
                    <a:pt x="79" y="58"/>
                    <a:pt x="223" y="111"/>
                    <a:pt x="92" y="46"/>
                  </a:cubicBezTo>
                  <a:cubicBezTo>
                    <a:pt x="0" y="0"/>
                    <a:pt x="57" y="51"/>
                    <a:pt x="12" y="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11"/>
            <p:cNvSpPr>
              <a:spLocks/>
            </p:cNvSpPr>
            <p:nvPr/>
          </p:nvSpPr>
          <p:spPr bwMode="auto">
            <a:xfrm rot="-340909">
              <a:off x="3068" y="4307"/>
              <a:ext cx="2143" cy="2169"/>
            </a:xfrm>
            <a:custGeom>
              <a:avLst/>
              <a:gdLst>
                <a:gd name="T0" fmla="*/ 2092 w 1221"/>
                <a:gd name="T1" fmla="*/ 2106 h 789"/>
                <a:gd name="T2" fmla="*/ 1917 w 1221"/>
                <a:gd name="T3" fmla="*/ 1886 h 789"/>
                <a:gd name="T4" fmla="*/ 1811 w 1221"/>
                <a:gd name="T5" fmla="*/ 1831 h 789"/>
                <a:gd name="T6" fmla="*/ 1601 w 1221"/>
                <a:gd name="T7" fmla="*/ 1611 h 789"/>
                <a:gd name="T8" fmla="*/ 1390 w 1221"/>
                <a:gd name="T9" fmla="*/ 1501 h 789"/>
                <a:gd name="T10" fmla="*/ 969 w 1221"/>
                <a:gd name="T11" fmla="*/ 1061 h 789"/>
                <a:gd name="T12" fmla="*/ 793 w 1221"/>
                <a:gd name="T13" fmla="*/ 841 h 789"/>
                <a:gd name="T14" fmla="*/ 372 w 1221"/>
                <a:gd name="T15" fmla="*/ 401 h 789"/>
                <a:gd name="T16" fmla="*/ 161 w 1221"/>
                <a:gd name="T17" fmla="*/ 126 h 789"/>
                <a:gd name="T18" fmla="*/ 21 w 1221"/>
                <a:gd name="T19" fmla="*/ 16 h 7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1" h="789">
                  <a:moveTo>
                    <a:pt x="1192" y="766"/>
                  </a:moveTo>
                  <a:cubicBezTo>
                    <a:pt x="1041" y="716"/>
                    <a:pt x="1221" y="789"/>
                    <a:pt x="1092" y="686"/>
                  </a:cubicBezTo>
                  <a:cubicBezTo>
                    <a:pt x="1076" y="673"/>
                    <a:pt x="1050" y="676"/>
                    <a:pt x="1032" y="666"/>
                  </a:cubicBezTo>
                  <a:cubicBezTo>
                    <a:pt x="990" y="643"/>
                    <a:pt x="952" y="613"/>
                    <a:pt x="912" y="586"/>
                  </a:cubicBezTo>
                  <a:cubicBezTo>
                    <a:pt x="877" y="563"/>
                    <a:pt x="792" y="546"/>
                    <a:pt x="792" y="546"/>
                  </a:cubicBezTo>
                  <a:cubicBezTo>
                    <a:pt x="720" y="474"/>
                    <a:pt x="648" y="418"/>
                    <a:pt x="552" y="386"/>
                  </a:cubicBezTo>
                  <a:cubicBezTo>
                    <a:pt x="478" y="275"/>
                    <a:pt x="554" y="363"/>
                    <a:pt x="452" y="306"/>
                  </a:cubicBezTo>
                  <a:cubicBezTo>
                    <a:pt x="370" y="261"/>
                    <a:pt x="291" y="198"/>
                    <a:pt x="212" y="146"/>
                  </a:cubicBezTo>
                  <a:cubicBezTo>
                    <a:pt x="79" y="58"/>
                    <a:pt x="223" y="111"/>
                    <a:pt x="92" y="46"/>
                  </a:cubicBezTo>
                  <a:cubicBezTo>
                    <a:pt x="0" y="0"/>
                    <a:pt x="57" y="51"/>
                    <a:pt x="12" y="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110"/>
            <p:cNvSpPr>
              <a:spLocks/>
            </p:cNvSpPr>
            <p:nvPr/>
          </p:nvSpPr>
          <p:spPr bwMode="auto">
            <a:xfrm>
              <a:off x="2700" y="5333"/>
              <a:ext cx="1280" cy="1147"/>
            </a:xfrm>
            <a:custGeom>
              <a:avLst/>
              <a:gdLst>
                <a:gd name="T0" fmla="*/ 0 w 1280"/>
                <a:gd name="T1" fmla="*/ 7 h 1147"/>
                <a:gd name="T2" fmla="*/ 120 w 1280"/>
                <a:gd name="T3" fmla="*/ 87 h 1147"/>
                <a:gd name="T4" fmla="*/ 240 w 1280"/>
                <a:gd name="T5" fmla="*/ 167 h 1147"/>
                <a:gd name="T6" fmla="*/ 300 w 1280"/>
                <a:gd name="T7" fmla="*/ 207 h 1147"/>
                <a:gd name="T8" fmla="*/ 380 w 1280"/>
                <a:gd name="T9" fmla="*/ 327 h 1147"/>
                <a:gd name="T10" fmla="*/ 560 w 1280"/>
                <a:gd name="T11" fmla="*/ 447 h 1147"/>
                <a:gd name="T12" fmla="*/ 620 w 1280"/>
                <a:gd name="T13" fmla="*/ 507 h 1147"/>
                <a:gd name="T14" fmla="*/ 700 w 1280"/>
                <a:gd name="T15" fmla="*/ 547 h 1147"/>
                <a:gd name="T16" fmla="*/ 760 w 1280"/>
                <a:gd name="T17" fmla="*/ 607 h 1147"/>
                <a:gd name="T18" fmla="*/ 820 w 1280"/>
                <a:gd name="T19" fmla="*/ 647 h 1147"/>
                <a:gd name="T20" fmla="*/ 860 w 1280"/>
                <a:gd name="T21" fmla="*/ 707 h 1147"/>
                <a:gd name="T22" fmla="*/ 920 w 1280"/>
                <a:gd name="T23" fmla="*/ 747 h 1147"/>
                <a:gd name="T24" fmla="*/ 940 w 1280"/>
                <a:gd name="T25" fmla="*/ 807 h 1147"/>
                <a:gd name="T26" fmla="*/ 1000 w 1280"/>
                <a:gd name="T27" fmla="*/ 847 h 1147"/>
                <a:gd name="T28" fmla="*/ 1120 w 1280"/>
                <a:gd name="T29" fmla="*/ 947 h 1147"/>
                <a:gd name="T30" fmla="*/ 1280 w 1280"/>
                <a:gd name="T31" fmla="*/ 1147 h 11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0" h="1147">
                  <a:moveTo>
                    <a:pt x="0" y="7"/>
                  </a:moveTo>
                  <a:cubicBezTo>
                    <a:pt x="115" y="45"/>
                    <a:pt x="8" y="0"/>
                    <a:pt x="120" y="87"/>
                  </a:cubicBezTo>
                  <a:cubicBezTo>
                    <a:pt x="158" y="117"/>
                    <a:pt x="200" y="140"/>
                    <a:pt x="240" y="167"/>
                  </a:cubicBezTo>
                  <a:cubicBezTo>
                    <a:pt x="260" y="180"/>
                    <a:pt x="300" y="207"/>
                    <a:pt x="300" y="207"/>
                  </a:cubicBezTo>
                  <a:cubicBezTo>
                    <a:pt x="327" y="247"/>
                    <a:pt x="340" y="300"/>
                    <a:pt x="380" y="327"/>
                  </a:cubicBezTo>
                  <a:cubicBezTo>
                    <a:pt x="440" y="367"/>
                    <a:pt x="509" y="396"/>
                    <a:pt x="560" y="447"/>
                  </a:cubicBezTo>
                  <a:cubicBezTo>
                    <a:pt x="580" y="467"/>
                    <a:pt x="597" y="491"/>
                    <a:pt x="620" y="507"/>
                  </a:cubicBezTo>
                  <a:cubicBezTo>
                    <a:pt x="644" y="524"/>
                    <a:pt x="676" y="530"/>
                    <a:pt x="700" y="547"/>
                  </a:cubicBezTo>
                  <a:cubicBezTo>
                    <a:pt x="723" y="563"/>
                    <a:pt x="738" y="589"/>
                    <a:pt x="760" y="607"/>
                  </a:cubicBezTo>
                  <a:cubicBezTo>
                    <a:pt x="778" y="622"/>
                    <a:pt x="800" y="634"/>
                    <a:pt x="820" y="647"/>
                  </a:cubicBezTo>
                  <a:cubicBezTo>
                    <a:pt x="833" y="667"/>
                    <a:pt x="843" y="690"/>
                    <a:pt x="860" y="707"/>
                  </a:cubicBezTo>
                  <a:cubicBezTo>
                    <a:pt x="877" y="724"/>
                    <a:pt x="905" y="728"/>
                    <a:pt x="920" y="747"/>
                  </a:cubicBezTo>
                  <a:cubicBezTo>
                    <a:pt x="933" y="763"/>
                    <a:pt x="927" y="791"/>
                    <a:pt x="940" y="807"/>
                  </a:cubicBezTo>
                  <a:cubicBezTo>
                    <a:pt x="955" y="826"/>
                    <a:pt x="982" y="832"/>
                    <a:pt x="1000" y="847"/>
                  </a:cubicBezTo>
                  <a:cubicBezTo>
                    <a:pt x="1154" y="975"/>
                    <a:pt x="971" y="848"/>
                    <a:pt x="1120" y="947"/>
                  </a:cubicBezTo>
                  <a:cubicBezTo>
                    <a:pt x="1168" y="1019"/>
                    <a:pt x="1202" y="1108"/>
                    <a:pt x="1280" y="114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Arc 109"/>
            <p:cNvSpPr>
              <a:spLocks/>
            </p:cNvSpPr>
            <p:nvPr/>
          </p:nvSpPr>
          <p:spPr bwMode="auto">
            <a:xfrm rot="-1600596">
              <a:off x="4700" y="3902"/>
              <a:ext cx="225" cy="498"/>
            </a:xfrm>
            <a:custGeom>
              <a:avLst/>
              <a:gdLst>
                <a:gd name="T0" fmla="*/ 225 w 21539"/>
                <a:gd name="T1" fmla="*/ 42 h 19320"/>
                <a:gd name="T2" fmla="*/ 101 w 21539"/>
                <a:gd name="T3" fmla="*/ 498 h 19320"/>
                <a:gd name="T4" fmla="*/ 0 w 21539"/>
                <a:gd name="T5" fmla="*/ 0 h 193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39" h="19320" fill="none" extrusionOk="0">
                  <a:moveTo>
                    <a:pt x="21539" y="1618"/>
                  </a:moveTo>
                  <a:cubicBezTo>
                    <a:pt x="20969" y="9197"/>
                    <a:pt x="16458" y="15920"/>
                    <a:pt x="9659" y="19319"/>
                  </a:cubicBezTo>
                </a:path>
                <a:path w="21539" h="19320" stroke="0" extrusionOk="0">
                  <a:moveTo>
                    <a:pt x="21539" y="1618"/>
                  </a:moveTo>
                  <a:cubicBezTo>
                    <a:pt x="20969" y="9197"/>
                    <a:pt x="16458" y="15920"/>
                    <a:pt x="9659" y="19319"/>
                  </a:cubicBezTo>
                  <a:lnTo>
                    <a:pt x="0" y="0"/>
                  </a:lnTo>
                  <a:lnTo>
                    <a:pt x="21539" y="161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108"/>
            <p:cNvSpPr>
              <a:spLocks noChangeArrowheads="1"/>
            </p:cNvSpPr>
            <p:nvPr/>
          </p:nvSpPr>
          <p:spPr bwMode="auto">
            <a:xfrm>
              <a:off x="2680" y="3080"/>
              <a:ext cx="3420" cy="3420"/>
            </a:xfrm>
            <a:prstGeom prst="ellipse">
              <a:avLst/>
            </a:prstGeom>
            <a:solidFill>
              <a:srgbClr val="FFFFFF">
                <a:alpha val="65881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2" name="AutoShape 107"/>
            <p:cNvSpPr>
              <a:spLocks noChangeArrowheads="1"/>
            </p:cNvSpPr>
            <p:nvPr/>
          </p:nvSpPr>
          <p:spPr bwMode="auto">
            <a:xfrm rot="-5962662">
              <a:off x="4170" y="4790"/>
              <a:ext cx="766" cy="2334"/>
            </a:xfrm>
            <a:prstGeom prst="moon">
              <a:avLst>
                <a:gd name="adj" fmla="val 67083"/>
              </a:avLst>
            </a:prstGeom>
            <a:solidFill>
              <a:srgbClr val="C0C0C0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3" name="AutoShape 106"/>
            <p:cNvSpPr>
              <a:spLocks noChangeArrowheads="1"/>
            </p:cNvSpPr>
            <p:nvPr/>
          </p:nvSpPr>
          <p:spPr bwMode="auto">
            <a:xfrm rot="2936688">
              <a:off x="3293" y="2953"/>
              <a:ext cx="253" cy="1440"/>
            </a:xfrm>
            <a:prstGeom prst="moon">
              <a:avLst>
                <a:gd name="adj" fmla="val 49935"/>
              </a:avLst>
            </a:prstGeom>
            <a:solidFill>
              <a:srgbClr val="C0C0C0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1" name="Rectangle 146"/>
          <p:cNvSpPr>
            <a:spLocks noChangeArrowheads="1"/>
          </p:cNvSpPr>
          <p:nvPr/>
        </p:nvSpPr>
        <p:spPr bwMode="auto">
          <a:xfrm>
            <a:off x="457200" y="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603" name="Rectangle 147"/>
          <p:cNvSpPr>
            <a:spLocks noChangeArrowheads="1"/>
          </p:cNvSpPr>
          <p:nvPr/>
        </p:nvSpPr>
        <p:spPr bwMode="auto">
          <a:xfrm>
            <a:off x="120650" y="44450"/>
            <a:ext cx="65849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6600">
                <a:solidFill>
                  <a:srgbClr val="FF0000"/>
                </a:solidFill>
              </a:rPr>
              <a:t>Grain Direction</a:t>
            </a:r>
            <a:r>
              <a:rPr lang="en-US" altLang="en-US" sz="660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en-US" altLang="en-US" sz="2500">
              <a:solidFill>
                <a:srgbClr val="FF0000"/>
              </a:solidFill>
            </a:endParaRPr>
          </a:p>
          <a:p>
            <a:pPr eaLnBrk="0" hangingPunct="0"/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19610" name="Text Box 154"/>
          <p:cNvSpPr txBox="1">
            <a:spLocks noChangeArrowheads="1"/>
          </p:cNvSpPr>
          <p:nvPr/>
        </p:nvSpPr>
        <p:spPr bwMode="auto">
          <a:xfrm>
            <a:off x="152400" y="1219200"/>
            <a:ext cx="1905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9999"/>
                </a:solidFill>
              </a:rPr>
              <a:t>Look close at the way the grain comes off                                               the edge.</a:t>
            </a:r>
          </a:p>
        </p:txBody>
      </p:sp>
      <p:sp>
        <p:nvSpPr>
          <p:cNvPr id="19612" name="Text Box 156"/>
          <p:cNvSpPr txBox="1">
            <a:spLocks noChangeArrowheads="1"/>
          </p:cNvSpPr>
          <p:nvPr/>
        </p:nvSpPr>
        <p:spPr bwMode="auto">
          <a:xfrm>
            <a:off x="3657600" y="18288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Which direction won’t tear and chip out the wood grain?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1" grpId="0" animBg="1"/>
      <p:bldP spid="19551" grpId="1" animBg="1"/>
      <p:bldP spid="19560" grpId="0"/>
      <p:bldP spid="19601" grpId="0"/>
      <p:bldP spid="19603" grpId="0"/>
      <p:bldP spid="19610" grpId="0"/>
      <p:bldP spid="19612" grpId="0"/>
      <p:bldP spid="196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2"/>
          <p:cNvGrpSpPr>
            <a:grpSpLocks/>
          </p:cNvGrpSpPr>
          <p:nvPr/>
        </p:nvGrpSpPr>
        <p:grpSpPr bwMode="auto">
          <a:xfrm>
            <a:off x="2324100" y="3954463"/>
            <a:ext cx="4025900" cy="1912937"/>
            <a:chOff x="2313043" y="1944597"/>
            <a:chExt cx="4026433" cy="1892308"/>
          </a:xfrm>
        </p:grpSpPr>
        <p:sp>
          <p:nvSpPr>
            <p:cNvPr id="26628" name="Arc 87"/>
            <p:cNvSpPr>
              <a:spLocks/>
            </p:cNvSpPr>
            <p:nvPr/>
          </p:nvSpPr>
          <p:spPr bwMode="auto">
            <a:xfrm rot="383954" flipH="1">
              <a:off x="2528931" y="2345559"/>
              <a:ext cx="3536593" cy="1491346"/>
            </a:xfrm>
            <a:custGeom>
              <a:avLst/>
              <a:gdLst>
                <a:gd name="T0" fmla="*/ 0 w 22273"/>
                <a:gd name="T1" fmla="*/ 63796 h 21600"/>
                <a:gd name="T2" fmla="*/ 3536593 w 22273"/>
                <a:gd name="T3" fmla="*/ 491039 h 21600"/>
                <a:gd name="T4" fmla="*/ 992717 w 22273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73" h="21600" fill="none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</a:path>
                <a:path w="22273" h="21600" stroke="0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  <a:lnTo>
                    <a:pt x="6252" y="21600"/>
                  </a:lnTo>
                  <a:lnTo>
                    <a:pt x="0" y="9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Arc 86"/>
            <p:cNvSpPr>
              <a:spLocks/>
            </p:cNvSpPr>
            <p:nvPr/>
          </p:nvSpPr>
          <p:spPr bwMode="auto">
            <a:xfrm rot="348787" flipH="1">
              <a:off x="2432270" y="1944597"/>
              <a:ext cx="3716312" cy="1491346"/>
            </a:xfrm>
            <a:custGeom>
              <a:avLst/>
              <a:gdLst>
                <a:gd name="T0" fmla="*/ 0 w 23409"/>
                <a:gd name="T1" fmla="*/ 89964 h 21600"/>
                <a:gd name="T2" fmla="*/ 3716312 w 23409"/>
                <a:gd name="T3" fmla="*/ 491039 h 21600"/>
                <a:gd name="T4" fmla="*/ 1172887 w 23409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09" h="21600" fill="none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</a:path>
                <a:path w="23409" h="21600" stroke="0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  <a:lnTo>
                    <a:pt x="7388" y="21600"/>
                  </a:lnTo>
                  <a:lnTo>
                    <a:pt x="-1" y="13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Line 85"/>
            <p:cNvSpPr>
              <a:spLocks noChangeShapeType="1"/>
            </p:cNvSpPr>
            <p:nvPr/>
          </p:nvSpPr>
          <p:spPr bwMode="auto">
            <a:xfrm rot="10306475" flipH="1">
              <a:off x="6184528" y="2229858"/>
              <a:ext cx="46359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Arc 84"/>
            <p:cNvSpPr>
              <a:spLocks/>
            </p:cNvSpPr>
            <p:nvPr/>
          </p:nvSpPr>
          <p:spPr bwMode="auto">
            <a:xfrm rot="427902" flipH="1">
              <a:off x="2525196" y="2277353"/>
              <a:ext cx="3609624" cy="1491346"/>
            </a:xfrm>
            <a:custGeom>
              <a:avLst/>
              <a:gdLst>
                <a:gd name="T0" fmla="*/ 0 w 22734"/>
                <a:gd name="T1" fmla="*/ 73877 h 21600"/>
                <a:gd name="T2" fmla="*/ 3609624 w 22734"/>
                <a:gd name="T3" fmla="*/ 491039 h 21600"/>
                <a:gd name="T4" fmla="*/ 1065866 w 22734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34" h="21600" fill="none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</a:path>
                <a:path w="22734" h="21600" stroke="0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  <a:lnTo>
                    <a:pt x="6713" y="21600"/>
                  </a:lnTo>
                  <a:lnTo>
                    <a:pt x="-1" y="106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83"/>
            <p:cNvSpPr>
              <a:spLocks noChangeShapeType="1"/>
            </p:cNvSpPr>
            <p:nvPr/>
          </p:nvSpPr>
          <p:spPr bwMode="auto">
            <a:xfrm rot="9671060" flipH="1">
              <a:off x="6121334" y="2594579"/>
              <a:ext cx="109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Rectangle 82"/>
            <p:cNvSpPr>
              <a:spLocks noChangeArrowheads="1"/>
            </p:cNvSpPr>
            <p:nvPr/>
          </p:nvSpPr>
          <p:spPr bwMode="auto">
            <a:xfrm rot="11548643" flipH="1">
              <a:off x="6209300" y="2554997"/>
              <a:ext cx="114309" cy="11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4" name="Freeform 81"/>
            <p:cNvSpPr>
              <a:spLocks/>
            </p:cNvSpPr>
            <p:nvPr/>
          </p:nvSpPr>
          <p:spPr bwMode="auto">
            <a:xfrm rot="9671060" flipH="1">
              <a:off x="2438952" y="2239618"/>
              <a:ext cx="114309" cy="505584"/>
            </a:xfrm>
            <a:custGeom>
              <a:avLst/>
              <a:gdLst>
                <a:gd name="T0" fmla="*/ 114309 w 180"/>
                <a:gd name="T1" fmla="*/ 505584 h 540"/>
                <a:gd name="T2" fmla="*/ 114309 w 180"/>
                <a:gd name="T3" fmla="*/ 168528 h 540"/>
                <a:gd name="T4" fmla="*/ 0 w 180"/>
                <a:gd name="T5" fmla="*/ 0 h 540"/>
                <a:gd name="T6" fmla="*/ 0 w 180"/>
                <a:gd name="T7" fmla="*/ 337056 h 540"/>
                <a:gd name="T8" fmla="*/ 114309 w 180"/>
                <a:gd name="T9" fmla="*/ 505584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540">
                  <a:moveTo>
                    <a:pt x="180" y="540"/>
                  </a:moveTo>
                  <a:lnTo>
                    <a:pt x="180" y="18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180" y="5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80"/>
            <p:cNvSpPr>
              <a:spLocks noChangeArrowheads="1"/>
            </p:cNvSpPr>
            <p:nvPr/>
          </p:nvSpPr>
          <p:spPr bwMode="auto">
            <a:xfrm rot="9671060" flipH="1">
              <a:off x="2313043" y="2315907"/>
              <a:ext cx="228618" cy="571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36" name="Line 79"/>
            <p:cNvSpPr>
              <a:spLocks noChangeShapeType="1"/>
            </p:cNvSpPr>
            <p:nvPr/>
          </p:nvSpPr>
          <p:spPr bwMode="auto">
            <a:xfrm rot="9671060" flipH="1">
              <a:off x="2500425" y="2306027"/>
              <a:ext cx="0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68"/>
            <p:cNvSpPr>
              <a:spLocks noChangeArrowheads="1"/>
            </p:cNvSpPr>
            <p:nvPr/>
          </p:nvSpPr>
          <p:spPr bwMode="auto">
            <a:xfrm rot="5463314" flipH="1">
              <a:off x="6225158" y="2495248"/>
              <a:ext cx="114328" cy="114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27" name="Title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95675"/>
          </a:xfrm>
        </p:spPr>
        <p:txBody>
          <a:bodyPr/>
          <a:lstStyle/>
          <a:p>
            <a:r>
              <a:rPr lang="en-US" altLang="en-US" smtClean="0"/>
              <a:t>Place your board on the jointer with curved side up and </a:t>
            </a:r>
            <a:r>
              <a:rPr lang="en-US" altLang="en-US" u="sng" smtClean="0"/>
              <a:t>the ends down</a:t>
            </a:r>
            <a:r>
              <a:rPr lang="en-US" altLang="en-US" smtClean="0"/>
              <a:t>.</a:t>
            </a:r>
            <a:br>
              <a:rPr lang="en-US" altLang="en-US" smtClean="0"/>
            </a:br>
            <a:r>
              <a:rPr lang="en-US" altLang="en-US" sz="1600" smtClean="0"/>
              <a:t> 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2"/>
          <p:cNvGrpSpPr>
            <a:grpSpLocks/>
          </p:cNvGrpSpPr>
          <p:nvPr/>
        </p:nvGrpSpPr>
        <p:grpSpPr bwMode="auto">
          <a:xfrm>
            <a:off x="2324100" y="3954463"/>
            <a:ext cx="4025900" cy="1912937"/>
            <a:chOff x="2313043" y="1944597"/>
            <a:chExt cx="4026433" cy="1892308"/>
          </a:xfrm>
        </p:grpSpPr>
        <p:sp>
          <p:nvSpPr>
            <p:cNvPr id="27653" name="Arc 87"/>
            <p:cNvSpPr>
              <a:spLocks/>
            </p:cNvSpPr>
            <p:nvPr/>
          </p:nvSpPr>
          <p:spPr bwMode="auto">
            <a:xfrm rot="383954" flipH="1">
              <a:off x="2528931" y="2345559"/>
              <a:ext cx="3536593" cy="1491346"/>
            </a:xfrm>
            <a:custGeom>
              <a:avLst/>
              <a:gdLst>
                <a:gd name="T0" fmla="*/ 0 w 22273"/>
                <a:gd name="T1" fmla="*/ 63796 h 21600"/>
                <a:gd name="T2" fmla="*/ 3536593 w 22273"/>
                <a:gd name="T3" fmla="*/ 491039 h 21600"/>
                <a:gd name="T4" fmla="*/ 992717 w 22273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73" h="21600" fill="none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</a:path>
                <a:path w="22273" h="21600" stroke="0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  <a:lnTo>
                    <a:pt x="6252" y="21600"/>
                  </a:lnTo>
                  <a:lnTo>
                    <a:pt x="0" y="9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Arc 86"/>
            <p:cNvSpPr>
              <a:spLocks/>
            </p:cNvSpPr>
            <p:nvPr/>
          </p:nvSpPr>
          <p:spPr bwMode="auto">
            <a:xfrm rot="348787" flipH="1">
              <a:off x="2432270" y="1944597"/>
              <a:ext cx="3716312" cy="1491346"/>
            </a:xfrm>
            <a:custGeom>
              <a:avLst/>
              <a:gdLst>
                <a:gd name="T0" fmla="*/ 0 w 23409"/>
                <a:gd name="T1" fmla="*/ 89964 h 21600"/>
                <a:gd name="T2" fmla="*/ 3716312 w 23409"/>
                <a:gd name="T3" fmla="*/ 491039 h 21600"/>
                <a:gd name="T4" fmla="*/ 1172887 w 23409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09" h="21600" fill="none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</a:path>
                <a:path w="23409" h="21600" stroke="0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  <a:lnTo>
                    <a:pt x="7388" y="21600"/>
                  </a:lnTo>
                  <a:lnTo>
                    <a:pt x="-1" y="13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85"/>
            <p:cNvSpPr>
              <a:spLocks noChangeShapeType="1"/>
            </p:cNvSpPr>
            <p:nvPr/>
          </p:nvSpPr>
          <p:spPr bwMode="auto">
            <a:xfrm rot="10306475" flipH="1">
              <a:off x="6184528" y="2229858"/>
              <a:ext cx="46359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Arc 84"/>
            <p:cNvSpPr>
              <a:spLocks/>
            </p:cNvSpPr>
            <p:nvPr/>
          </p:nvSpPr>
          <p:spPr bwMode="auto">
            <a:xfrm rot="427902" flipH="1">
              <a:off x="2525196" y="2277353"/>
              <a:ext cx="3609624" cy="1491346"/>
            </a:xfrm>
            <a:custGeom>
              <a:avLst/>
              <a:gdLst>
                <a:gd name="T0" fmla="*/ 0 w 22734"/>
                <a:gd name="T1" fmla="*/ 73877 h 21600"/>
                <a:gd name="T2" fmla="*/ 3609624 w 22734"/>
                <a:gd name="T3" fmla="*/ 491039 h 21600"/>
                <a:gd name="T4" fmla="*/ 1065866 w 22734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34" h="21600" fill="none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</a:path>
                <a:path w="22734" h="21600" stroke="0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  <a:lnTo>
                    <a:pt x="6713" y="21600"/>
                  </a:lnTo>
                  <a:lnTo>
                    <a:pt x="-1" y="106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3"/>
            <p:cNvSpPr>
              <a:spLocks noChangeShapeType="1"/>
            </p:cNvSpPr>
            <p:nvPr/>
          </p:nvSpPr>
          <p:spPr bwMode="auto">
            <a:xfrm rot="9671060" flipH="1">
              <a:off x="6121334" y="2594579"/>
              <a:ext cx="109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82"/>
            <p:cNvSpPr>
              <a:spLocks noChangeArrowheads="1"/>
            </p:cNvSpPr>
            <p:nvPr/>
          </p:nvSpPr>
          <p:spPr bwMode="auto">
            <a:xfrm rot="11548643" flipH="1">
              <a:off x="6209300" y="2554997"/>
              <a:ext cx="114309" cy="11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59" name="Freeform 81"/>
            <p:cNvSpPr>
              <a:spLocks/>
            </p:cNvSpPr>
            <p:nvPr/>
          </p:nvSpPr>
          <p:spPr bwMode="auto">
            <a:xfrm rot="9671060" flipH="1">
              <a:off x="2438952" y="2239618"/>
              <a:ext cx="114309" cy="505584"/>
            </a:xfrm>
            <a:custGeom>
              <a:avLst/>
              <a:gdLst>
                <a:gd name="T0" fmla="*/ 114309 w 180"/>
                <a:gd name="T1" fmla="*/ 505584 h 540"/>
                <a:gd name="T2" fmla="*/ 114309 w 180"/>
                <a:gd name="T3" fmla="*/ 168528 h 540"/>
                <a:gd name="T4" fmla="*/ 0 w 180"/>
                <a:gd name="T5" fmla="*/ 0 h 540"/>
                <a:gd name="T6" fmla="*/ 0 w 180"/>
                <a:gd name="T7" fmla="*/ 337056 h 540"/>
                <a:gd name="T8" fmla="*/ 114309 w 180"/>
                <a:gd name="T9" fmla="*/ 505584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540">
                  <a:moveTo>
                    <a:pt x="180" y="540"/>
                  </a:moveTo>
                  <a:lnTo>
                    <a:pt x="180" y="18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180" y="5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80"/>
            <p:cNvSpPr>
              <a:spLocks noChangeArrowheads="1"/>
            </p:cNvSpPr>
            <p:nvPr/>
          </p:nvSpPr>
          <p:spPr bwMode="auto">
            <a:xfrm rot="9671060" flipH="1">
              <a:off x="2313043" y="2315907"/>
              <a:ext cx="228618" cy="571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61" name="Line 79"/>
            <p:cNvSpPr>
              <a:spLocks noChangeShapeType="1"/>
            </p:cNvSpPr>
            <p:nvPr/>
          </p:nvSpPr>
          <p:spPr bwMode="auto">
            <a:xfrm rot="9671060" flipH="1">
              <a:off x="2500425" y="2306027"/>
              <a:ext cx="0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Rectangle 68"/>
            <p:cNvSpPr>
              <a:spLocks noChangeArrowheads="1"/>
            </p:cNvSpPr>
            <p:nvPr/>
          </p:nvSpPr>
          <p:spPr bwMode="auto">
            <a:xfrm rot="5463314" flipH="1">
              <a:off x="6225158" y="2495248"/>
              <a:ext cx="114328" cy="114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95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Place your board on the jointer with curved side up and </a:t>
            </a:r>
            <a:r>
              <a:rPr lang="en-US" u="sng" dirty="0" smtClean="0"/>
              <a:t>the ends down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16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you remove wood from the ends the board will become straight.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1981200" y="4492625"/>
            <a:ext cx="4495800" cy="17463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2"/>
          <p:cNvGrpSpPr>
            <a:grpSpLocks/>
          </p:cNvGrpSpPr>
          <p:nvPr/>
        </p:nvGrpSpPr>
        <p:grpSpPr bwMode="auto">
          <a:xfrm flipV="1">
            <a:off x="2322513" y="2806700"/>
            <a:ext cx="4025900" cy="1892300"/>
            <a:chOff x="2313043" y="1944597"/>
            <a:chExt cx="4026433" cy="1892308"/>
          </a:xfrm>
        </p:grpSpPr>
        <p:sp>
          <p:nvSpPr>
            <p:cNvPr id="28676" name="Arc 87"/>
            <p:cNvSpPr>
              <a:spLocks/>
            </p:cNvSpPr>
            <p:nvPr/>
          </p:nvSpPr>
          <p:spPr bwMode="auto">
            <a:xfrm rot="383954" flipH="1">
              <a:off x="2528931" y="2345559"/>
              <a:ext cx="3536593" cy="1491346"/>
            </a:xfrm>
            <a:custGeom>
              <a:avLst/>
              <a:gdLst>
                <a:gd name="T0" fmla="*/ 0 w 22273"/>
                <a:gd name="T1" fmla="*/ 63796 h 21600"/>
                <a:gd name="T2" fmla="*/ 3536593 w 22273"/>
                <a:gd name="T3" fmla="*/ 491039 h 21600"/>
                <a:gd name="T4" fmla="*/ 992717 w 22273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73" h="21600" fill="none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</a:path>
                <a:path w="22273" h="21600" stroke="0" extrusionOk="0">
                  <a:moveTo>
                    <a:pt x="0" y="924"/>
                  </a:moveTo>
                  <a:cubicBezTo>
                    <a:pt x="2027" y="311"/>
                    <a:pt x="4133" y="-1"/>
                    <a:pt x="6252" y="0"/>
                  </a:cubicBezTo>
                  <a:cubicBezTo>
                    <a:pt x="12357" y="0"/>
                    <a:pt x="18177" y="2583"/>
                    <a:pt x="22272" y="7112"/>
                  </a:cubicBezTo>
                  <a:lnTo>
                    <a:pt x="6252" y="21600"/>
                  </a:lnTo>
                  <a:lnTo>
                    <a:pt x="0" y="924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Arc 86"/>
            <p:cNvSpPr>
              <a:spLocks/>
            </p:cNvSpPr>
            <p:nvPr/>
          </p:nvSpPr>
          <p:spPr bwMode="auto">
            <a:xfrm rot="348787" flipH="1">
              <a:off x="2432270" y="1944597"/>
              <a:ext cx="3716312" cy="1491346"/>
            </a:xfrm>
            <a:custGeom>
              <a:avLst/>
              <a:gdLst>
                <a:gd name="T0" fmla="*/ 0 w 23409"/>
                <a:gd name="T1" fmla="*/ 89964 h 21600"/>
                <a:gd name="T2" fmla="*/ 3716312 w 23409"/>
                <a:gd name="T3" fmla="*/ 491039 h 21600"/>
                <a:gd name="T4" fmla="*/ 1172887 w 23409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409" h="21600" fill="none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</a:path>
                <a:path w="23409" h="21600" stroke="0" extrusionOk="0">
                  <a:moveTo>
                    <a:pt x="-1" y="1302"/>
                  </a:moveTo>
                  <a:cubicBezTo>
                    <a:pt x="2367" y="440"/>
                    <a:pt x="4868" y="-1"/>
                    <a:pt x="7388" y="0"/>
                  </a:cubicBezTo>
                  <a:cubicBezTo>
                    <a:pt x="13493" y="0"/>
                    <a:pt x="19313" y="2583"/>
                    <a:pt x="23408" y="7112"/>
                  </a:cubicBezTo>
                  <a:lnTo>
                    <a:pt x="7388" y="21600"/>
                  </a:lnTo>
                  <a:lnTo>
                    <a:pt x="-1" y="130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85"/>
            <p:cNvSpPr>
              <a:spLocks noChangeShapeType="1"/>
            </p:cNvSpPr>
            <p:nvPr/>
          </p:nvSpPr>
          <p:spPr bwMode="auto">
            <a:xfrm rot="10306475" flipH="1">
              <a:off x="6184528" y="2229858"/>
              <a:ext cx="46359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Arc 84"/>
            <p:cNvSpPr>
              <a:spLocks/>
            </p:cNvSpPr>
            <p:nvPr/>
          </p:nvSpPr>
          <p:spPr bwMode="auto">
            <a:xfrm rot="427902" flipH="1">
              <a:off x="2525196" y="2277353"/>
              <a:ext cx="3609624" cy="1491346"/>
            </a:xfrm>
            <a:custGeom>
              <a:avLst/>
              <a:gdLst>
                <a:gd name="T0" fmla="*/ 0 w 22734"/>
                <a:gd name="T1" fmla="*/ 73877 h 21600"/>
                <a:gd name="T2" fmla="*/ 3609624 w 22734"/>
                <a:gd name="T3" fmla="*/ 491039 h 21600"/>
                <a:gd name="T4" fmla="*/ 1065866 w 22734"/>
                <a:gd name="T5" fmla="*/ 14913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34" h="21600" fill="none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</a:path>
                <a:path w="22734" h="21600" stroke="0" extrusionOk="0">
                  <a:moveTo>
                    <a:pt x="-1" y="1069"/>
                  </a:moveTo>
                  <a:cubicBezTo>
                    <a:pt x="2167" y="361"/>
                    <a:pt x="4432" y="-1"/>
                    <a:pt x="6713" y="0"/>
                  </a:cubicBezTo>
                  <a:cubicBezTo>
                    <a:pt x="12818" y="0"/>
                    <a:pt x="18638" y="2583"/>
                    <a:pt x="22733" y="7112"/>
                  </a:cubicBezTo>
                  <a:lnTo>
                    <a:pt x="6713" y="21600"/>
                  </a:lnTo>
                  <a:lnTo>
                    <a:pt x="-1" y="106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83"/>
            <p:cNvSpPr>
              <a:spLocks noChangeShapeType="1"/>
            </p:cNvSpPr>
            <p:nvPr/>
          </p:nvSpPr>
          <p:spPr bwMode="auto">
            <a:xfrm rot="9671060" flipH="1">
              <a:off x="6121334" y="2594579"/>
              <a:ext cx="109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Rectangle 82"/>
            <p:cNvSpPr>
              <a:spLocks noChangeArrowheads="1"/>
            </p:cNvSpPr>
            <p:nvPr/>
          </p:nvSpPr>
          <p:spPr bwMode="auto">
            <a:xfrm rot="11548643" flipH="1">
              <a:off x="6209300" y="2554997"/>
              <a:ext cx="114309" cy="11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2" name="Freeform 81"/>
            <p:cNvSpPr>
              <a:spLocks/>
            </p:cNvSpPr>
            <p:nvPr/>
          </p:nvSpPr>
          <p:spPr bwMode="auto">
            <a:xfrm rot="9671060" flipH="1">
              <a:off x="2438952" y="2239618"/>
              <a:ext cx="114309" cy="505584"/>
            </a:xfrm>
            <a:custGeom>
              <a:avLst/>
              <a:gdLst>
                <a:gd name="T0" fmla="*/ 114309 w 180"/>
                <a:gd name="T1" fmla="*/ 505584 h 540"/>
                <a:gd name="T2" fmla="*/ 114309 w 180"/>
                <a:gd name="T3" fmla="*/ 168528 h 540"/>
                <a:gd name="T4" fmla="*/ 0 w 180"/>
                <a:gd name="T5" fmla="*/ 0 h 540"/>
                <a:gd name="T6" fmla="*/ 0 w 180"/>
                <a:gd name="T7" fmla="*/ 337056 h 540"/>
                <a:gd name="T8" fmla="*/ 114309 w 180"/>
                <a:gd name="T9" fmla="*/ 505584 h 5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540">
                  <a:moveTo>
                    <a:pt x="180" y="540"/>
                  </a:moveTo>
                  <a:lnTo>
                    <a:pt x="180" y="18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180" y="5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Rectangle 80"/>
            <p:cNvSpPr>
              <a:spLocks noChangeArrowheads="1"/>
            </p:cNvSpPr>
            <p:nvPr/>
          </p:nvSpPr>
          <p:spPr bwMode="auto">
            <a:xfrm rot="9671060" flipH="1">
              <a:off x="2313043" y="2315907"/>
              <a:ext cx="228618" cy="571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4" name="Line 79"/>
            <p:cNvSpPr>
              <a:spLocks noChangeShapeType="1"/>
            </p:cNvSpPr>
            <p:nvPr/>
          </p:nvSpPr>
          <p:spPr bwMode="auto">
            <a:xfrm rot="9671060" flipH="1">
              <a:off x="2500425" y="2306027"/>
              <a:ext cx="0" cy="342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Rectangle 68"/>
            <p:cNvSpPr>
              <a:spLocks noChangeArrowheads="1"/>
            </p:cNvSpPr>
            <p:nvPr/>
          </p:nvSpPr>
          <p:spPr bwMode="auto">
            <a:xfrm rot="5463314" flipH="1">
              <a:off x="6225158" y="2495248"/>
              <a:ext cx="114328" cy="114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75" name="Title 2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2971800"/>
          </a:xfrm>
        </p:spPr>
        <p:txBody>
          <a:bodyPr/>
          <a:lstStyle/>
          <a:p>
            <a:r>
              <a:rPr lang="en-US" altLang="en-US" smtClean="0"/>
              <a:t>If you put the board like this on the jointer it will rock as you shift pressure from the infeed table to the outfeed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Pictures\iCloud Photos\My Photo Stream\IMG_03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Check that the fence is square to the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0282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smoothing the FACE of boards use push blocks.</a:t>
            </a:r>
          </a:p>
        </p:txBody>
      </p:sp>
      <p:pic>
        <p:nvPicPr>
          <p:cNvPr id="29699" name="Picture 6" descr="https://encrypted-tbn3.gstatic.com/images?q=tbn:ANd9GcSeN82zLdvD_151RFM-yQnXyPbpIVLzvMSbW1VmlM_d2JpQVEVlJ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63" y="1446213"/>
            <a:ext cx="60960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124200" cy="1143000"/>
          </a:xfrm>
        </p:spPr>
        <p:txBody>
          <a:bodyPr/>
          <a:lstStyle/>
          <a:p>
            <a:r>
              <a:rPr lang="en-US" altLang="en-US" smtClean="0"/>
              <a:t>Pushblocks</a:t>
            </a:r>
          </a:p>
        </p:txBody>
      </p:sp>
      <p:pic>
        <p:nvPicPr>
          <p:cNvPr id="30723" name="Picture 2" descr="http://www.startwoodworking.com/sites/default/files/uploads/1/781/1-push-pads-w186fuimg_0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4386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s://encrypted-tbn0.gstatic.com/images?q=tbn:ANd9GcT-MmBY721hexKUFKI52bDehwNmTCVkL8Xv6SpY-raez27mIGIkS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7988"/>
            <a:ext cx="35972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Image result for jointer push blocks imag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8" r="4677"/>
          <a:stretch>
            <a:fillRect/>
          </a:stretch>
        </p:blipFill>
        <p:spPr bwMode="auto">
          <a:xfrm>
            <a:off x="228600" y="1157288"/>
            <a:ext cx="364331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s://s3.amazonaws.com/lumberjocks.com/me3vrw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538" y="796925"/>
            <a:ext cx="4064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smoothing the </a:t>
            </a:r>
            <a:r>
              <a:rPr lang="en-US" u="sng" dirty="0" smtClean="0"/>
              <a:t>edge</a:t>
            </a:r>
            <a:r>
              <a:rPr lang="en-US" dirty="0" smtClean="0"/>
              <a:t> of boards less than 4 inches wide use push sticks or push blocks. </a:t>
            </a:r>
          </a:p>
        </p:txBody>
      </p:sp>
      <p:pic>
        <p:nvPicPr>
          <p:cNvPr id="31747" name="Picture 2" descr="https://encrypted-tbn2.gstatic.com/images?q=tbn:ANd9GcQcvx13lHPVsZUYn-zw0CzaKIHDWroesta3BII0SRoHBP1rx3gQ5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-76200"/>
            <a:ext cx="8382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0000"/>
                </a:solidFill>
              </a:rPr>
              <a:t>Use extreme caution! </a:t>
            </a:r>
          </a:p>
        </p:txBody>
      </p:sp>
      <p:pic>
        <p:nvPicPr>
          <p:cNvPr id="7174" name="Picture 6" descr="h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0950"/>
            <a:ext cx="3705225" cy="465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9600" y="4876800"/>
            <a:ext cx="3962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Certainly because of machine guards, this is less common today…. But in the early days of woodworking, it wasn’t uncommon to see craftsmen with hand injuries like this.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174750"/>
            <a:ext cx="4495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</a:rPr>
              <a:t>A machine doesn’t have a conscience and will cut anything passed over it’s cutter head. 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4144963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CC"/>
                </a:solidFill>
                <a:hlinkClick r:id="rId3" action="ppaction://hlinkfile"/>
              </a:rPr>
              <a:t>See jointer safety.</a:t>
            </a:r>
            <a:endParaRPr lang="en-US" altLang="en-US" sz="3200" b="1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  <p:bldP spid="7176" grpId="0"/>
      <p:bldP spid="71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86200" y="76200"/>
            <a:ext cx="4800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FF0000"/>
                </a:solidFill>
              </a:rPr>
              <a:t>Keep a safe distance from any cutter!</a:t>
            </a:r>
            <a:r>
              <a:rPr lang="en-US" altLang="en-US" sz="6000"/>
              <a:t>    </a:t>
            </a:r>
          </a:p>
        </p:txBody>
      </p:sp>
      <p:pic>
        <p:nvPicPr>
          <p:cNvPr id="33795" name="Picture 3" descr="finger join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76200"/>
            <a:ext cx="6284913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38800" y="3948113"/>
            <a:ext cx="35814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3333FF"/>
                </a:solidFill>
              </a:rPr>
              <a:t>You can replace push blocks and push sticks, but you cannot replace fingers!</a:t>
            </a:r>
            <a:endParaRPr lang="en-US" altLang="en-US" sz="3200" b="1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124200" y="2362200"/>
            <a:ext cx="1524000" cy="9144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48200" y="2971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A00"/>
                </a:solidFill>
              </a:rPr>
              <a:t>Close call!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  <p:bldP spid="33797" grpId="0" animBg="1"/>
      <p:bldP spid="337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00200" y="381000"/>
            <a:ext cx="6096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8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The Jointer</a:t>
            </a:r>
          </a:p>
        </p:txBody>
      </p:sp>
      <p:pic>
        <p:nvPicPr>
          <p:cNvPr id="31747" name="Picture 3" descr="jointer_anatomy_wagn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0400"/>
            <a:ext cx="889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000">
                <a:solidFill>
                  <a:srgbClr val="FF9933"/>
                </a:solidFill>
              </a:rPr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/>
          <a:lstStyle/>
          <a:p>
            <a:pPr eaLnBrk="1" hangingPunct="1"/>
            <a:r>
              <a:rPr lang="en-US" altLang="en-US" smtClean="0"/>
              <a:t>As the board passes the cutter, pressure is shifted to the outfeed table.</a:t>
            </a:r>
          </a:p>
        </p:txBody>
      </p:sp>
      <p:pic>
        <p:nvPicPr>
          <p:cNvPr id="25603" name="Picture 2" descr="http://www.woodworkingtalk.com/attachments/f12/95347d1400825101-jointer-issue-raising-out-feed-join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715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eaLnBrk="1" hangingPunct="1"/>
            <a:r>
              <a:rPr lang="en-US" altLang="en-US" smtClean="0"/>
              <a:t>To begin, pressure is applied over the infeed table.</a:t>
            </a:r>
          </a:p>
        </p:txBody>
      </p:sp>
      <p:pic>
        <p:nvPicPr>
          <p:cNvPr id="24579" name="Picture 2" descr="http://www.woodworkingtalk.com/attachments/f12/95347d1400825101-jointer-issue-raising-out-feed-join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546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iCloud Photos\My Photo Stream\IMG_03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770"/>
          <a:stretch/>
        </p:blipFill>
        <p:spPr bwMode="auto">
          <a:xfrm>
            <a:off x="-319035" y="2438400"/>
            <a:ext cx="8458200" cy="35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dirty="0" smtClean="0"/>
              <a:t>Start with pressure on the infeed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9531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Pictures\iCloud Photos\My Photo Stream\IMG_03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52600" y="1596613"/>
            <a:ext cx="6248400" cy="48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pressure to the outfeed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641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1584325"/>
            <a:ext cx="8763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>
                <a:solidFill>
                  <a:srgbClr val="3333FF"/>
                </a:solidFill>
              </a:rPr>
              <a:t>  1.  </a:t>
            </a:r>
            <a:r>
              <a:rPr lang="en-US" altLang="en-US" sz="4000">
                <a:solidFill>
                  <a:srgbClr val="FF0000"/>
                </a:solidFill>
              </a:rPr>
              <a:t>Wear eye protection</a:t>
            </a:r>
            <a:r>
              <a:rPr lang="en-US" altLang="en-US" sz="4000">
                <a:solidFill>
                  <a:srgbClr val="3333FF"/>
                </a:solidFill>
              </a:rPr>
              <a:t>.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2.  Make all adjustments with the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power off.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3.  Check that guard operates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properly and the fence is squared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and secure.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4.  Limit your cuts to 1/16".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5.  Adjust only the </a:t>
            </a:r>
            <a:r>
              <a:rPr lang="en-US" altLang="en-US" sz="4000">
                <a:solidFill>
                  <a:srgbClr val="FF0000"/>
                </a:solidFill>
              </a:rPr>
              <a:t>infeed table</a:t>
            </a:r>
            <a:r>
              <a:rPr lang="en-US" altLang="en-US" sz="4000">
                <a:solidFill>
                  <a:srgbClr val="3333FF"/>
                </a:solidFill>
              </a:rPr>
              <a:t>.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5410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</a:rPr>
              <a:t>Safety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-6350" y="288925"/>
            <a:ext cx="90678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>
                <a:solidFill>
                  <a:srgbClr val="3333FF"/>
                </a:solidFill>
              </a:rPr>
              <a:t>  6.  Allow the machine to reach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full speed before starting any cuts.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7.  Stand to the left of the machine.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8.  Take a stance allowing you to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remain in balance &amp; control for the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entire cut.                                                                             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9.  Feed stock slowly and evenly, with firm </a:t>
            </a:r>
          </a:p>
          <a:p>
            <a:r>
              <a:rPr lang="en-US" altLang="en-US" sz="4000">
                <a:solidFill>
                  <a:srgbClr val="3333FF"/>
                </a:solidFill>
              </a:rPr>
              <a:t>       pressure against table, </a:t>
            </a:r>
            <a:r>
              <a:rPr lang="en-US" altLang="en-US" sz="4000">
                <a:solidFill>
                  <a:srgbClr val="FF0000"/>
                </a:solidFill>
              </a:rPr>
              <a:t>square </a:t>
            </a:r>
          </a:p>
          <a:p>
            <a:r>
              <a:rPr lang="en-US" altLang="en-US" sz="4000">
                <a:solidFill>
                  <a:srgbClr val="FF0000"/>
                </a:solidFill>
              </a:rPr>
              <a:t>       against fence</a:t>
            </a:r>
            <a:r>
              <a:rPr lang="en-US" altLang="en-US" sz="4000">
                <a:solidFill>
                  <a:srgbClr val="3333FF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 startAt="10"/>
            </a:pP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Allow the </a:t>
            </a:r>
            <a:r>
              <a:rPr lang="en-US" altLang="en-US" sz="4000">
                <a:solidFill>
                  <a:srgbClr val="FF0000"/>
                </a:solidFill>
                <a:latin typeface="Arial" charset="0"/>
              </a:rPr>
              <a:t>guard to close</a:t>
            </a: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the end </a:t>
            </a:r>
          </a:p>
          <a:p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     of each cut.  </a:t>
            </a:r>
          </a:p>
          <a:p>
            <a:pPr>
              <a:buFontTx/>
              <a:buAutoNum type="arabicPeriod" startAt="11"/>
            </a:pP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Use a pushstick for pieces </a:t>
            </a:r>
            <a:r>
              <a:rPr lang="en-US" altLang="en-US" sz="4000">
                <a:solidFill>
                  <a:srgbClr val="FF0000"/>
                </a:solidFill>
                <a:latin typeface="Arial" charset="0"/>
              </a:rPr>
              <a:t>lower </a:t>
            </a:r>
          </a:p>
          <a:p>
            <a:r>
              <a:rPr lang="en-US" altLang="en-US" sz="4000">
                <a:solidFill>
                  <a:srgbClr val="FF0000"/>
                </a:solidFill>
                <a:latin typeface="Arial" charset="0"/>
              </a:rPr>
              <a:t>       than the fence</a:t>
            </a: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and a pushblock for     	all face grain.  </a:t>
            </a:r>
          </a:p>
          <a:p>
            <a:pPr>
              <a:buFontTx/>
              <a:buAutoNum type="arabicPeriod" startAt="12"/>
            </a:pP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Don't attempt to plane stock that </a:t>
            </a:r>
          </a:p>
          <a:p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     is less then 1/2" x 4" x  12".  </a:t>
            </a:r>
          </a:p>
          <a:p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13.  Always plane with the grain.  </a:t>
            </a:r>
          </a:p>
          <a:p>
            <a:pPr>
              <a:buFontTx/>
              <a:buAutoNum type="arabicPeriod" startAt="14"/>
            </a:pPr>
            <a:r>
              <a:rPr lang="en-US" altLang="en-US" sz="4000">
                <a:solidFill>
                  <a:srgbClr val="FF0000"/>
                </a:solidFill>
                <a:latin typeface="Arial" charset="0"/>
              </a:rPr>
              <a:t>  Do not cut end grain</a:t>
            </a:r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, tapers, or </a:t>
            </a:r>
          </a:p>
          <a:p>
            <a:r>
              <a:rPr lang="en-US" altLang="en-US" sz="4000">
                <a:solidFill>
                  <a:srgbClr val="3333FF"/>
                </a:solidFill>
                <a:latin typeface="Arial" charset="0"/>
              </a:rPr>
              <a:t>     rabbets without permission to do so.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 startAt="15"/>
              <a:defRPr/>
            </a:pPr>
            <a:r>
              <a:rPr lang="en-US" altLang="en-US" sz="4000" dirty="0" smtClean="0">
                <a:solidFill>
                  <a:srgbClr val="3333FF"/>
                </a:solidFill>
                <a:cs typeface="+mn-cs"/>
              </a:rPr>
              <a:t>  </a:t>
            </a:r>
            <a:r>
              <a:rPr lang="en-US" altLang="en-US" sz="4000" dirty="0" smtClean="0">
                <a:solidFill>
                  <a:srgbClr val="FF0000"/>
                </a:solidFill>
                <a:cs typeface="+mn-cs"/>
              </a:rPr>
              <a:t>Never pass hands or fingers over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rgbClr val="FF0000"/>
                </a:solidFill>
                <a:cs typeface="+mn-cs"/>
              </a:rPr>
              <a:t>       the cutter.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 startAt="16"/>
              <a:defRPr/>
            </a:pPr>
            <a:r>
              <a:rPr lang="en-US" altLang="en-US" sz="4000" dirty="0" smtClean="0">
                <a:solidFill>
                  <a:srgbClr val="3333FF"/>
                </a:solidFill>
                <a:cs typeface="+mn-cs"/>
              </a:rPr>
              <a:t>  Let the machine stop before you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rgbClr val="3333FF"/>
                </a:solidFill>
                <a:cs typeface="+mn-cs"/>
              </a:rPr>
              <a:t>       clean it off. Don’t EVER use 	fingers to clear shavings from 	blades.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 startAt="17"/>
              <a:defRPr/>
            </a:pPr>
            <a:r>
              <a:rPr lang="en-US" altLang="en-US" sz="4000" dirty="0" smtClean="0">
                <a:solidFill>
                  <a:srgbClr val="3333FF"/>
                </a:solidFill>
                <a:cs typeface="+mn-cs"/>
              </a:rPr>
              <a:t>Return all adjustments to normal.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10668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>
                <a:solidFill>
                  <a:srgbClr val="3333FF"/>
                </a:solidFill>
              </a:rPr>
              <a:t>***  </a:t>
            </a:r>
            <a:r>
              <a:rPr lang="en-US" altLang="en-US" sz="4000">
                <a:solidFill>
                  <a:srgbClr val="FF0000"/>
                </a:solidFill>
              </a:rPr>
              <a:t>Never lean or sit</a:t>
            </a:r>
            <a:r>
              <a:rPr lang="en-US" altLang="en-US" sz="4000">
                <a:solidFill>
                  <a:srgbClr val="3333FF"/>
                </a:solidFill>
              </a:rPr>
              <a:t> on the jointer.  The extra weight will 	knock it out of adjustment.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oman plan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19424">
            <a:off x="3048000" y="685800"/>
            <a:ext cx="594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This rusted relic is a Roman era hand plane.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61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solidFill>
                  <a:srgbClr val="00CC99"/>
                </a:solidFill>
              </a:rPr>
              <a:t>The hand plane goes back thousands of years. 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47800" y="5394325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3333FF"/>
                </a:solidFill>
              </a:rPr>
              <a:t>Though most surfacing is now done with jointers and planers,</a:t>
            </a:r>
            <a:r>
              <a:rPr lang="en-US" altLang="en-US" sz="1200"/>
              <a:t> </a:t>
            </a:r>
            <a:r>
              <a:rPr lang="en-US" altLang="en-US" sz="2800">
                <a:solidFill>
                  <a:srgbClr val="3333FF"/>
                </a:solidFill>
              </a:rPr>
              <a:t>hand and portable power planes remain valuable to any woodworker.</a:t>
            </a:r>
          </a:p>
        </p:txBody>
      </p:sp>
      <p:pic>
        <p:nvPicPr>
          <p:cNvPr id="51206" name="Picture 6" descr="stanley jointer plane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35288"/>
            <a:ext cx="57150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477000" y="3276600"/>
            <a:ext cx="2286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FF"/>
                </a:solidFill>
              </a:rPr>
              <a:t>The jointer plane’s long base glides over irregularities to produce a very straight edge.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495800" y="4494213"/>
            <a:ext cx="1752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Compare to a modern day hand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7" grpId="0"/>
      <p:bldP spid="512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63513" y="1371600"/>
            <a:ext cx="3440113" cy="1524000"/>
            <a:chOff x="-103" y="864"/>
            <a:chExt cx="2167" cy="960"/>
          </a:xfrm>
        </p:grpSpPr>
        <p:sp>
          <p:nvSpPr>
            <p:cNvPr id="40005" name="Rectangle 3"/>
            <p:cNvSpPr>
              <a:spLocks noChangeArrowheads="1"/>
            </p:cNvSpPr>
            <p:nvPr/>
          </p:nvSpPr>
          <p:spPr bwMode="auto">
            <a:xfrm>
              <a:off x="-96" y="864"/>
              <a:ext cx="2160" cy="96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06" name="Freeform 4"/>
            <p:cNvSpPr>
              <a:spLocks/>
            </p:cNvSpPr>
            <p:nvPr/>
          </p:nvSpPr>
          <p:spPr bwMode="auto">
            <a:xfrm>
              <a:off x="1248" y="1152"/>
              <a:ext cx="816" cy="240"/>
            </a:xfrm>
            <a:custGeom>
              <a:avLst/>
              <a:gdLst>
                <a:gd name="T0" fmla="*/ 816 w 816"/>
                <a:gd name="T1" fmla="*/ 0 h 240"/>
                <a:gd name="T2" fmla="*/ 672 w 816"/>
                <a:gd name="T3" fmla="*/ 48 h 240"/>
                <a:gd name="T4" fmla="*/ 192 w 816"/>
                <a:gd name="T5" fmla="*/ 96 h 240"/>
                <a:gd name="T6" fmla="*/ 48 w 816"/>
                <a:gd name="T7" fmla="*/ 144 h 240"/>
                <a:gd name="T8" fmla="*/ 480 w 816"/>
                <a:gd name="T9" fmla="*/ 192 h 240"/>
                <a:gd name="T10" fmla="*/ 816 w 81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5"/>
            <p:cNvSpPr>
              <a:spLocks/>
            </p:cNvSpPr>
            <p:nvPr/>
          </p:nvSpPr>
          <p:spPr bwMode="auto">
            <a:xfrm>
              <a:off x="1056" y="1026"/>
              <a:ext cx="1008" cy="480"/>
            </a:xfrm>
            <a:custGeom>
              <a:avLst/>
              <a:gdLst>
                <a:gd name="T0" fmla="*/ 1008 w 816"/>
                <a:gd name="T1" fmla="*/ 0 h 240"/>
                <a:gd name="T2" fmla="*/ 830 w 816"/>
                <a:gd name="T3" fmla="*/ 96 h 240"/>
                <a:gd name="T4" fmla="*/ 237 w 816"/>
                <a:gd name="T5" fmla="*/ 192 h 240"/>
                <a:gd name="T6" fmla="*/ 59 w 816"/>
                <a:gd name="T7" fmla="*/ 288 h 240"/>
                <a:gd name="T8" fmla="*/ 593 w 816"/>
                <a:gd name="T9" fmla="*/ 384 h 240"/>
                <a:gd name="T10" fmla="*/ 1008 w 816"/>
                <a:gd name="T11" fmla="*/ 48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6"/>
            <p:cNvSpPr>
              <a:spLocks/>
            </p:cNvSpPr>
            <p:nvPr/>
          </p:nvSpPr>
          <p:spPr bwMode="auto">
            <a:xfrm>
              <a:off x="747" y="912"/>
              <a:ext cx="1317" cy="768"/>
            </a:xfrm>
            <a:custGeom>
              <a:avLst/>
              <a:gdLst>
                <a:gd name="T0" fmla="*/ 1317 w 816"/>
                <a:gd name="T1" fmla="*/ 0 h 240"/>
                <a:gd name="T2" fmla="*/ 1085 w 816"/>
                <a:gd name="T3" fmla="*/ 154 h 240"/>
                <a:gd name="T4" fmla="*/ 310 w 816"/>
                <a:gd name="T5" fmla="*/ 307 h 240"/>
                <a:gd name="T6" fmla="*/ 77 w 816"/>
                <a:gd name="T7" fmla="*/ 461 h 240"/>
                <a:gd name="T8" fmla="*/ 775 w 816"/>
                <a:gd name="T9" fmla="*/ 614 h 240"/>
                <a:gd name="T10" fmla="*/ 1317 w 816"/>
                <a:gd name="T11" fmla="*/ 768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"/>
            <p:cNvSpPr>
              <a:spLocks/>
            </p:cNvSpPr>
            <p:nvPr/>
          </p:nvSpPr>
          <p:spPr bwMode="auto">
            <a:xfrm>
              <a:off x="464" y="864"/>
              <a:ext cx="1408" cy="960"/>
            </a:xfrm>
            <a:custGeom>
              <a:avLst/>
              <a:gdLst>
                <a:gd name="T0" fmla="*/ 1360 w 1408"/>
                <a:gd name="T1" fmla="*/ 0 h 864"/>
                <a:gd name="T2" fmla="*/ 1072 w 1408"/>
                <a:gd name="T3" fmla="*/ 107 h 864"/>
                <a:gd name="T4" fmla="*/ 784 w 1408"/>
                <a:gd name="T5" fmla="*/ 107 h 864"/>
                <a:gd name="T6" fmla="*/ 352 w 1408"/>
                <a:gd name="T7" fmla="*/ 213 h 864"/>
                <a:gd name="T8" fmla="*/ 112 w 1408"/>
                <a:gd name="T9" fmla="*/ 373 h 864"/>
                <a:gd name="T10" fmla="*/ 16 w 1408"/>
                <a:gd name="T11" fmla="*/ 480 h 864"/>
                <a:gd name="T12" fmla="*/ 208 w 1408"/>
                <a:gd name="T13" fmla="*/ 640 h 864"/>
                <a:gd name="T14" fmla="*/ 688 w 1408"/>
                <a:gd name="T15" fmla="*/ 747 h 864"/>
                <a:gd name="T16" fmla="*/ 880 w 1408"/>
                <a:gd name="T17" fmla="*/ 800 h 864"/>
                <a:gd name="T18" fmla="*/ 1216 w 1408"/>
                <a:gd name="T19" fmla="*/ 907 h 864"/>
                <a:gd name="T20" fmla="*/ 1408 w 1408"/>
                <a:gd name="T21" fmla="*/ 960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8" h="864">
                  <a:moveTo>
                    <a:pt x="1360" y="0"/>
                  </a:moveTo>
                  <a:cubicBezTo>
                    <a:pt x="1264" y="40"/>
                    <a:pt x="1168" y="80"/>
                    <a:pt x="1072" y="96"/>
                  </a:cubicBezTo>
                  <a:cubicBezTo>
                    <a:pt x="976" y="112"/>
                    <a:pt x="904" y="80"/>
                    <a:pt x="784" y="96"/>
                  </a:cubicBezTo>
                  <a:cubicBezTo>
                    <a:pt x="664" y="112"/>
                    <a:pt x="464" y="152"/>
                    <a:pt x="352" y="192"/>
                  </a:cubicBezTo>
                  <a:cubicBezTo>
                    <a:pt x="240" y="232"/>
                    <a:pt x="168" y="296"/>
                    <a:pt x="112" y="336"/>
                  </a:cubicBezTo>
                  <a:cubicBezTo>
                    <a:pt x="56" y="376"/>
                    <a:pt x="0" y="392"/>
                    <a:pt x="16" y="432"/>
                  </a:cubicBezTo>
                  <a:cubicBezTo>
                    <a:pt x="32" y="472"/>
                    <a:pt x="96" y="536"/>
                    <a:pt x="208" y="576"/>
                  </a:cubicBezTo>
                  <a:cubicBezTo>
                    <a:pt x="320" y="616"/>
                    <a:pt x="576" y="648"/>
                    <a:pt x="688" y="672"/>
                  </a:cubicBezTo>
                  <a:cubicBezTo>
                    <a:pt x="800" y="696"/>
                    <a:pt x="792" y="696"/>
                    <a:pt x="880" y="720"/>
                  </a:cubicBezTo>
                  <a:cubicBezTo>
                    <a:pt x="968" y="744"/>
                    <a:pt x="1128" y="792"/>
                    <a:pt x="1216" y="816"/>
                  </a:cubicBezTo>
                  <a:cubicBezTo>
                    <a:pt x="1304" y="840"/>
                    <a:pt x="1376" y="856"/>
                    <a:pt x="1408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8"/>
            <p:cNvSpPr>
              <a:spLocks/>
            </p:cNvSpPr>
            <p:nvPr/>
          </p:nvSpPr>
          <p:spPr bwMode="auto">
            <a:xfrm>
              <a:off x="192" y="864"/>
              <a:ext cx="960" cy="960"/>
            </a:xfrm>
            <a:custGeom>
              <a:avLst/>
              <a:gdLst>
                <a:gd name="T0" fmla="*/ 927 w 1408"/>
                <a:gd name="T1" fmla="*/ 0 h 864"/>
                <a:gd name="T2" fmla="*/ 731 w 1408"/>
                <a:gd name="T3" fmla="*/ 107 h 864"/>
                <a:gd name="T4" fmla="*/ 535 w 1408"/>
                <a:gd name="T5" fmla="*/ 107 h 864"/>
                <a:gd name="T6" fmla="*/ 240 w 1408"/>
                <a:gd name="T7" fmla="*/ 213 h 864"/>
                <a:gd name="T8" fmla="*/ 76 w 1408"/>
                <a:gd name="T9" fmla="*/ 373 h 864"/>
                <a:gd name="T10" fmla="*/ 11 w 1408"/>
                <a:gd name="T11" fmla="*/ 480 h 864"/>
                <a:gd name="T12" fmla="*/ 142 w 1408"/>
                <a:gd name="T13" fmla="*/ 640 h 864"/>
                <a:gd name="T14" fmla="*/ 469 w 1408"/>
                <a:gd name="T15" fmla="*/ 747 h 864"/>
                <a:gd name="T16" fmla="*/ 600 w 1408"/>
                <a:gd name="T17" fmla="*/ 800 h 864"/>
                <a:gd name="T18" fmla="*/ 829 w 1408"/>
                <a:gd name="T19" fmla="*/ 907 h 864"/>
                <a:gd name="T20" fmla="*/ 960 w 1408"/>
                <a:gd name="T21" fmla="*/ 960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8" h="864">
                  <a:moveTo>
                    <a:pt x="1360" y="0"/>
                  </a:moveTo>
                  <a:cubicBezTo>
                    <a:pt x="1264" y="40"/>
                    <a:pt x="1168" y="80"/>
                    <a:pt x="1072" y="96"/>
                  </a:cubicBezTo>
                  <a:cubicBezTo>
                    <a:pt x="976" y="112"/>
                    <a:pt x="904" y="80"/>
                    <a:pt x="784" y="96"/>
                  </a:cubicBezTo>
                  <a:cubicBezTo>
                    <a:pt x="664" y="112"/>
                    <a:pt x="464" y="152"/>
                    <a:pt x="352" y="192"/>
                  </a:cubicBezTo>
                  <a:cubicBezTo>
                    <a:pt x="240" y="232"/>
                    <a:pt x="168" y="296"/>
                    <a:pt x="112" y="336"/>
                  </a:cubicBezTo>
                  <a:cubicBezTo>
                    <a:pt x="56" y="376"/>
                    <a:pt x="0" y="392"/>
                    <a:pt x="16" y="432"/>
                  </a:cubicBezTo>
                  <a:cubicBezTo>
                    <a:pt x="32" y="472"/>
                    <a:pt x="96" y="536"/>
                    <a:pt x="208" y="576"/>
                  </a:cubicBezTo>
                  <a:cubicBezTo>
                    <a:pt x="320" y="616"/>
                    <a:pt x="576" y="648"/>
                    <a:pt x="688" y="672"/>
                  </a:cubicBezTo>
                  <a:cubicBezTo>
                    <a:pt x="800" y="696"/>
                    <a:pt x="792" y="696"/>
                    <a:pt x="880" y="720"/>
                  </a:cubicBezTo>
                  <a:cubicBezTo>
                    <a:pt x="968" y="744"/>
                    <a:pt x="1128" y="792"/>
                    <a:pt x="1216" y="816"/>
                  </a:cubicBezTo>
                  <a:cubicBezTo>
                    <a:pt x="1304" y="840"/>
                    <a:pt x="1376" y="856"/>
                    <a:pt x="1408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9"/>
            <p:cNvSpPr>
              <a:spLocks/>
            </p:cNvSpPr>
            <p:nvPr/>
          </p:nvSpPr>
          <p:spPr bwMode="auto">
            <a:xfrm>
              <a:off x="-103" y="864"/>
              <a:ext cx="448" cy="584"/>
            </a:xfrm>
            <a:custGeom>
              <a:avLst/>
              <a:gdLst>
                <a:gd name="T0" fmla="*/ 448 w 448"/>
                <a:gd name="T1" fmla="*/ 0 h 584"/>
                <a:gd name="T2" fmla="*/ 112 w 448"/>
                <a:gd name="T3" fmla="*/ 144 h 584"/>
                <a:gd name="T4" fmla="*/ 16 w 448"/>
                <a:gd name="T5" fmla="*/ 288 h 584"/>
                <a:gd name="T6" fmla="*/ 16 w 448"/>
                <a:gd name="T7" fmla="*/ 576 h 584"/>
                <a:gd name="T8" fmla="*/ 16 w 448"/>
                <a:gd name="T9" fmla="*/ 336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584">
                  <a:moveTo>
                    <a:pt x="448" y="0"/>
                  </a:moveTo>
                  <a:cubicBezTo>
                    <a:pt x="316" y="48"/>
                    <a:pt x="184" y="96"/>
                    <a:pt x="112" y="144"/>
                  </a:cubicBezTo>
                  <a:cubicBezTo>
                    <a:pt x="40" y="192"/>
                    <a:pt x="32" y="216"/>
                    <a:pt x="16" y="288"/>
                  </a:cubicBezTo>
                  <a:cubicBezTo>
                    <a:pt x="0" y="360"/>
                    <a:pt x="16" y="568"/>
                    <a:pt x="16" y="576"/>
                  </a:cubicBezTo>
                  <a:cubicBezTo>
                    <a:pt x="16" y="584"/>
                    <a:pt x="16" y="460"/>
                    <a:pt x="1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10"/>
            <p:cNvSpPr>
              <a:spLocks/>
            </p:cNvSpPr>
            <p:nvPr/>
          </p:nvSpPr>
          <p:spPr bwMode="auto">
            <a:xfrm>
              <a:off x="-96" y="1380"/>
              <a:ext cx="864" cy="432"/>
            </a:xfrm>
            <a:custGeom>
              <a:avLst/>
              <a:gdLst>
                <a:gd name="T0" fmla="*/ 864 w 576"/>
                <a:gd name="T1" fmla="*/ 432 h 384"/>
                <a:gd name="T2" fmla="*/ 504 w 576"/>
                <a:gd name="T3" fmla="*/ 324 h 384"/>
                <a:gd name="T4" fmla="*/ 144 w 576"/>
                <a:gd name="T5" fmla="*/ 162 h 384"/>
                <a:gd name="T6" fmla="*/ 0 w 576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6" h="384">
                  <a:moveTo>
                    <a:pt x="576" y="384"/>
                  </a:moveTo>
                  <a:cubicBezTo>
                    <a:pt x="496" y="356"/>
                    <a:pt x="416" y="328"/>
                    <a:pt x="336" y="288"/>
                  </a:cubicBezTo>
                  <a:cubicBezTo>
                    <a:pt x="256" y="248"/>
                    <a:pt x="152" y="192"/>
                    <a:pt x="96" y="144"/>
                  </a:cubicBezTo>
                  <a:cubicBezTo>
                    <a:pt x="40" y="96"/>
                    <a:pt x="20" y="4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39" name="Group 11"/>
          <p:cNvGrpSpPr>
            <a:grpSpLocks/>
          </p:cNvGrpSpPr>
          <p:nvPr/>
        </p:nvGrpSpPr>
        <p:grpSpPr bwMode="auto">
          <a:xfrm>
            <a:off x="990600" y="2770188"/>
            <a:ext cx="4495800" cy="2289175"/>
            <a:chOff x="624" y="382"/>
            <a:chExt cx="2832" cy="1442"/>
          </a:xfrm>
        </p:grpSpPr>
        <p:sp>
          <p:nvSpPr>
            <p:cNvPr id="40003" name="Rectangle 12"/>
            <p:cNvSpPr>
              <a:spLocks noChangeArrowheads="1"/>
            </p:cNvSpPr>
            <p:nvPr/>
          </p:nvSpPr>
          <p:spPr bwMode="auto">
            <a:xfrm>
              <a:off x="624" y="382"/>
              <a:ext cx="216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04" name="Oval 13"/>
            <p:cNvSpPr>
              <a:spLocks noChangeArrowheads="1"/>
            </p:cNvSpPr>
            <p:nvPr/>
          </p:nvSpPr>
          <p:spPr bwMode="auto">
            <a:xfrm>
              <a:off x="2064" y="384"/>
              <a:ext cx="1392" cy="14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9940" name="Group 14"/>
          <p:cNvGrpSpPr>
            <a:grpSpLocks/>
          </p:cNvGrpSpPr>
          <p:nvPr/>
        </p:nvGrpSpPr>
        <p:grpSpPr bwMode="auto">
          <a:xfrm>
            <a:off x="-152400" y="2771775"/>
            <a:ext cx="5105400" cy="2286000"/>
            <a:chOff x="0" y="336"/>
            <a:chExt cx="3216" cy="1440"/>
          </a:xfrm>
        </p:grpSpPr>
        <p:sp>
          <p:nvSpPr>
            <p:cNvPr id="40001" name="Rectangle 15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02" name="Oval 16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9941" name="Group 17"/>
          <p:cNvGrpSpPr>
            <a:grpSpLocks/>
          </p:cNvGrpSpPr>
          <p:nvPr/>
        </p:nvGrpSpPr>
        <p:grpSpPr bwMode="auto">
          <a:xfrm flipH="1">
            <a:off x="4038600" y="2895600"/>
            <a:ext cx="5105400" cy="2286000"/>
            <a:chOff x="0" y="336"/>
            <a:chExt cx="3216" cy="1440"/>
          </a:xfrm>
        </p:grpSpPr>
        <p:sp>
          <p:nvSpPr>
            <p:cNvPr id="39999" name="Rectangle 18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000" name="Oval 19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93" name="Freeform 21"/>
          <p:cNvSpPr>
            <a:spLocks/>
          </p:cNvSpPr>
          <p:nvPr/>
        </p:nvSpPr>
        <p:spPr bwMode="auto">
          <a:xfrm>
            <a:off x="48768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4953000" y="28194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04800" y="1050925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Arial" charset="0"/>
              </a:rPr>
              <a:t>Wedge shaped blades smooth and straighten the edge of wood.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04800" y="553085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E48800"/>
                </a:solidFill>
                <a:latin typeface="Arial" charset="0"/>
              </a:rPr>
              <a:t>Driven by a pulley,                                                                                the cutter rotates around an axel.</a:t>
            </a:r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 rot="-3201953">
            <a:off x="8267700" y="65722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 rot="3473077">
            <a:off x="8420100" y="64960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 rot="-10017643">
            <a:off x="8591550" y="66294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 rot="-3201953">
            <a:off x="8743950" y="65722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33"/>
          <p:cNvSpPr txBox="1">
            <a:spLocks noChangeArrowheads="1"/>
          </p:cNvSpPr>
          <p:nvPr/>
        </p:nvSpPr>
        <p:spPr bwMode="auto">
          <a:xfrm>
            <a:off x="228600" y="3124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Arial" charset="0"/>
              </a:rPr>
              <a:t>OUTFEED TABLE</a:t>
            </a:r>
          </a:p>
        </p:txBody>
      </p:sp>
      <p:sp>
        <p:nvSpPr>
          <p:cNvPr id="39954" name="Text Box 34"/>
          <p:cNvSpPr txBox="1">
            <a:spLocks noChangeArrowheads="1"/>
          </p:cNvSpPr>
          <p:nvPr/>
        </p:nvSpPr>
        <p:spPr bwMode="auto">
          <a:xfrm>
            <a:off x="6629400" y="3124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Arial" charset="0"/>
              </a:rPr>
              <a:t>INFEED TABLE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657600" y="762000"/>
            <a:ext cx="502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9999"/>
                </a:solidFill>
                <a:latin typeface="Arial" charset="0"/>
              </a:rPr>
              <a:t>This removes wood as it passes over the cutters…</a:t>
            </a:r>
          </a:p>
        </p:txBody>
      </p: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3733800" y="1689100"/>
            <a:ext cx="5334000" cy="1082675"/>
            <a:chOff x="2400" y="1046"/>
            <a:chExt cx="3216" cy="682"/>
          </a:xfrm>
        </p:grpSpPr>
        <p:grpSp>
          <p:nvGrpSpPr>
            <p:cNvPr id="39995" name="Group 37"/>
            <p:cNvGrpSpPr>
              <a:grpSpLocks/>
            </p:cNvGrpSpPr>
            <p:nvPr/>
          </p:nvGrpSpPr>
          <p:grpSpPr bwMode="auto">
            <a:xfrm>
              <a:off x="3792" y="1046"/>
              <a:ext cx="1728" cy="674"/>
              <a:chOff x="3792" y="959"/>
              <a:chExt cx="1728" cy="674"/>
            </a:xfrm>
          </p:grpSpPr>
          <p:sp>
            <p:nvSpPr>
              <p:cNvPr id="39997" name="Text Box 38"/>
              <p:cNvSpPr txBox="1">
                <a:spLocks noChangeArrowheads="1"/>
              </p:cNvSpPr>
              <p:nvPr/>
            </p:nvSpPr>
            <p:spPr bwMode="auto">
              <a:xfrm>
                <a:off x="3792" y="959"/>
                <a:ext cx="1344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The INFEED table is usually set 1/16</a:t>
                </a:r>
                <a:r>
                  <a:rPr lang="en-US" altLang="en-US" sz="1600" b="1" baseline="30000">
                    <a:solidFill>
                      <a:srgbClr val="FF0000"/>
                    </a:solidFill>
                    <a:latin typeface="Arial" charset="0"/>
                  </a:rPr>
                  <a:t>th”</a:t>
                </a:r>
                <a:r>
                  <a:rPr lang="en-US" altLang="en-US" sz="1600" b="1">
                    <a:solidFill>
                      <a:srgbClr val="FF0000"/>
                    </a:solidFill>
                    <a:latin typeface="Arial" charset="0"/>
                  </a:rPr>
                  <a:t> lower than the OUTFEED table.</a:t>
                </a:r>
              </a:p>
            </p:txBody>
          </p:sp>
          <p:sp>
            <p:nvSpPr>
              <p:cNvPr id="39998" name="AutoShape 39"/>
              <p:cNvSpPr>
                <a:spLocks noChangeArrowheads="1"/>
              </p:cNvSpPr>
              <p:nvPr/>
            </p:nvSpPr>
            <p:spPr bwMode="auto">
              <a:xfrm>
                <a:off x="5232" y="960"/>
                <a:ext cx="288" cy="672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9996" name="Line 40"/>
            <p:cNvSpPr>
              <a:spLocks noChangeShapeType="1"/>
            </p:cNvSpPr>
            <p:nvPr/>
          </p:nvSpPr>
          <p:spPr bwMode="auto">
            <a:xfrm>
              <a:off x="2400" y="1728"/>
              <a:ext cx="32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85800" y="492125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9999"/>
                </a:solidFill>
                <a:latin typeface="Arial" charset="0"/>
              </a:rPr>
              <a:t>… and onto the OUTFEED table.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6353175" y="3352800"/>
            <a:ext cx="2943225" cy="685800"/>
            <a:chOff x="3762" y="2640"/>
            <a:chExt cx="1854" cy="432"/>
          </a:xfrm>
        </p:grpSpPr>
        <p:sp>
          <p:nvSpPr>
            <p:cNvPr id="39993" name="Text Box 43"/>
            <p:cNvSpPr txBox="1">
              <a:spLocks noChangeArrowheads="1"/>
            </p:cNvSpPr>
            <p:nvPr/>
          </p:nvSpPr>
          <p:spPr bwMode="auto">
            <a:xfrm>
              <a:off x="3840" y="2688"/>
              <a:ext cx="177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rgbClr val="FFFFFF"/>
                  </a:solidFill>
                  <a:latin typeface="Arial" charset="0"/>
                </a:rPr>
                <a:t>Change the setting by raising or lowering the INFEED table.</a:t>
              </a:r>
            </a:p>
          </p:txBody>
        </p:sp>
        <p:sp>
          <p:nvSpPr>
            <p:cNvPr id="39994" name="AutoShape 44"/>
            <p:cNvSpPr>
              <a:spLocks noChangeArrowheads="1"/>
            </p:cNvSpPr>
            <p:nvPr/>
          </p:nvSpPr>
          <p:spPr bwMode="auto">
            <a:xfrm>
              <a:off x="3762" y="2640"/>
              <a:ext cx="96" cy="432"/>
            </a:xfrm>
            <a:prstGeom prst="upDownArrow">
              <a:avLst>
                <a:gd name="adj1" fmla="val 50000"/>
                <a:gd name="adj2" fmla="val 9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117" name="Group 45"/>
          <p:cNvGrpSpPr>
            <a:grpSpLocks/>
          </p:cNvGrpSpPr>
          <p:nvPr/>
        </p:nvGrpSpPr>
        <p:grpSpPr bwMode="auto">
          <a:xfrm flipH="1">
            <a:off x="4038600" y="2786063"/>
            <a:ext cx="5105400" cy="2286000"/>
            <a:chOff x="0" y="336"/>
            <a:chExt cx="3216" cy="1440"/>
          </a:xfrm>
        </p:grpSpPr>
        <p:sp>
          <p:nvSpPr>
            <p:cNvPr id="39991" name="Rectangle 46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92" name="Oval 47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248400" y="3900488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61" name="Text Box 49"/>
          <p:cNvSpPr txBox="1">
            <a:spLocks noChangeArrowheads="1"/>
          </p:cNvSpPr>
          <p:nvPr/>
        </p:nvSpPr>
        <p:spPr bwMode="auto">
          <a:xfrm>
            <a:off x="285750" y="3402013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This side is preset… NEVER change this side!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629400" y="2971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  <a:latin typeface="Arial" charset="0"/>
              </a:rPr>
              <a:t>INFEED TABLE</a:t>
            </a:r>
          </a:p>
        </p:txBody>
      </p: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2924175" y="2390775"/>
            <a:ext cx="2971800" cy="2971800"/>
            <a:chOff x="1842" y="1506"/>
            <a:chExt cx="1872" cy="1872"/>
          </a:xfrm>
        </p:grpSpPr>
        <p:sp>
          <p:nvSpPr>
            <p:cNvPr id="39977" name="Oval 52"/>
            <p:cNvSpPr>
              <a:spLocks noChangeArrowheads="1"/>
            </p:cNvSpPr>
            <p:nvPr/>
          </p:nvSpPr>
          <p:spPr bwMode="auto">
            <a:xfrm>
              <a:off x="2181" y="1842"/>
              <a:ext cx="1200" cy="1200"/>
            </a:xfrm>
            <a:prstGeom prst="ellipse">
              <a:avLst/>
            </a:prstGeom>
            <a:solidFill>
              <a:srgbClr val="C0C0C0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9978" name="Group 53"/>
            <p:cNvGrpSpPr>
              <a:grpSpLocks/>
            </p:cNvGrpSpPr>
            <p:nvPr/>
          </p:nvGrpSpPr>
          <p:grpSpPr bwMode="auto">
            <a:xfrm rot="8289621" flipH="1">
              <a:off x="2613" y="1842"/>
              <a:ext cx="432" cy="48"/>
              <a:chOff x="3168" y="1584"/>
              <a:chExt cx="432" cy="48"/>
            </a:xfrm>
          </p:grpSpPr>
          <p:sp>
            <p:nvSpPr>
              <p:cNvPr id="39988" name="Rectangle 54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9" name="AutoShape 55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90" name="Line 56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79" name="Group 57"/>
            <p:cNvGrpSpPr>
              <a:grpSpLocks/>
            </p:cNvGrpSpPr>
            <p:nvPr/>
          </p:nvGrpSpPr>
          <p:grpSpPr bwMode="auto">
            <a:xfrm rot="16655974" flipH="1">
              <a:off x="2997" y="2793"/>
              <a:ext cx="432" cy="48"/>
              <a:chOff x="3168" y="1584"/>
              <a:chExt cx="432" cy="48"/>
            </a:xfrm>
          </p:grpSpPr>
          <p:sp>
            <p:nvSpPr>
              <p:cNvPr id="39985" name="Rectangle 5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6" name="AutoShape 59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7" name="Line 60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980" name="Group 61"/>
            <p:cNvGrpSpPr>
              <a:grpSpLocks/>
            </p:cNvGrpSpPr>
            <p:nvPr/>
          </p:nvGrpSpPr>
          <p:grpSpPr bwMode="auto">
            <a:xfrm rot="1635025" flipH="1">
              <a:off x="2031" y="2631"/>
              <a:ext cx="432" cy="48"/>
              <a:chOff x="3168" y="1584"/>
              <a:chExt cx="432" cy="48"/>
            </a:xfrm>
          </p:grpSpPr>
          <p:sp>
            <p:nvSpPr>
              <p:cNvPr id="39982" name="Rectangle 6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3" name="AutoShape 63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984" name="Line 64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1" name="Oval 65"/>
            <p:cNvSpPr>
              <a:spLocks noChangeArrowheads="1"/>
            </p:cNvSpPr>
            <p:nvPr/>
          </p:nvSpPr>
          <p:spPr bwMode="auto">
            <a:xfrm>
              <a:off x="1842" y="1506"/>
              <a:ext cx="1872" cy="187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964" name="Line 66"/>
          <p:cNvSpPr>
            <a:spLocks noChangeShapeType="1"/>
          </p:cNvSpPr>
          <p:nvPr/>
        </p:nvSpPr>
        <p:spPr bwMode="auto">
          <a:xfrm>
            <a:off x="4533900" y="3743325"/>
            <a:ext cx="16764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Line 67"/>
          <p:cNvSpPr>
            <a:spLocks noChangeShapeType="1"/>
          </p:cNvSpPr>
          <p:nvPr/>
        </p:nvSpPr>
        <p:spPr bwMode="auto">
          <a:xfrm>
            <a:off x="4216400" y="3959225"/>
            <a:ext cx="15240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Oval 68"/>
          <p:cNvSpPr>
            <a:spLocks noChangeArrowheads="1"/>
          </p:cNvSpPr>
          <p:nvPr/>
        </p:nvSpPr>
        <p:spPr bwMode="auto">
          <a:xfrm>
            <a:off x="4191000" y="3667125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5575300" y="5229225"/>
            <a:ext cx="685800" cy="685800"/>
            <a:chOff x="3496" y="2736"/>
            <a:chExt cx="432" cy="432"/>
          </a:xfrm>
        </p:grpSpPr>
        <p:sp>
          <p:nvSpPr>
            <p:cNvPr id="39970" name="Oval 70"/>
            <p:cNvSpPr>
              <a:spLocks noChangeArrowheads="1"/>
            </p:cNvSpPr>
            <p:nvPr/>
          </p:nvSpPr>
          <p:spPr bwMode="auto">
            <a:xfrm>
              <a:off x="3496" y="2736"/>
              <a:ext cx="432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1" name="Oval 71"/>
            <p:cNvSpPr>
              <a:spLocks noChangeArrowheads="1"/>
            </p:cNvSpPr>
            <p:nvPr/>
          </p:nvSpPr>
          <p:spPr bwMode="auto">
            <a:xfrm>
              <a:off x="3664" y="29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2" name="Oval 72"/>
            <p:cNvSpPr>
              <a:spLocks noChangeArrowheads="1"/>
            </p:cNvSpPr>
            <p:nvPr/>
          </p:nvSpPr>
          <p:spPr bwMode="auto">
            <a:xfrm>
              <a:off x="3728" y="30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3" name="Oval 73"/>
            <p:cNvSpPr>
              <a:spLocks noChangeArrowheads="1"/>
            </p:cNvSpPr>
            <p:nvPr/>
          </p:nvSpPr>
          <p:spPr bwMode="auto">
            <a:xfrm>
              <a:off x="36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4" name="Oval 74"/>
            <p:cNvSpPr>
              <a:spLocks noChangeArrowheads="1"/>
            </p:cNvSpPr>
            <p:nvPr/>
          </p:nvSpPr>
          <p:spPr bwMode="auto">
            <a:xfrm>
              <a:off x="3584" y="29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5" name="Oval 75"/>
            <p:cNvSpPr>
              <a:spLocks noChangeArrowheads="1"/>
            </p:cNvSpPr>
            <p:nvPr/>
          </p:nvSpPr>
          <p:spPr bwMode="auto">
            <a:xfrm>
              <a:off x="3568" y="2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76" name="Oval 76"/>
            <p:cNvSpPr>
              <a:spLocks noChangeArrowheads="1"/>
            </p:cNvSpPr>
            <p:nvPr/>
          </p:nvSpPr>
          <p:spPr bwMode="auto">
            <a:xfrm>
              <a:off x="3784" y="2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-152400" y="838200"/>
            <a:ext cx="93726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" y="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Arial" charset="0"/>
              </a:rPr>
              <a:t>How the Jointer 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6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6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6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6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nimBg="1"/>
      <p:bldP spid="3093" grpId="1" animBg="1"/>
      <p:bldP spid="3094" grpId="0" animBg="1"/>
      <p:bldP spid="3094" grpId="1" animBg="1"/>
      <p:bldP spid="3095" grpId="0" animBg="1"/>
      <p:bldP spid="3095" grpId="1" animBg="1"/>
      <p:bldP spid="3096" grpId="0" animBg="1"/>
      <p:bldP spid="3096" grpId="1" animBg="1"/>
      <p:bldP spid="3097" grpId="0" animBg="1"/>
      <p:bldP spid="3097" grpId="1" animBg="1"/>
      <p:bldP spid="3098" grpId="0"/>
      <p:bldP spid="3099" grpId="0"/>
      <p:bldP spid="3099" grpId="1"/>
      <p:bldP spid="3100" grpId="0" animBg="1"/>
      <p:bldP spid="3101" grpId="0" animBg="1"/>
      <p:bldP spid="3102" grpId="0" animBg="1"/>
      <p:bldP spid="3103" grpId="0" animBg="1"/>
      <p:bldP spid="3107" grpId="0"/>
      <p:bldP spid="3113" grpId="0"/>
      <p:bldP spid="3120" grpId="0" animBg="1"/>
      <p:bldP spid="3122" grpId="0"/>
      <p:bldP spid="3140" grpId="0" animBg="1"/>
      <p:bldP spid="3149" grpId="0" animBg="1"/>
      <p:bldP spid="3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ig-55-Method-of-Guiding-a-Join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810000" cy="292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cking_for_squaren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743200" cy="229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962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CC99"/>
                </a:solidFill>
              </a:rPr>
              <a:t>Before electric motors, when wood needed to be joined, early craftsman got out their long jointer plane to straighten and smooth edges.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38600" y="4419600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CC"/>
                </a:solidFill>
              </a:rPr>
              <a:t>A tedious task as each edge also needed to be square to the face before gluing.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0"/>
            <a:ext cx="9220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3333FF"/>
                </a:solidFill>
              </a:rPr>
              <a:t>Creating flat and square pieces is essential for producing high quality projects.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8458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Rough and </a:t>
            </a:r>
            <a:r>
              <a:rPr lang="en-US" altLang="en-US" sz="4400">
                <a:solidFill>
                  <a:srgbClr val="FF0000"/>
                </a:solidFill>
                <a:hlinkClick r:id="rId4" action="ppaction://hlinkfile"/>
              </a:rPr>
              <a:t>warped</a:t>
            </a:r>
            <a:r>
              <a:rPr lang="en-US" altLang="en-US" sz="4400">
                <a:solidFill>
                  <a:srgbClr val="FF0000"/>
                </a:solidFill>
              </a:rPr>
              <a:t> lumber obviously will require much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2" grpId="0"/>
      <p:bldP spid="8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-60325"/>
            <a:ext cx="84582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0099CC"/>
                </a:solidFill>
              </a:rPr>
              <a:t>The jointer works very much like the Power                                                                    Plane. 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79400" y="4114800"/>
            <a:ext cx="2971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A similar rotary cutter combined with electricity makes for a powerful and fast planing tool.</a:t>
            </a:r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3429000" y="2590800"/>
            <a:ext cx="5181600" cy="3640138"/>
            <a:chOff x="2160" y="1632"/>
            <a:chExt cx="3264" cy="2293"/>
          </a:xfrm>
        </p:grpSpPr>
        <p:pic>
          <p:nvPicPr>
            <p:cNvPr id="18437" name="Picture 4" descr="makitaplan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632"/>
              <a:ext cx="3264" cy="22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8" name="Oval 7"/>
            <p:cNvSpPr>
              <a:spLocks noChangeArrowheads="1"/>
            </p:cNvSpPr>
            <p:nvPr/>
          </p:nvSpPr>
          <p:spPr bwMode="auto">
            <a:xfrm rot="-761975">
              <a:off x="3216" y="1824"/>
              <a:ext cx="672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8152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762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3333FF"/>
                </a:solidFill>
              </a:rPr>
              <a:t>Squaring sequence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338388" y="4005263"/>
            <a:ext cx="695325" cy="2362200"/>
            <a:chOff x="768" y="1200"/>
            <a:chExt cx="438" cy="1488"/>
          </a:xfrm>
        </p:grpSpPr>
        <p:sp>
          <p:nvSpPr>
            <p:cNvPr id="20539" name="Rectangle 4"/>
            <p:cNvSpPr>
              <a:spLocks noChangeArrowheads="1"/>
            </p:cNvSpPr>
            <p:nvPr/>
          </p:nvSpPr>
          <p:spPr bwMode="auto">
            <a:xfrm rot="-5400000">
              <a:off x="240" y="1728"/>
              <a:ext cx="1488" cy="432"/>
            </a:xfrm>
            <a:prstGeom prst="rect">
              <a:avLst/>
            </a:prstGeom>
            <a:solidFill>
              <a:srgbClr val="E04B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40" name="Freeform 5"/>
            <p:cNvSpPr>
              <a:spLocks/>
            </p:cNvSpPr>
            <p:nvPr/>
          </p:nvSpPr>
          <p:spPr bwMode="auto">
            <a:xfrm>
              <a:off x="960" y="2352"/>
              <a:ext cx="240" cy="336"/>
            </a:xfrm>
            <a:custGeom>
              <a:avLst/>
              <a:gdLst>
                <a:gd name="T0" fmla="*/ 0 w 240"/>
                <a:gd name="T1" fmla="*/ 336 h 336"/>
                <a:gd name="T2" fmla="*/ 48 w 240"/>
                <a:gd name="T3" fmla="*/ 192 h 336"/>
                <a:gd name="T4" fmla="*/ 144 w 240"/>
                <a:gd name="T5" fmla="*/ 48 h 336"/>
                <a:gd name="T6" fmla="*/ 240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"/>
            <p:cNvSpPr>
              <a:spLocks/>
            </p:cNvSpPr>
            <p:nvPr/>
          </p:nvSpPr>
          <p:spPr bwMode="auto">
            <a:xfrm>
              <a:off x="816" y="2208"/>
              <a:ext cx="384" cy="480"/>
            </a:xfrm>
            <a:custGeom>
              <a:avLst/>
              <a:gdLst>
                <a:gd name="T0" fmla="*/ 0 w 240"/>
                <a:gd name="T1" fmla="*/ 480 h 336"/>
                <a:gd name="T2" fmla="*/ 77 w 240"/>
                <a:gd name="T3" fmla="*/ 274 h 336"/>
                <a:gd name="T4" fmla="*/ 230 w 240"/>
                <a:gd name="T5" fmla="*/ 69 h 336"/>
                <a:gd name="T6" fmla="*/ 38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7"/>
            <p:cNvSpPr>
              <a:spLocks/>
            </p:cNvSpPr>
            <p:nvPr/>
          </p:nvSpPr>
          <p:spPr bwMode="auto">
            <a:xfrm>
              <a:off x="768" y="201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8"/>
            <p:cNvSpPr>
              <a:spLocks/>
            </p:cNvSpPr>
            <p:nvPr/>
          </p:nvSpPr>
          <p:spPr bwMode="auto">
            <a:xfrm>
              <a:off x="768" y="177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9"/>
            <p:cNvSpPr>
              <a:spLocks/>
            </p:cNvSpPr>
            <p:nvPr/>
          </p:nvSpPr>
          <p:spPr bwMode="auto">
            <a:xfrm>
              <a:off x="768" y="1488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10"/>
            <p:cNvSpPr>
              <a:spLocks/>
            </p:cNvSpPr>
            <p:nvPr/>
          </p:nvSpPr>
          <p:spPr bwMode="auto">
            <a:xfrm>
              <a:off x="774" y="1200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11"/>
            <p:cNvSpPr>
              <a:spLocks/>
            </p:cNvSpPr>
            <p:nvPr/>
          </p:nvSpPr>
          <p:spPr bwMode="auto">
            <a:xfrm>
              <a:off x="774" y="1200"/>
              <a:ext cx="144" cy="240"/>
            </a:xfrm>
            <a:custGeom>
              <a:avLst/>
              <a:gdLst>
                <a:gd name="T0" fmla="*/ 0 w 240"/>
                <a:gd name="T1" fmla="*/ 240 h 336"/>
                <a:gd name="T2" fmla="*/ 29 w 240"/>
                <a:gd name="T3" fmla="*/ 137 h 336"/>
                <a:gd name="T4" fmla="*/ 86 w 240"/>
                <a:gd name="T5" fmla="*/ 34 h 336"/>
                <a:gd name="T6" fmla="*/ 14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338388" y="6435725"/>
            <a:ext cx="6858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95288" y="4067175"/>
            <a:ext cx="1228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Plane off one edge.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95288" y="1933575"/>
            <a:ext cx="1143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Plane off one face.</a:t>
            </a:r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 rot="5400000">
            <a:off x="2447925" y="1604963"/>
            <a:ext cx="695325" cy="2362200"/>
            <a:chOff x="768" y="1200"/>
            <a:chExt cx="438" cy="1488"/>
          </a:xfrm>
        </p:grpSpPr>
        <p:sp>
          <p:nvSpPr>
            <p:cNvPr id="20531" name="Rectangle 16"/>
            <p:cNvSpPr>
              <a:spLocks noChangeArrowheads="1"/>
            </p:cNvSpPr>
            <p:nvPr/>
          </p:nvSpPr>
          <p:spPr bwMode="auto">
            <a:xfrm rot="-5400000">
              <a:off x="240" y="1728"/>
              <a:ext cx="1488" cy="432"/>
            </a:xfrm>
            <a:prstGeom prst="rect">
              <a:avLst/>
            </a:prstGeom>
            <a:solidFill>
              <a:srgbClr val="E04B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2" name="Freeform 17"/>
            <p:cNvSpPr>
              <a:spLocks/>
            </p:cNvSpPr>
            <p:nvPr/>
          </p:nvSpPr>
          <p:spPr bwMode="auto">
            <a:xfrm>
              <a:off x="960" y="2352"/>
              <a:ext cx="240" cy="336"/>
            </a:xfrm>
            <a:custGeom>
              <a:avLst/>
              <a:gdLst>
                <a:gd name="T0" fmla="*/ 0 w 240"/>
                <a:gd name="T1" fmla="*/ 336 h 336"/>
                <a:gd name="T2" fmla="*/ 48 w 240"/>
                <a:gd name="T3" fmla="*/ 192 h 336"/>
                <a:gd name="T4" fmla="*/ 144 w 240"/>
                <a:gd name="T5" fmla="*/ 48 h 336"/>
                <a:gd name="T6" fmla="*/ 240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18"/>
            <p:cNvSpPr>
              <a:spLocks/>
            </p:cNvSpPr>
            <p:nvPr/>
          </p:nvSpPr>
          <p:spPr bwMode="auto">
            <a:xfrm>
              <a:off x="816" y="2208"/>
              <a:ext cx="384" cy="480"/>
            </a:xfrm>
            <a:custGeom>
              <a:avLst/>
              <a:gdLst>
                <a:gd name="T0" fmla="*/ 0 w 240"/>
                <a:gd name="T1" fmla="*/ 480 h 336"/>
                <a:gd name="T2" fmla="*/ 77 w 240"/>
                <a:gd name="T3" fmla="*/ 274 h 336"/>
                <a:gd name="T4" fmla="*/ 230 w 240"/>
                <a:gd name="T5" fmla="*/ 69 h 336"/>
                <a:gd name="T6" fmla="*/ 38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19"/>
            <p:cNvSpPr>
              <a:spLocks/>
            </p:cNvSpPr>
            <p:nvPr/>
          </p:nvSpPr>
          <p:spPr bwMode="auto">
            <a:xfrm>
              <a:off x="768" y="201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20"/>
            <p:cNvSpPr>
              <a:spLocks/>
            </p:cNvSpPr>
            <p:nvPr/>
          </p:nvSpPr>
          <p:spPr bwMode="auto">
            <a:xfrm>
              <a:off x="768" y="177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21"/>
            <p:cNvSpPr>
              <a:spLocks/>
            </p:cNvSpPr>
            <p:nvPr/>
          </p:nvSpPr>
          <p:spPr bwMode="auto">
            <a:xfrm>
              <a:off x="768" y="1488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22"/>
            <p:cNvSpPr>
              <a:spLocks/>
            </p:cNvSpPr>
            <p:nvPr/>
          </p:nvSpPr>
          <p:spPr bwMode="auto">
            <a:xfrm>
              <a:off x="774" y="1200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23"/>
            <p:cNvSpPr>
              <a:spLocks/>
            </p:cNvSpPr>
            <p:nvPr/>
          </p:nvSpPr>
          <p:spPr bwMode="auto">
            <a:xfrm>
              <a:off x="774" y="1200"/>
              <a:ext cx="144" cy="240"/>
            </a:xfrm>
            <a:custGeom>
              <a:avLst/>
              <a:gdLst>
                <a:gd name="T0" fmla="*/ 0 w 240"/>
                <a:gd name="T1" fmla="*/ 240 h 336"/>
                <a:gd name="T2" fmla="*/ 29 w 240"/>
                <a:gd name="T3" fmla="*/ 137 h 336"/>
                <a:gd name="T4" fmla="*/ 86 w 240"/>
                <a:gd name="T5" fmla="*/ 34 h 336"/>
                <a:gd name="T6" fmla="*/ 14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2" name="Line 24"/>
          <p:cNvSpPr>
            <a:spLocks noChangeShapeType="1"/>
          </p:cNvSpPr>
          <p:nvPr/>
        </p:nvSpPr>
        <p:spPr bwMode="auto">
          <a:xfrm rot="-5400000">
            <a:off x="1874044" y="5171281"/>
            <a:ext cx="2362200" cy="1588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1614488" y="3200400"/>
            <a:ext cx="23622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205288" y="4067175"/>
            <a:ext cx="2043112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Saw off the opposite edge making it parallel to the first.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rot="10800000">
            <a:off x="8836025" y="4727575"/>
            <a:ext cx="0" cy="704850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6" name="Group 28"/>
          <p:cNvGrpSpPr>
            <a:grpSpLocks/>
          </p:cNvGrpSpPr>
          <p:nvPr/>
        </p:nvGrpSpPr>
        <p:grpSpPr bwMode="auto">
          <a:xfrm rot="5400000">
            <a:off x="7248525" y="1616076"/>
            <a:ext cx="695325" cy="2362200"/>
            <a:chOff x="768" y="1200"/>
            <a:chExt cx="438" cy="1488"/>
          </a:xfrm>
        </p:grpSpPr>
        <p:sp>
          <p:nvSpPr>
            <p:cNvPr id="20523" name="Rectangle 29"/>
            <p:cNvSpPr>
              <a:spLocks noChangeArrowheads="1"/>
            </p:cNvSpPr>
            <p:nvPr/>
          </p:nvSpPr>
          <p:spPr bwMode="auto">
            <a:xfrm rot="-5400000">
              <a:off x="240" y="1728"/>
              <a:ext cx="1488" cy="432"/>
            </a:xfrm>
            <a:prstGeom prst="rect">
              <a:avLst/>
            </a:prstGeom>
            <a:solidFill>
              <a:srgbClr val="E04B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4" name="Freeform 30"/>
            <p:cNvSpPr>
              <a:spLocks/>
            </p:cNvSpPr>
            <p:nvPr/>
          </p:nvSpPr>
          <p:spPr bwMode="auto">
            <a:xfrm>
              <a:off x="960" y="2352"/>
              <a:ext cx="240" cy="336"/>
            </a:xfrm>
            <a:custGeom>
              <a:avLst/>
              <a:gdLst>
                <a:gd name="T0" fmla="*/ 0 w 240"/>
                <a:gd name="T1" fmla="*/ 336 h 336"/>
                <a:gd name="T2" fmla="*/ 48 w 240"/>
                <a:gd name="T3" fmla="*/ 192 h 336"/>
                <a:gd name="T4" fmla="*/ 144 w 240"/>
                <a:gd name="T5" fmla="*/ 48 h 336"/>
                <a:gd name="T6" fmla="*/ 240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31"/>
            <p:cNvSpPr>
              <a:spLocks/>
            </p:cNvSpPr>
            <p:nvPr/>
          </p:nvSpPr>
          <p:spPr bwMode="auto">
            <a:xfrm>
              <a:off x="816" y="2208"/>
              <a:ext cx="384" cy="480"/>
            </a:xfrm>
            <a:custGeom>
              <a:avLst/>
              <a:gdLst>
                <a:gd name="T0" fmla="*/ 0 w 240"/>
                <a:gd name="T1" fmla="*/ 480 h 336"/>
                <a:gd name="T2" fmla="*/ 77 w 240"/>
                <a:gd name="T3" fmla="*/ 274 h 336"/>
                <a:gd name="T4" fmla="*/ 230 w 240"/>
                <a:gd name="T5" fmla="*/ 69 h 336"/>
                <a:gd name="T6" fmla="*/ 38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32"/>
            <p:cNvSpPr>
              <a:spLocks/>
            </p:cNvSpPr>
            <p:nvPr/>
          </p:nvSpPr>
          <p:spPr bwMode="auto">
            <a:xfrm>
              <a:off x="768" y="201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33"/>
            <p:cNvSpPr>
              <a:spLocks/>
            </p:cNvSpPr>
            <p:nvPr/>
          </p:nvSpPr>
          <p:spPr bwMode="auto">
            <a:xfrm>
              <a:off x="768" y="177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34"/>
            <p:cNvSpPr>
              <a:spLocks/>
            </p:cNvSpPr>
            <p:nvPr/>
          </p:nvSpPr>
          <p:spPr bwMode="auto">
            <a:xfrm>
              <a:off x="768" y="1488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35"/>
            <p:cNvSpPr>
              <a:spLocks/>
            </p:cNvSpPr>
            <p:nvPr/>
          </p:nvSpPr>
          <p:spPr bwMode="auto">
            <a:xfrm>
              <a:off x="774" y="1200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36"/>
            <p:cNvSpPr>
              <a:spLocks/>
            </p:cNvSpPr>
            <p:nvPr/>
          </p:nvSpPr>
          <p:spPr bwMode="auto">
            <a:xfrm>
              <a:off x="774" y="1200"/>
              <a:ext cx="144" cy="240"/>
            </a:xfrm>
            <a:custGeom>
              <a:avLst/>
              <a:gdLst>
                <a:gd name="T0" fmla="*/ 0 w 240"/>
                <a:gd name="T1" fmla="*/ 240 h 336"/>
                <a:gd name="T2" fmla="*/ 29 w 240"/>
                <a:gd name="T3" fmla="*/ 137 h 336"/>
                <a:gd name="T4" fmla="*/ 86 w 240"/>
                <a:gd name="T5" fmla="*/ 34 h 336"/>
                <a:gd name="T6" fmla="*/ 14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5" name="Line 37"/>
          <p:cNvSpPr>
            <a:spLocks noChangeShapeType="1"/>
          </p:cNvSpPr>
          <p:nvPr/>
        </p:nvSpPr>
        <p:spPr bwMode="auto">
          <a:xfrm rot="-5400000">
            <a:off x="6042819" y="2782094"/>
            <a:ext cx="685800" cy="1588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6415088" y="3165475"/>
            <a:ext cx="2362200" cy="0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4219575" y="1905000"/>
            <a:ext cx="190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Plane the opposite face.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6429375" y="2381250"/>
            <a:ext cx="23622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9" name="Group 41"/>
          <p:cNvGrpSpPr>
            <a:grpSpLocks/>
          </p:cNvGrpSpPr>
          <p:nvPr/>
        </p:nvGrpSpPr>
        <p:grpSpPr bwMode="auto">
          <a:xfrm rot="-5400000">
            <a:off x="7277100" y="3913188"/>
            <a:ext cx="695325" cy="2362200"/>
            <a:chOff x="768" y="1200"/>
            <a:chExt cx="438" cy="1488"/>
          </a:xfrm>
        </p:grpSpPr>
        <p:sp>
          <p:nvSpPr>
            <p:cNvPr id="20515" name="Rectangle 42"/>
            <p:cNvSpPr>
              <a:spLocks noChangeArrowheads="1"/>
            </p:cNvSpPr>
            <p:nvPr/>
          </p:nvSpPr>
          <p:spPr bwMode="auto">
            <a:xfrm rot="-5400000">
              <a:off x="240" y="1728"/>
              <a:ext cx="1488" cy="432"/>
            </a:xfrm>
            <a:prstGeom prst="rect">
              <a:avLst/>
            </a:prstGeom>
            <a:solidFill>
              <a:srgbClr val="E04B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6" name="Freeform 43"/>
            <p:cNvSpPr>
              <a:spLocks/>
            </p:cNvSpPr>
            <p:nvPr/>
          </p:nvSpPr>
          <p:spPr bwMode="auto">
            <a:xfrm>
              <a:off x="960" y="2352"/>
              <a:ext cx="240" cy="336"/>
            </a:xfrm>
            <a:custGeom>
              <a:avLst/>
              <a:gdLst>
                <a:gd name="T0" fmla="*/ 0 w 240"/>
                <a:gd name="T1" fmla="*/ 336 h 336"/>
                <a:gd name="T2" fmla="*/ 48 w 240"/>
                <a:gd name="T3" fmla="*/ 192 h 336"/>
                <a:gd name="T4" fmla="*/ 144 w 240"/>
                <a:gd name="T5" fmla="*/ 48 h 336"/>
                <a:gd name="T6" fmla="*/ 240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44"/>
            <p:cNvSpPr>
              <a:spLocks/>
            </p:cNvSpPr>
            <p:nvPr/>
          </p:nvSpPr>
          <p:spPr bwMode="auto">
            <a:xfrm>
              <a:off x="816" y="2208"/>
              <a:ext cx="384" cy="480"/>
            </a:xfrm>
            <a:custGeom>
              <a:avLst/>
              <a:gdLst>
                <a:gd name="T0" fmla="*/ 0 w 240"/>
                <a:gd name="T1" fmla="*/ 480 h 336"/>
                <a:gd name="T2" fmla="*/ 77 w 240"/>
                <a:gd name="T3" fmla="*/ 274 h 336"/>
                <a:gd name="T4" fmla="*/ 230 w 240"/>
                <a:gd name="T5" fmla="*/ 69 h 336"/>
                <a:gd name="T6" fmla="*/ 38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45"/>
            <p:cNvSpPr>
              <a:spLocks/>
            </p:cNvSpPr>
            <p:nvPr/>
          </p:nvSpPr>
          <p:spPr bwMode="auto">
            <a:xfrm>
              <a:off x="768" y="201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6"/>
            <p:cNvSpPr>
              <a:spLocks/>
            </p:cNvSpPr>
            <p:nvPr/>
          </p:nvSpPr>
          <p:spPr bwMode="auto">
            <a:xfrm>
              <a:off x="768" y="1776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7"/>
            <p:cNvSpPr>
              <a:spLocks/>
            </p:cNvSpPr>
            <p:nvPr/>
          </p:nvSpPr>
          <p:spPr bwMode="auto">
            <a:xfrm>
              <a:off x="768" y="1488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8"/>
            <p:cNvSpPr>
              <a:spLocks/>
            </p:cNvSpPr>
            <p:nvPr/>
          </p:nvSpPr>
          <p:spPr bwMode="auto">
            <a:xfrm>
              <a:off x="774" y="1200"/>
              <a:ext cx="432" cy="480"/>
            </a:xfrm>
            <a:custGeom>
              <a:avLst/>
              <a:gdLst>
                <a:gd name="T0" fmla="*/ 0 w 240"/>
                <a:gd name="T1" fmla="*/ 480 h 336"/>
                <a:gd name="T2" fmla="*/ 86 w 240"/>
                <a:gd name="T3" fmla="*/ 274 h 336"/>
                <a:gd name="T4" fmla="*/ 259 w 240"/>
                <a:gd name="T5" fmla="*/ 69 h 336"/>
                <a:gd name="T6" fmla="*/ 432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9"/>
            <p:cNvSpPr>
              <a:spLocks/>
            </p:cNvSpPr>
            <p:nvPr/>
          </p:nvSpPr>
          <p:spPr bwMode="auto">
            <a:xfrm>
              <a:off x="774" y="1200"/>
              <a:ext cx="144" cy="240"/>
            </a:xfrm>
            <a:custGeom>
              <a:avLst/>
              <a:gdLst>
                <a:gd name="T0" fmla="*/ 0 w 240"/>
                <a:gd name="T1" fmla="*/ 240 h 336"/>
                <a:gd name="T2" fmla="*/ 29 w 240"/>
                <a:gd name="T3" fmla="*/ 137 h 336"/>
                <a:gd name="T4" fmla="*/ 86 w 240"/>
                <a:gd name="T5" fmla="*/ 34 h 336"/>
                <a:gd name="T6" fmla="*/ 144 w 24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36">
                  <a:moveTo>
                    <a:pt x="0" y="336"/>
                  </a:moveTo>
                  <a:cubicBezTo>
                    <a:pt x="12" y="288"/>
                    <a:pt x="24" y="240"/>
                    <a:pt x="48" y="192"/>
                  </a:cubicBezTo>
                  <a:cubicBezTo>
                    <a:pt x="72" y="144"/>
                    <a:pt x="112" y="80"/>
                    <a:pt x="144" y="48"/>
                  </a:cubicBezTo>
                  <a:cubicBezTo>
                    <a:pt x="176" y="16"/>
                    <a:pt x="208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8" name="Line 50"/>
          <p:cNvSpPr>
            <a:spLocks noChangeShapeType="1"/>
          </p:cNvSpPr>
          <p:nvPr/>
        </p:nvSpPr>
        <p:spPr bwMode="auto">
          <a:xfrm rot="5400000">
            <a:off x="6033294" y="5093494"/>
            <a:ext cx="685800" cy="1588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 rot="10800000">
            <a:off x="6443663" y="5465763"/>
            <a:ext cx="2362200" cy="0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 rot="10800000">
            <a:off x="6457950" y="4724400"/>
            <a:ext cx="2362200" cy="0"/>
          </a:xfrm>
          <a:prstGeom prst="line">
            <a:avLst/>
          </a:prstGeom>
          <a:noFill/>
          <a:ln w="50800">
            <a:solidFill>
              <a:srgbClr val="00A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533400" y="1233488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9999"/>
                </a:solidFill>
              </a:rPr>
              <a:t>Follow this sequence to make square lumber.</a:t>
            </a:r>
          </a:p>
        </p:txBody>
      </p:sp>
      <p:grpSp>
        <p:nvGrpSpPr>
          <p:cNvPr id="32822" name="Group 54"/>
          <p:cNvGrpSpPr>
            <a:grpSpLocks/>
          </p:cNvGrpSpPr>
          <p:nvPr/>
        </p:nvGrpSpPr>
        <p:grpSpPr bwMode="auto">
          <a:xfrm>
            <a:off x="1676400" y="3505200"/>
            <a:ext cx="1752600" cy="838200"/>
            <a:chOff x="1056" y="2208"/>
            <a:chExt cx="1104" cy="528"/>
          </a:xfrm>
        </p:grpSpPr>
        <p:sp>
          <p:nvSpPr>
            <p:cNvPr id="20513" name="AutoShape 55"/>
            <p:cNvSpPr>
              <a:spLocks noChangeArrowheads="1"/>
            </p:cNvSpPr>
            <p:nvPr/>
          </p:nvSpPr>
          <p:spPr bwMode="auto">
            <a:xfrm rot="20177245" flipH="1">
              <a:off x="1056" y="2208"/>
              <a:ext cx="528" cy="528"/>
            </a:xfrm>
            <a:custGeom>
              <a:avLst/>
              <a:gdLst>
                <a:gd name="T0" fmla="*/ 451 w 21600"/>
                <a:gd name="T1" fmla="*/ 78 h 21600"/>
                <a:gd name="T2" fmla="*/ 265 w 21600"/>
                <a:gd name="T3" fmla="*/ 66 h 21600"/>
                <a:gd name="T4" fmla="*/ 358 w 21600"/>
                <a:gd name="T5" fmla="*/ 171 h 21600"/>
                <a:gd name="T6" fmla="*/ 594 w 21600"/>
                <a:gd name="T7" fmla="*/ 264 h 21600"/>
                <a:gd name="T8" fmla="*/ 462 w 21600"/>
                <a:gd name="T9" fmla="*/ 396 h 21600"/>
                <a:gd name="T10" fmla="*/ 330 w 21600"/>
                <a:gd name="T11" fmla="*/ 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27"/>
                    <a:pt x="13798" y="5414"/>
                    <a:pt x="10825" y="5400"/>
                  </a:cubicBezTo>
                  <a:lnTo>
                    <a:pt x="10851" y="0"/>
                  </a:lnTo>
                  <a:cubicBezTo>
                    <a:pt x="16796" y="28"/>
                    <a:pt x="21599" y="485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Text Box 56"/>
            <p:cNvSpPr txBox="1">
              <a:spLocks noChangeArrowheads="1"/>
            </p:cNvSpPr>
            <p:nvPr/>
          </p:nvSpPr>
          <p:spPr bwMode="auto">
            <a:xfrm>
              <a:off x="1296" y="220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Flip down</a:t>
              </a:r>
            </a:p>
          </p:txBody>
        </p:sp>
      </p:grpSp>
      <p:grpSp>
        <p:nvGrpSpPr>
          <p:cNvPr id="32825" name="Group 57"/>
          <p:cNvGrpSpPr>
            <a:grpSpLocks/>
          </p:cNvGrpSpPr>
          <p:nvPr/>
        </p:nvGrpSpPr>
        <p:grpSpPr bwMode="auto">
          <a:xfrm>
            <a:off x="4572000" y="3276600"/>
            <a:ext cx="1752600" cy="838200"/>
            <a:chOff x="2688" y="2208"/>
            <a:chExt cx="1104" cy="528"/>
          </a:xfrm>
        </p:grpSpPr>
        <p:sp>
          <p:nvSpPr>
            <p:cNvPr id="20511" name="AutoShape 58"/>
            <p:cNvSpPr>
              <a:spLocks noChangeArrowheads="1"/>
            </p:cNvSpPr>
            <p:nvPr/>
          </p:nvSpPr>
          <p:spPr bwMode="auto">
            <a:xfrm rot="-7853372">
              <a:off x="2688" y="2208"/>
              <a:ext cx="528" cy="528"/>
            </a:xfrm>
            <a:custGeom>
              <a:avLst/>
              <a:gdLst>
                <a:gd name="T0" fmla="*/ 451 w 21600"/>
                <a:gd name="T1" fmla="*/ 78 h 21600"/>
                <a:gd name="T2" fmla="*/ 265 w 21600"/>
                <a:gd name="T3" fmla="*/ 66 h 21600"/>
                <a:gd name="T4" fmla="*/ 358 w 21600"/>
                <a:gd name="T5" fmla="*/ 171 h 21600"/>
                <a:gd name="T6" fmla="*/ 594 w 21600"/>
                <a:gd name="T7" fmla="*/ 264 h 21600"/>
                <a:gd name="T8" fmla="*/ 462 w 21600"/>
                <a:gd name="T9" fmla="*/ 396 h 21600"/>
                <a:gd name="T10" fmla="*/ 330 w 21600"/>
                <a:gd name="T11" fmla="*/ 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27"/>
                    <a:pt x="13798" y="5414"/>
                    <a:pt x="10825" y="5400"/>
                  </a:cubicBezTo>
                  <a:lnTo>
                    <a:pt x="10851" y="0"/>
                  </a:lnTo>
                  <a:cubicBezTo>
                    <a:pt x="16796" y="28"/>
                    <a:pt x="21599" y="485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Text Box 59"/>
            <p:cNvSpPr txBox="1">
              <a:spLocks noChangeArrowheads="1"/>
            </p:cNvSpPr>
            <p:nvPr/>
          </p:nvSpPr>
          <p:spPr bwMode="auto">
            <a:xfrm>
              <a:off x="2928" y="2361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Flip up</a:t>
              </a:r>
            </a:p>
          </p:txBody>
        </p:sp>
      </p:grp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2386013" y="26050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Jointer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2286000" y="4953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Jointer</a:t>
            </a:r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6815138" y="26336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Thickness Planer</a:t>
            </a:r>
          </a:p>
        </p:txBody>
      </p:sp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7086600" y="4953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Tablesaw</a:t>
            </a:r>
          </a:p>
        </p:txBody>
      </p:sp>
      <p:grpSp>
        <p:nvGrpSpPr>
          <p:cNvPr id="32832" name="Group 64"/>
          <p:cNvGrpSpPr>
            <a:grpSpLocks/>
          </p:cNvGrpSpPr>
          <p:nvPr/>
        </p:nvGrpSpPr>
        <p:grpSpPr bwMode="auto">
          <a:xfrm>
            <a:off x="6781800" y="3505200"/>
            <a:ext cx="1524000" cy="838200"/>
            <a:chOff x="4272" y="2208"/>
            <a:chExt cx="960" cy="528"/>
          </a:xfrm>
        </p:grpSpPr>
        <p:sp>
          <p:nvSpPr>
            <p:cNvPr id="20509" name="AutoShape 65"/>
            <p:cNvSpPr>
              <a:spLocks noChangeArrowheads="1"/>
            </p:cNvSpPr>
            <p:nvPr/>
          </p:nvSpPr>
          <p:spPr bwMode="auto">
            <a:xfrm rot="-2033690">
              <a:off x="4272" y="2208"/>
              <a:ext cx="528" cy="528"/>
            </a:xfrm>
            <a:custGeom>
              <a:avLst/>
              <a:gdLst>
                <a:gd name="T0" fmla="*/ 26 w 21600"/>
                <a:gd name="T1" fmla="*/ 149 h 21600"/>
                <a:gd name="T2" fmla="*/ 372 w 21600"/>
                <a:gd name="T3" fmla="*/ 465 h 21600"/>
                <a:gd name="T4" fmla="*/ 91 w 21600"/>
                <a:gd name="T5" fmla="*/ 180 h 21600"/>
                <a:gd name="T6" fmla="*/ 589 w 21600"/>
                <a:gd name="T7" fmla="*/ 207 h 21600"/>
                <a:gd name="T8" fmla="*/ 506 w 21600"/>
                <a:gd name="T9" fmla="*/ 325 h 21600"/>
                <a:gd name="T10" fmla="*/ 389 w 21600"/>
                <a:gd name="T11" fmla="*/ 2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60" y="9439"/>
                  </a:moveTo>
                  <a:cubicBezTo>
                    <a:pt x="17899" y="5670"/>
                    <a:pt x="14626" y="2921"/>
                    <a:pt x="10800" y="2921"/>
                  </a:cubicBezTo>
                  <a:cubicBezTo>
                    <a:pt x="6448" y="2921"/>
                    <a:pt x="2921" y="6448"/>
                    <a:pt x="2921" y="10800"/>
                  </a:cubicBezTo>
                  <a:cubicBezTo>
                    <a:pt x="2921" y="15151"/>
                    <a:pt x="6448" y="18679"/>
                    <a:pt x="10800" y="18679"/>
                  </a:cubicBezTo>
                  <a:cubicBezTo>
                    <a:pt x="12106" y="18679"/>
                    <a:pt x="13392" y="18354"/>
                    <a:pt x="14542" y="17733"/>
                  </a:cubicBezTo>
                  <a:lnTo>
                    <a:pt x="15929" y="20304"/>
                  </a:lnTo>
                  <a:cubicBezTo>
                    <a:pt x="14353" y="21154"/>
                    <a:pt x="12590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044" y="-1"/>
                    <a:pt x="20531" y="3768"/>
                    <a:pt x="21437" y="8934"/>
                  </a:cubicBezTo>
                  <a:lnTo>
                    <a:pt x="24097" y="8468"/>
                  </a:lnTo>
                  <a:lnTo>
                    <a:pt x="20718" y="13284"/>
                  </a:lnTo>
                  <a:lnTo>
                    <a:pt x="15901" y="9905"/>
                  </a:lnTo>
                  <a:lnTo>
                    <a:pt x="18560" y="94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66"/>
            <p:cNvSpPr txBox="1">
              <a:spLocks noChangeArrowheads="1"/>
            </p:cNvSpPr>
            <p:nvPr/>
          </p:nvSpPr>
          <p:spPr bwMode="auto">
            <a:xfrm>
              <a:off x="4368" y="2370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Flip over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80" grpId="0" animBg="1"/>
      <p:bldP spid="32780" grpId="1" animBg="1"/>
      <p:bldP spid="32781" grpId="0"/>
      <p:bldP spid="32782" grpId="0"/>
      <p:bldP spid="32792" grpId="0" animBg="1"/>
      <p:bldP spid="32793" grpId="0" animBg="1"/>
      <p:bldP spid="32793" grpId="1" animBg="1"/>
      <p:bldP spid="32794" grpId="0"/>
      <p:bldP spid="32795" grpId="0" animBg="1"/>
      <p:bldP spid="32805" grpId="0" animBg="1"/>
      <p:bldP spid="32806" grpId="0" animBg="1"/>
      <p:bldP spid="32807" grpId="0"/>
      <p:bldP spid="32808" grpId="0" animBg="1"/>
      <p:bldP spid="32808" grpId="1" animBg="1"/>
      <p:bldP spid="32818" grpId="0" animBg="1"/>
      <p:bldP spid="32818" grpId="1" animBg="1"/>
      <p:bldP spid="32819" grpId="0" animBg="1"/>
      <p:bldP spid="32820" grpId="0" animBg="1"/>
      <p:bldP spid="32821" grpId="0"/>
      <p:bldP spid="32828" grpId="0"/>
      <p:bldP spid="32829" grpId="0"/>
      <p:bldP spid="32830" grpId="0"/>
      <p:bldP spid="328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63513" y="1371600"/>
            <a:ext cx="3440113" cy="1524000"/>
            <a:chOff x="-103" y="864"/>
            <a:chExt cx="2167" cy="960"/>
          </a:xfrm>
        </p:grpSpPr>
        <p:sp>
          <p:nvSpPr>
            <p:cNvPr id="21572" name="Rectangle 3"/>
            <p:cNvSpPr>
              <a:spLocks noChangeArrowheads="1"/>
            </p:cNvSpPr>
            <p:nvPr/>
          </p:nvSpPr>
          <p:spPr bwMode="auto">
            <a:xfrm>
              <a:off x="-96" y="864"/>
              <a:ext cx="2160" cy="96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3" name="Freeform 4"/>
            <p:cNvSpPr>
              <a:spLocks/>
            </p:cNvSpPr>
            <p:nvPr/>
          </p:nvSpPr>
          <p:spPr bwMode="auto">
            <a:xfrm>
              <a:off x="1248" y="1152"/>
              <a:ext cx="816" cy="240"/>
            </a:xfrm>
            <a:custGeom>
              <a:avLst/>
              <a:gdLst>
                <a:gd name="T0" fmla="*/ 816 w 816"/>
                <a:gd name="T1" fmla="*/ 0 h 240"/>
                <a:gd name="T2" fmla="*/ 672 w 816"/>
                <a:gd name="T3" fmla="*/ 48 h 240"/>
                <a:gd name="T4" fmla="*/ 192 w 816"/>
                <a:gd name="T5" fmla="*/ 96 h 240"/>
                <a:gd name="T6" fmla="*/ 48 w 816"/>
                <a:gd name="T7" fmla="*/ 144 h 240"/>
                <a:gd name="T8" fmla="*/ 480 w 816"/>
                <a:gd name="T9" fmla="*/ 192 h 240"/>
                <a:gd name="T10" fmla="*/ 816 w 81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5"/>
            <p:cNvSpPr>
              <a:spLocks/>
            </p:cNvSpPr>
            <p:nvPr/>
          </p:nvSpPr>
          <p:spPr bwMode="auto">
            <a:xfrm>
              <a:off x="1056" y="1026"/>
              <a:ext cx="1008" cy="480"/>
            </a:xfrm>
            <a:custGeom>
              <a:avLst/>
              <a:gdLst>
                <a:gd name="T0" fmla="*/ 1008 w 816"/>
                <a:gd name="T1" fmla="*/ 0 h 240"/>
                <a:gd name="T2" fmla="*/ 830 w 816"/>
                <a:gd name="T3" fmla="*/ 96 h 240"/>
                <a:gd name="T4" fmla="*/ 237 w 816"/>
                <a:gd name="T5" fmla="*/ 192 h 240"/>
                <a:gd name="T6" fmla="*/ 59 w 816"/>
                <a:gd name="T7" fmla="*/ 288 h 240"/>
                <a:gd name="T8" fmla="*/ 593 w 816"/>
                <a:gd name="T9" fmla="*/ 384 h 240"/>
                <a:gd name="T10" fmla="*/ 1008 w 816"/>
                <a:gd name="T11" fmla="*/ 48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6"/>
            <p:cNvSpPr>
              <a:spLocks/>
            </p:cNvSpPr>
            <p:nvPr/>
          </p:nvSpPr>
          <p:spPr bwMode="auto">
            <a:xfrm>
              <a:off x="747" y="912"/>
              <a:ext cx="1317" cy="768"/>
            </a:xfrm>
            <a:custGeom>
              <a:avLst/>
              <a:gdLst>
                <a:gd name="T0" fmla="*/ 1317 w 816"/>
                <a:gd name="T1" fmla="*/ 0 h 240"/>
                <a:gd name="T2" fmla="*/ 1085 w 816"/>
                <a:gd name="T3" fmla="*/ 154 h 240"/>
                <a:gd name="T4" fmla="*/ 310 w 816"/>
                <a:gd name="T5" fmla="*/ 307 h 240"/>
                <a:gd name="T6" fmla="*/ 77 w 816"/>
                <a:gd name="T7" fmla="*/ 461 h 240"/>
                <a:gd name="T8" fmla="*/ 775 w 816"/>
                <a:gd name="T9" fmla="*/ 614 h 240"/>
                <a:gd name="T10" fmla="*/ 1317 w 816"/>
                <a:gd name="T11" fmla="*/ 768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" h="240">
                  <a:moveTo>
                    <a:pt x="816" y="0"/>
                  </a:moveTo>
                  <a:cubicBezTo>
                    <a:pt x="796" y="16"/>
                    <a:pt x="776" y="32"/>
                    <a:pt x="672" y="48"/>
                  </a:cubicBezTo>
                  <a:cubicBezTo>
                    <a:pt x="568" y="64"/>
                    <a:pt x="296" y="80"/>
                    <a:pt x="192" y="96"/>
                  </a:cubicBezTo>
                  <a:cubicBezTo>
                    <a:pt x="88" y="112"/>
                    <a:pt x="0" y="128"/>
                    <a:pt x="48" y="144"/>
                  </a:cubicBezTo>
                  <a:cubicBezTo>
                    <a:pt x="96" y="160"/>
                    <a:pt x="352" y="176"/>
                    <a:pt x="480" y="192"/>
                  </a:cubicBezTo>
                  <a:cubicBezTo>
                    <a:pt x="608" y="208"/>
                    <a:pt x="760" y="232"/>
                    <a:pt x="81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"/>
            <p:cNvSpPr>
              <a:spLocks/>
            </p:cNvSpPr>
            <p:nvPr/>
          </p:nvSpPr>
          <p:spPr bwMode="auto">
            <a:xfrm>
              <a:off x="464" y="864"/>
              <a:ext cx="1408" cy="960"/>
            </a:xfrm>
            <a:custGeom>
              <a:avLst/>
              <a:gdLst>
                <a:gd name="T0" fmla="*/ 1360 w 1408"/>
                <a:gd name="T1" fmla="*/ 0 h 864"/>
                <a:gd name="T2" fmla="*/ 1072 w 1408"/>
                <a:gd name="T3" fmla="*/ 107 h 864"/>
                <a:gd name="T4" fmla="*/ 784 w 1408"/>
                <a:gd name="T5" fmla="*/ 107 h 864"/>
                <a:gd name="T6" fmla="*/ 352 w 1408"/>
                <a:gd name="T7" fmla="*/ 213 h 864"/>
                <a:gd name="T8" fmla="*/ 112 w 1408"/>
                <a:gd name="T9" fmla="*/ 373 h 864"/>
                <a:gd name="T10" fmla="*/ 16 w 1408"/>
                <a:gd name="T11" fmla="*/ 480 h 864"/>
                <a:gd name="T12" fmla="*/ 208 w 1408"/>
                <a:gd name="T13" fmla="*/ 640 h 864"/>
                <a:gd name="T14" fmla="*/ 688 w 1408"/>
                <a:gd name="T15" fmla="*/ 747 h 864"/>
                <a:gd name="T16" fmla="*/ 880 w 1408"/>
                <a:gd name="T17" fmla="*/ 800 h 864"/>
                <a:gd name="T18" fmla="*/ 1216 w 1408"/>
                <a:gd name="T19" fmla="*/ 907 h 864"/>
                <a:gd name="T20" fmla="*/ 1408 w 1408"/>
                <a:gd name="T21" fmla="*/ 960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8" h="864">
                  <a:moveTo>
                    <a:pt x="1360" y="0"/>
                  </a:moveTo>
                  <a:cubicBezTo>
                    <a:pt x="1264" y="40"/>
                    <a:pt x="1168" y="80"/>
                    <a:pt x="1072" y="96"/>
                  </a:cubicBezTo>
                  <a:cubicBezTo>
                    <a:pt x="976" y="112"/>
                    <a:pt x="904" y="80"/>
                    <a:pt x="784" y="96"/>
                  </a:cubicBezTo>
                  <a:cubicBezTo>
                    <a:pt x="664" y="112"/>
                    <a:pt x="464" y="152"/>
                    <a:pt x="352" y="192"/>
                  </a:cubicBezTo>
                  <a:cubicBezTo>
                    <a:pt x="240" y="232"/>
                    <a:pt x="168" y="296"/>
                    <a:pt x="112" y="336"/>
                  </a:cubicBezTo>
                  <a:cubicBezTo>
                    <a:pt x="56" y="376"/>
                    <a:pt x="0" y="392"/>
                    <a:pt x="16" y="432"/>
                  </a:cubicBezTo>
                  <a:cubicBezTo>
                    <a:pt x="32" y="472"/>
                    <a:pt x="96" y="536"/>
                    <a:pt x="208" y="576"/>
                  </a:cubicBezTo>
                  <a:cubicBezTo>
                    <a:pt x="320" y="616"/>
                    <a:pt x="576" y="648"/>
                    <a:pt x="688" y="672"/>
                  </a:cubicBezTo>
                  <a:cubicBezTo>
                    <a:pt x="800" y="696"/>
                    <a:pt x="792" y="696"/>
                    <a:pt x="880" y="720"/>
                  </a:cubicBezTo>
                  <a:cubicBezTo>
                    <a:pt x="968" y="744"/>
                    <a:pt x="1128" y="792"/>
                    <a:pt x="1216" y="816"/>
                  </a:cubicBezTo>
                  <a:cubicBezTo>
                    <a:pt x="1304" y="840"/>
                    <a:pt x="1376" y="856"/>
                    <a:pt x="1408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8"/>
            <p:cNvSpPr>
              <a:spLocks/>
            </p:cNvSpPr>
            <p:nvPr/>
          </p:nvSpPr>
          <p:spPr bwMode="auto">
            <a:xfrm>
              <a:off x="192" y="864"/>
              <a:ext cx="960" cy="960"/>
            </a:xfrm>
            <a:custGeom>
              <a:avLst/>
              <a:gdLst>
                <a:gd name="T0" fmla="*/ 927 w 1408"/>
                <a:gd name="T1" fmla="*/ 0 h 864"/>
                <a:gd name="T2" fmla="*/ 731 w 1408"/>
                <a:gd name="T3" fmla="*/ 107 h 864"/>
                <a:gd name="T4" fmla="*/ 535 w 1408"/>
                <a:gd name="T5" fmla="*/ 107 h 864"/>
                <a:gd name="T6" fmla="*/ 240 w 1408"/>
                <a:gd name="T7" fmla="*/ 213 h 864"/>
                <a:gd name="T8" fmla="*/ 76 w 1408"/>
                <a:gd name="T9" fmla="*/ 373 h 864"/>
                <a:gd name="T10" fmla="*/ 11 w 1408"/>
                <a:gd name="T11" fmla="*/ 480 h 864"/>
                <a:gd name="T12" fmla="*/ 142 w 1408"/>
                <a:gd name="T13" fmla="*/ 640 h 864"/>
                <a:gd name="T14" fmla="*/ 469 w 1408"/>
                <a:gd name="T15" fmla="*/ 747 h 864"/>
                <a:gd name="T16" fmla="*/ 600 w 1408"/>
                <a:gd name="T17" fmla="*/ 800 h 864"/>
                <a:gd name="T18" fmla="*/ 829 w 1408"/>
                <a:gd name="T19" fmla="*/ 907 h 864"/>
                <a:gd name="T20" fmla="*/ 960 w 1408"/>
                <a:gd name="T21" fmla="*/ 960 h 8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8" h="864">
                  <a:moveTo>
                    <a:pt x="1360" y="0"/>
                  </a:moveTo>
                  <a:cubicBezTo>
                    <a:pt x="1264" y="40"/>
                    <a:pt x="1168" y="80"/>
                    <a:pt x="1072" y="96"/>
                  </a:cubicBezTo>
                  <a:cubicBezTo>
                    <a:pt x="976" y="112"/>
                    <a:pt x="904" y="80"/>
                    <a:pt x="784" y="96"/>
                  </a:cubicBezTo>
                  <a:cubicBezTo>
                    <a:pt x="664" y="112"/>
                    <a:pt x="464" y="152"/>
                    <a:pt x="352" y="192"/>
                  </a:cubicBezTo>
                  <a:cubicBezTo>
                    <a:pt x="240" y="232"/>
                    <a:pt x="168" y="296"/>
                    <a:pt x="112" y="336"/>
                  </a:cubicBezTo>
                  <a:cubicBezTo>
                    <a:pt x="56" y="376"/>
                    <a:pt x="0" y="392"/>
                    <a:pt x="16" y="432"/>
                  </a:cubicBezTo>
                  <a:cubicBezTo>
                    <a:pt x="32" y="472"/>
                    <a:pt x="96" y="536"/>
                    <a:pt x="208" y="576"/>
                  </a:cubicBezTo>
                  <a:cubicBezTo>
                    <a:pt x="320" y="616"/>
                    <a:pt x="576" y="648"/>
                    <a:pt x="688" y="672"/>
                  </a:cubicBezTo>
                  <a:cubicBezTo>
                    <a:pt x="800" y="696"/>
                    <a:pt x="792" y="696"/>
                    <a:pt x="880" y="720"/>
                  </a:cubicBezTo>
                  <a:cubicBezTo>
                    <a:pt x="968" y="744"/>
                    <a:pt x="1128" y="792"/>
                    <a:pt x="1216" y="816"/>
                  </a:cubicBezTo>
                  <a:cubicBezTo>
                    <a:pt x="1304" y="840"/>
                    <a:pt x="1376" y="856"/>
                    <a:pt x="1408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9"/>
            <p:cNvSpPr>
              <a:spLocks/>
            </p:cNvSpPr>
            <p:nvPr/>
          </p:nvSpPr>
          <p:spPr bwMode="auto">
            <a:xfrm>
              <a:off x="-103" y="864"/>
              <a:ext cx="448" cy="584"/>
            </a:xfrm>
            <a:custGeom>
              <a:avLst/>
              <a:gdLst>
                <a:gd name="T0" fmla="*/ 448 w 448"/>
                <a:gd name="T1" fmla="*/ 0 h 584"/>
                <a:gd name="T2" fmla="*/ 112 w 448"/>
                <a:gd name="T3" fmla="*/ 144 h 584"/>
                <a:gd name="T4" fmla="*/ 16 w 448"/>
                <a:gd name="T5" fmla="*/ 288 h 584"/>
                <a:gd name="T6" fmla="*/ 16 w 448"/>
                <a:gd name="T7" fmla="*/ 576 h 584"/>
                <a:gd name="T8" fmla="*/ 16 w 448"/>
                <a:gd name="T9" fmla="*/ 336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584">
                  <a:moveTo>
                    <a:pt x="448" y="0"/>
                  </a:moveTo>
                  <a:cubicBezTo>
                    <a:pt x="316" y="48"/>
                    <a:pt x="184" y="96"/>
                    <a:pt x="112" y="144"/>
                  </a:cubicBezTo>
                  <a:cubicBezTo>
                    <a:pt x="40" y="192"/>
                    <a:pt x="32" y="216"/>
                    <a:pt x="16" y="288"/>
                  </a:cubicBezTo>
                  <a:cubicBezTo>
                    <a:pt x="0" y="360"/>
                    <a:pt x="16" y="568"/>
                    <a:pt x="16" y="576"/>
                  </a:cubicBezTo>
                  <a:cubicBezTo>
                    <a:pt x="16" y="584"/>
                    <a:pt x="16" y="460"/>
                    <a:pt x="16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10"/>
            <p:cNvSpPr>
              <a:spLocks/>
            </p:cNvSpPr>
            <p:nvPr/>
          </p:nvSpPr>
          <p:spPr bwMode="auto">
            <a:xfrm>
              <a:off x="-96" y="1380"/>
              <a:ext cx="864" cy="432"/>
            </a:xfrm>
            <a:custGeom>
              <a:avLst/>
              <a:gdLst>
                <a:gd name="T0" fmla="*/ 864 w 576"/>
                <a:gd name="T1" fmla="*/ 432 h 384"/>
                <a:gd name="T2" fmla="*/ 504 w 576"/>
                <a:gd name="T3" fmla="*/ 324 h 384"/>
                <a:gd name="T4" fmla="*/ 144 w 576"/>
                <a:gd name="T5" fmla="*/ 162 h 384"/>
                <a:gd name="T6" fmla="*/ 0 w 576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6" h="384">
                  <a:moveTo>
                    <a:pt x="576" y="384"/>
                  </a:moveTo>
                  <a:cubicBezTo>
                    <a:pt x="496" y="356"/>
                    <a:pt x="416" y="328"/>
                    <a:pt x="336" y="288"/>
                  </a:cubicBezTo>
                  <a:cubicBezTo>
                    <a:pt x="256" y="248"/>
                    <a:pt x="152" y="192"/>
                    <a:pt x="96" y="144"/>
                  </a:cubicBezTo>
                  <a:cubicBezTo>
                    <a:pt x="40" y="96"/>
                    <a:pt x="20" y="4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990600" y="2770188"/>
            <a:ext cx="4495800" cy="2289175"/>
            <a:chOff x="624" y="382"/>
            <a:chExt cx="2832" cy="1442"/>
          </a:xfrm>
        </p:grpSpPr>
        <p:sp>
          <p:nvSpPr>
            <p:cNvPr id="21570" name="Rectangle 12"/>
            <p:cNvSpPr>
              <a:spLocks noChangeArrowheads="1"/>
            </p:cNvSpPr>
            <p:nvPr/>
          </p:nvSpPr>
          <p:spPr bwMode="auto">
            <a:xfrm>
              <a:off x="624" y="382"/>
              <a:ext cx="216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1" name="Oval 13"/>
            <p:cNvSpPr>
              <a:spLocks noChangeArrowheads="1"/>
            </p:cNvSpPr>
            <p:nvPr/>
          </p:nvSpPr>
          <p:spPr bwMode="auto">
            <a:xfrm>
              <a:off x="2064" y="384"/>
              <a:ext cx="1392" cy="14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1508" name="Group 14"/>
          <p:cNvGrpSpPr>
            <a:grpSpLocks/>
          </p:cNvGrpSpPr>
          <p:nvPr/>
        </p:nvGrpSpPr>
        <p:grpSpPr bwMode="auto">
          <a:xfrm>
            <a:off x="-152400" y="2771775"/>
            <a:ext cx="5105400" cy="2286000"/>
            <a:chOff x="0" y="336"/>
            <a:chExt cx="3216" cy="1440"/>
          </a:xfrm>
        </p:grpSpPr>
        <p:sp>
          <p:nvSpPr>
            <p:cNvPr id="21568" name="Rectangle 15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69" name="Oval 16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1509" name="Group 17"/>
          <p:cNvGrpSpPr>
            <a:grpSpLocks/>
          </p:cNvGrpSpPr>
          <p:nvPr/>
        </p:nvGrpSpPr>
        <p:grpSpPr bwMode="auto">
          <a:xfrm flipH="1">
            <a:off x="4038600" y="2895600"/>
            <a:ext cx="5105400" cy="2286000"/>
            <a:chOff x="0" y="336"/>
            <a:chExt cx="3216" cy="1440"/>
          </a:xfrm>
        </p:grpSpPr>
        <p:sp>
          <p:nvSpPr>
            <p:cNvPr id="21566" name="Rectangle 18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67" name="Oval 19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93" name="Freeform 21"/>
          <p:cNvSpPr>
            <a:spLocks/>
          </p:cNvSpPr>
          <p:nvPr/>
        </p:nvSpPr>
        <p:spPr bwMode="auto">
          <a:xfrm>
            <a:off x="48768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4953000" y="28194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029200" y="27432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04800" y="1050925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</a:rPr>
              <a:t>Wedge shaped blades smooth and straighten the edge of wood.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04800" y="553085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E48800"/>
                </a:solidFill>
              </a:rPr>
              <a:t>Driven by a pulley,                                                                                the cutter rotates around an axle.</a:t>
            </a:r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 rot="-3201953">
            <a:off x="8267700" y="65722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 rot="3473077">
            <a:off x="8420100" y="64960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 rot="-10017643">
            <a:off x="8591550" y="662940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 rot="-3201953">
            <a:off x="8743950" y="6572250"/>
            <a:ext cx="342900" cy="304800"/>
          </a:xfrm>
          <a:custGeom>
            <a:avLst/>
            <a:gdLst>
              <a:gd name="T0" fmla="*/ 76200 w 216"/>
              <a:gd name="T1" fmla="*/ 76200 h 192"/>
              <a:gd name="T2" fmla="*/ 76200 w 216"/>
              <a:gd name="T3" fmla="*/ 152400 h 192"/>
              <a:gd name="T4" fmla="*/ 152400 w 216"/>
              <a:gd name="T5" fmla="*/ 228600 h 192"/>
              <a:gd name="T6" fmla="*/ 304800 w 216"/>
              <a:gd name="T7" fmla="*/ 228600 h 192"/>
              <a:gd name="T8" fmla="*/ 304800 w 216"/>
              <a:gd name="T9" fmla="*/ 304800 h 192"/>
              <a:gd name="T10" fmla="*/ 76200 w 216"/>
              <a:gd name="T11" fmla="*/ 228600 h 192"/>
              <a:gd name="T12" fmla="*/ 0 w 216"/>
              <a:gd name="T13" fmla="*/ 76200 h 192"/>
              <a:gd name="T14" fmla="*/ 76200 w 216"/>
              <a:gd name="T15" fmla="*/ 0 h 192"/>
              <a:gd name="T16" fmla="*/ 76200 w 216"/>
              <a:gd name="T17" fmla="*/ 7620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" h="192">
                <a:moveTo>
                  <a:pt x="48" y="48"/>
                </a:moveTo>
                <a:cubicBezTo>
                  <a:pt x="48" y="64"/>
                  <a:pt x="40" y="80"/>
                  <a:pt x="48" y="96"/>
                </a:cubicBezTo>
                <a:cubicBezTo>
                  <a:pt x="56" y="112"/>
                  <a:pt x="72" y="136"/>
                  <a:pt x="96" y="144"/>
                </a:cubicBezTo>
                <a:cubicBezTo>
                  <a:pt x="120" y="152"/>
                  <a:pt x="176" y="136"/>
                  <a:pt x="192" y="144"/>
                </a:cubicBezTo>
                <a:cubicBezTo>
                  <a:pt x="208" y="152"/>
                  <a:pt x="216" y="192"/>
                  <a:pt x="192" y="192"/>
                </a:cubicBezTo>
                <a:cubicBezTo>
                  <a:pt x="168" y="192"/>
                  <a:pt x="80" y="168"/>
                  <a:pt x="48" y="144"/>
                </a:cubicBezTo>
                <a:cubicBezTo>
                  <a:pt x="16" y="120"/>
                  <a:pt x="0" y="72"/>
                  <a:pt x="0" y="48"/>
                </a:cubicBezTo>
                <a:cubicBezTo>
                  <a:pt x="0" y="24"/>
                  <a:pt x="40" y="0"/>
                  <a:pt x="48" y="0"/>
                </a:cubicBezTo>
                <a:cubicBezTo>
                  <a:pt x="56" y="0"/>
                  <a:pt x="48" y="32"/>
                  <a:pt x="48" y="48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228600" y="3124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OUTFEED TABLE</a:t>
            </a:r>
          </a:p>
        </p:txBody>
      </p:sp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6629400" y="3124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INFEED TABLE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657600" y="762000"/>
            <a:ext cx="502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</a:rPr>
              <a:t>This removes wood as it passes over the cutters…</a:t>
            </a:r>
          </a:p>
        </p:txBody>
      </p: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3733800" y="1689100"/>
            <a:ext cx="5334000" cy="1082675"/>
            <a:chOff x="2400" y="1046"/>
            <a:chExt cx="3216" cy="682"/>
          </a:xfrm>
        </p:grpSpPr>
        <p:grpSp>
          <p:nvGrpSpPr>
            <p:cNvPr id="21562" name="Group 37"/>
            <p:cNvGrpSpPr>
              <a:grpSpLocks/>
            </p:cNvGrpSpPr>
            <p:nvPr/>
          </p:nvGrpSpPr>
          <p:grpSpPr bwMode="auto">
            <a:xfrm>
              <a:off x="3792" y="1046"/>
              <a:ext cx="1728" cy="674"/>
              <a:chOff x="3792" y="959"/>
              <a:chExt cx="1728" cy="674"/>
            </a:xfrm>
          </p:grpSpPr>
          <p:sp>
            <p:nvSpPr>
              <p:cNvPr id="21564" name="Text Box 38"/>
              <p:cNvSpPr txBox="1">
                <a:spLocks noChangeArrowheads="1"/>
              </p:cNvSpPr>
              <p:nvPr/>
            </p:nvSpPr>
            <p:spPr bwMode="auto">
              <a:xfrm>
                <a:off x="3792" y="959"/>
                <a:ext cx="1344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FF0000"/>
                    </a:solidFill>
                  </a:rPr>
                  <a:t>The INFEED table is usually set 1/16</a:t>
                </a:r>
                <a:r>
                  <a:rPr lang="en-US" altLang="en-US" sz="1600" b="1" baseline="30000">
                    <a:solidFill>
                      <a:srgbClr val="FF0000"/>
                    </a:solidFill>
                  </a:rPr>
                  <a:t>th”</a:t>
                </a:r>
                <a:r>
                  <a:rPr lang="en-US" altLang="en-US" sz="1600" b="1">
                    <a:solidFill>
                      <a:srgbClr val="FF0000"/>
                    </a:solidFill>
                  </a:rPr>
                  <a:t> lower than the OUTFEED table.</a:t>
                </a:r>
              </a:p>
            </p:txBody>
          </p:sp>
          <p:sp>
            <p:nvSpPr>
              <p:cNvPr id="21565" name="AutoShape 39"/>
              <p:cNvSpPr>
                <a:spLocks noChangeArrowheads="1"/>
              </p:cNvSpPr>
              <p:nvPr/>
            </p:nvSpPr>
            <p:spPr bwMode="auto">
              <a:xfrm>
                <a:off x="5232" y="960"/>
                <a:ext cx="288" cy="672"/>
              </a:xfrm>
              <a:prstGeom prst="downArrow">
                <a:avLst>
                  <a:gd name="adj1" fmla="val 50000"/>
                  <a:gd name="adj2" fmla="val 58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563" name="Line 40"/>
            <p:cNvSpPr>
              <a:spLocks noChangeShapeType="1"/>
            </p:cNvSpPr>
            <p:nvPr/>
          </p:nvSpPr>
          <p:spPr bwMode="auto">
            <a:xfrm>
              <a:off x="2400" y="1728"/>
              <a:ext cx="321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685800" y="492125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</a:rPr>
              <a:t>… and onto the OUTFEED table.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6353175" y="3352800"/>
            <a:ext cx="2943225" cy="685800"/>
            <a:chOff x="3762" y="2640"/>
            <a:chExt cx="1854" cy="432"/>
          </a:xfrm>
        </p:grpSpPr>
        <p:sp>
          <p:nvSpPr>
            <p:cNvPr id="21560" name="Text Box 43"/>
            <p:cNvSpPr txBox="1">
              <a:spLocks noChangeArrowheads="1"/>
            </p:cNvSpPr>
            <p:nvPr/>
          </p:nvSpPr>
          <p:spPr bwMode="auto">
            <a:xfrm>
              <a:off x="3840" y="2688"/>
              <a:ext cx="177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bg1"/>
                  </a:solidFill>
                </a:rPr>
                <a:t>Change the setting by raising or lowering the INFEED table.</a:t>
              </a:r>
            </a:p>
          </p:txBody>
        </p:sp>
        <p:sp>
          <p:nvSpPr>
            <p:cNvPr id="21561" name="AutoShape 44"/>
            <p:cNvSpPr>
              <a:spLocks noChangeArrowheads="1"/>
            </p:cNvSpPr>
            <p:nvPr/>
          </p:nvSpPr>
          <p:spPr bwMode="auto">
            <a:xfrm>
              <a:off x="3762" y="2640"/>
              <a:ext cx="96" cy="432"/>
            </a:xfrm>
            <a:prstGeom prst="upDownArrow">
              <a:avLst>
                <a:gd name="adj1" fmla="val 50000"/>
                <a:gd name="adj2" fmla="val 9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117" name="Group 45"/>
          <p:cNvGrpSpPr>
            <a:grpSpLocks/>
          </p:cNvGrpSpPr>
          <p:nvPr/>
        </p:nvGrpSpPr>
        <p:grpSpPr bwMode="auto">
          <a:xfrm flipH="1">
            <a:off x="4038600" y="2786063"/>
            <a:ext cx="5105400" cy="2286000"/>
            <a:chOff x="0" y="336"/>
            <a:chExt cx="3216" cy="1440"/>
          </a:xfrm>
        </p:grpSpPr>
        <p:sp>
          <p:nvSpPr>
            <p:cNvPr id="21558" name="Rectangle 46"/>
            <p:cNvSpPr>
              <a:spLocks noChangeArrowheads="1"/>
            </p:cNvSpPr>
            <p:nvPr/>
          </p:nvSpPr>
          <p:spPr bwMode="auto">
            <a:xfrm flipH="1">
              <a:off x="0" y="336"/>
              <a:ext cx="2400" cy="72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9" name="Oval 47"/>
            <p:cNvSpPr>
              <a:spLocks noChangeArrowheads="1"/>
            </p:cNvSpPr>
            <p:nvPr/>
          </p:nvSpPr>
          <p:spPr bwMode="auto">
            <a:xfrm flipH="1">
              <a:off x="1776" y="384"/>
              <a:ext cx="1440" cy="13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248400" y="3900488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9" name="Text Box 49"/>
          <p:cNvSpPr txBox="1">
            <a:spLocks noChangeArrowheads="1"/>
          </p:cNvSpPr>
          <p:nvPr/>
        </p:nvSpPr>
        <p:spPr bwMode="auto">
          <a:xfrm>
            <a:off x="285750" y="3402013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This side is preset… NEVER change this side!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629400" y="2971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INFEED TABLE</a:t>
            </a:r>
          </a:p>
        </p:txBody>
      </p: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2924175" y="2390775"/>
            <a:ext cx="2971800" cy="2971800"/>
            <a:chOff x="1842" y="1506"/>
            <a:chExt cx="1872" cy="1872"/>
          </a:xfrm>
        </p:grpSpPr>
        <p:sp>
          <p:nvSpPr>
            <p:cNvPr id="21544" name="Oval 52"/>
            <p:cNvSpPr>
              <a:spLocks noChangeArrowheads="1"/>
            </p:cNvSpPr>
            <p:nvPr/>
          </p:nvSpPr>
          <p:spPr bwMode="auto">
            <a:xfrm>
              <a:off x="2181" y="1842"/>
              <a:ext cx="1200" cy="1200"/>
            </a:xfrm>
            <a:prstGeom prst="ellipse">
              <a:avLst/>
            </a:prstGeom>
            <a:solidFill>
              <a:srgbClr val="C0C0C0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45" name="Group 53"/>
            <p:cNvGrpSpPr>
              <a:grpSpLocks/>
            </p:cNvGrpSpPr>
            <p:nvPr/>
          </p:nvGrpSpPr>
          <p:grpSpPr bwMode="auto">
            <a:xfrm rot="8289621" flipH="1">
              <a:off x="2613" y="1842"/>
              <a:ext cx="432" cy="48"/>
              <a:chOff x="3168" y="1584"/>
              <a:chExt cx="432" cy="48"/>
            </a:xfrm>
          </p:grpSpPr>
          <p:sp>
            <p:nvSpPr>
              <p:cNvPr id="21555" name="Rectangle 54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6" name="AutoShape 55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7" name="Line 56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6" name="Group 57"/>
            <p:cNvGrpSpPr>
              <a:grpSpLocks/>
            </p:cNvGrpSpPr>
            <p:nvPr/>
          </p:nvGrpSpPr>
          <p:grpSpPr bwMode="auto">
            <a:xfrm rot="16655974" flipH="1">
              <a:off x="2997" y="2793"/>
              <a:ext cx="432" cy="48"/>
              <a:chOff x="3168" y="1584"/>
              <a:chExt cx="432" cy="48"/>
            </a:xfrm>
          </p:grpSpPr>
          <p:sp>
            <p:nvSpPr>
              <p:cNvPr id="21552" name="Rectangle 58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3" name="AutoShape 59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4" name="Line 60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47" name="Group 61"/>
            <p:cNvGrpSpPr>
              <a:grpSpLocks/>
            </p:cNvGrpSpPr>
            <p:nvPr/>
          </p:nvGrpSpPr>
          <p:grpSpPr bwMode="auto">
            <a:xfrm rot="1635025" flipH="1">
              <a:off x="2031" y="2631"/>
              <a:ext cx="432" cy="48"/>
              <a:chOff x="3168" y="1584"/>
              <a:chExt cx="432" cy="48"/>
            </a:xfrm>
          </p:grpSpPr>
          <p:sp>
            <p:nvSpPr>
              <p:cNvPr id="21549" name="Rectangle 62"/>
              <p:cNvSpPr>
                <a:spLocks noChangeArrowheads="1"/>
              </p:cNvSpPr>
              <p:nvPr/>
            </p:nvSpPr>
            <p:spPr bwMode="auto">
              <a:xfrm>
                <a:off x="3168" y="1584"/>
                <a:ext cx="432" cy="4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0" name="AutoShape 63"/>
              <p:cNvSpPr>
                <a:spLocks noChangeArrowheads="1"/>
              </p:cNvSpPr>
              <p:nvPr/>
            </p:nvSpPr>
            <p:spPr bwMode="auto">
              <a:xfrm flipH="1">
                <a:off x="3504" y="1584"/>
                <a:ext cx="96" cy="48"/>
              </a:xfrm>
              <a:prstGeom prst="rtTriangle">
                <a:avLst/>
              </a:prstGeom>
              <a:solidFill>
                <a:schemeClr val="bg1"/>
              </a:solidFill>
              <a:ln w="349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51" name="Line 64"/>
              <p:cNvSpPr>
                <a:spLocks noChangeShapeType="1"/>
              </p:cNvSpPr>
              <p:nvPr/>
            </p:nvSpPr>
            <p:spPr bwMode="auto">
              <a:xfrm flipV="1">
                <a:off x="3478" y="158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8" name="Oval 65"/>
            <p:cNvSpPr>
              <a:spLocks noChangeArrowheads="1"/>
            </p:cNvSpPr>
            <p:nvPr/>
          </p:nvSpPr>
          <p:spPr bwMode="auto">
            <a:xfrm>
              <a:off x="1842" y="1506"/>
              <a:ext cx="1872" cy="187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32" name="Line 66"/>
          <p:cNvSpPr>
            <a:spLocks noChangeShapeType="1"/>
          </p:cNvSpPr>
          <p:nvPr/>
        </p:nvSpPr>
        <p:spPr bwMode="auto">
          <a:xfrm>
            <a:off x="4533900" y="3743325"/>
            <a:ext cx="16764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67"/>
          <p:cNvSpPr>
            <a:spLocks noChangeShapeType="1"/>
          </p:cNvSpPr>
          <p:nvPr/>
        </p:nvSpPr>
        <p:spPr bwMode="auto">
          <a:xfrm>
            <a:off x="4216400" y="3959225"/>
            <a:ext cx="15240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Oval 68"/>
          <p:cNvSpPr>
            <a:spLocks noChangeArrowheads="1"/>
          </p:cNvSpPr>
          <p:nvPr/>
        </p:nvSpPr>
        <p:spPr bwMode="auto">
          <a:xfrm>
            <a:off x="4191000" y="3667125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5575300" y="5229225"/>
            <a:ext cx="685800" cy="685800"/>
            <a:chOff x="3496" y="2736"/>
            <a:chExt cx="432" cy="432"/>
          </a:xfrm>
        </p:grpSpPr>
        <p:sp>
          <p:nvSpPr>
            <p:cNvPr id="21537" name="Oval 70"/>
            <p:cNvSpPr>
              <a:spLocks noChangeArrowheads="1"/>
            </p:cNvSpPr>
            <p:nvPr/>
          </p:nvSpPr>
          <p:spPr bwMode="auto">
            <a:xfrm>
              <a:off x="3496" y="2736"/>
              <a:ext cx="432" cy="43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8" name="Oval 71"/>
            <p:cNvSpPr>
              <a:spLocks noChangeArrowheads="1"/>
            </p:cNvSpPr>
            <p:nvPr/>
          </p:nvSpPr>
          <p:spPr bwMode="auto">
            <a:xfrm>
              <a:off x="3664" y="29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9" name="Oval 72"/>
            <p:cNvSpPr>
              <a:spLocks noChangeArrowheads="1"/>
            </p:cNvSpPr>
            <p:nvPr/>
          </p:nvSpPr>
          <p:spPr bwMode="auto">
            <a:xfrm>
              <a:off x="3728" y="30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0" name="Oval 73"/>
            <p:cNvSpPr>
              <a:spLocks noChangeArrowheads="1"/>
            </p:cNvSpPr>
            <p:nvPr/>
          </p:nvSpPr>
          <p:spPr bwMode="auto">
            <a:xfrm>
              <a:off x="36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1" name="Oval 74"/>
            <p:cNvSpPr>
              <a:spLocks noChangeArrowheads="1"/>
            </p:cNvSpPr>
            <p:nvPr/>
          </p:nvSpPr>
          <p:spPr bwMode="auto">
            <a:xfrm>
              <a:off x="3584" y="29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2" name="Oval 75"/>
            <p:cNvSpPr>
              <a:spLocks noChangeArrowheads="1"/>
            </p:cNvSpPr>
            <p:nvPr/>
          </p:nvSpPr>
          <p:spPr bwMode="auto">
            <a:xfrm>
              <a:off x="3568" y="28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3" name="Oval 76"/>
            <p:cNvSpPr>
              <a:spLocks noChangeArrowheads="1"/>
            </p:cNvSpPr>
            <p:nvPr/>
          </p:nvSpPr>
          <p:spPr bwMode="auto">
            <a:xfrm>
              <a:off x="3784" y="28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" y="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How the Jointer 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2" dur="2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2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6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6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6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" grpId="0" animBg="1"/>
      <p:bldP spid="3093" grpId="1" animBg="1"/>
      <p:bldP spid="3094" grpId="0" animBg="1"/>
      <p:bldP spid="3094" grpId="1" animBg="1"/>
      <p:bldP spid="3095" grpId="0" animBg="1"/>
      <p:bldP spid="3095" grpId="1" animBg="1"/>
      <p:bldP spid="3096" grpId="0" animBg="1"/>
      <p:bldP spid="3096" grpId="1" animBg="1"/>
      <p:bldP spid="3097" grpId="0" animBg="1"/>
      <p:bldP spid="3097" grpId="1" animBg="1"/>
      <p:bldP spid="3098" grpId="0"/>
      <p:bldP spid="3099" grpId="0"/>
      <p:bldP spid="3099" grpId="1"/>
      <p:bldP spid="3100" grpId="0" animBg="1"/>
      <p:bldP spid="3101" grpId="0" animBg="1"/>
      <p:bldP spid="3102" grpId="0" animBg="1"/>
      <p:bldP spid="3103" grpId="0" animBg="1"/>
      <p:bldP spid="3107" grpId="0"/>
      <p:bldP spid="3113" grpId="0"/>
      <p:bldP spid="3120" grpId="0" animBg="1"/>
      <p:bldP spid="3122" grpId="0"/>
      <p:bldP spid="3140" grpId="0" animBg="1"/>
      <p:bldP spid="30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4763" y="4894263"/>
            <a:ext cx="8686801" cy="1354137"/>
          </a:xfrm>
        </p:spPr>
        <p:txBody>
          <a:bodyPr/>
          <a:lstStyle/>
          <a:p>
            <a:r>
              <a:rPr lang="en-US" altLang="en-US" smtClean="0"/>
              <a:t>OUTFEED				INFEED</a:t>
            </a:r>
          </a:p>
        </p:txBody>
      </p:sp>
      <p:pic>
        <p:nvPicPr>
          <p:cNvPr id="22531" name="Picture 2" descr="The motion of a planing blade inside a joint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627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752600" y="1905000"/>
            <a:ext cx="53340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24600" y="1981200"/>
            <a:ext cx="4572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883</Words>
  <Application>Microsoft Office PowerPoint</Application>
  <PresentationFormat>On-screen Show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1_Default Design</vt:lpstr>
      <vt:lpstr>The Jointer</vt:lpstr>
      <vt:lpstr>Slide 2</vt:lpstr>
      <vt:lpstr>Slide 3</vt:lpstr>
      <vt:lpstr>Slide 4</vt:lpstr>
      <vt:lpstr>Slide 5</vt:lpstr>
      <vt:lpstr>Slide 6</vt:lpstr>
      <vt:lpstr>Slide 7</vt:lpstr>
      <vt:lpstr>Slide 8</vt:lpstr>
      <vt:lpstr>OUTFEED    INFEED</vt:lpstr>
      <vt:lpstr>Slide 10</vt:lpstr>
      <vt:lpstr>Place your board on the jointer with curved side up and the ends down.    </vt:lpstr>
      <vt:lpstr>Place your board on the jointer with curved side up and the ends down.    As you remove wood from the ends the board will become straight.</vt:lpstr>
      <vt:lpstr>If you put the board like this on the jointer it will rock as you shift pressure from the infeed table to the outfeed table.</vt:lpstr>
      <vt:lpstr>Check that the fence is square to the table.</vt:lpstr>
      <vt:lpstr>For smoothing the FACE of boards use push blocks.</vt:lpstr>
      <vt:lpstr>Pushblocks</vt:lpstr>
      <vt:lpstr>For smoothing the edge of boards less than 4 inches wide use push sticks or push blocks. </vt:lpstr>
      <vt:lpstr>Slide 18</vt:lpstr>
      <vt:lpstr>Slide 19</vt:lpstr>
      <vt:lpstr>As the board passes the cutter, pressure is shifted to the outfeed table.</vt:lpstr>
      <vt:lpstr>To begin, pressure is applied over the infeed table.</vt:lpstr>
      <vt:lpstr>Start with pressure on the infeed table.</vt:lpstr>
      <vt:lpstr>Shift pressure to the outfeed table.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Jointer</dc:title>
  <dc:creator>CURRENT USER</dc:creator>
  <cp:lastModifiedBy>LThibault</cp:lastModifiedBy>
  <cp:revision>10</cp:revision>
  <dcterms:created xsi:type="dcterms:W3CDTF">2015-09-13T05:04:23Z</dcterms:created>
  <dcterms:modified xsi:type="dcterms:W3CDTF">2015-09-18T23:08:06Z</dcterms:modified>
</cp:coreProperties>
</file>