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sldIdLst>
    <p:sldId id="305" r:id="rId2"/>
    <p:sldId id="256" r:id="rId3"/>
    <p:sldId id="303" r:id="rId4"/>
    <p:sldId id="294" r:id="rId5"/>
    <p:sldId id="295" r:id="rId6"/>
    <p:sldId id="290" r:id="rId7"/>
    <p:sldId id="279" r:id="rId8"/>
    <p:sldId id="276" r:id="rId9"/>
    <p:sldId id="300" r:id="rId10"/>
    <p:sldId id="299" r:id="rId11"/>
    <p:sldId id="274" r:id="rId12"/>
    <p:sldId id="284" r:id="rId13"/>
    <p:sldId id="287" r:id="rId14"/>
    <p:sldId id="277" r:id="rId15"/>
    <p:sldId id="301" r:id="rId16"/>
    <p:sldId id="291" r:id="rId17"/>
    <p:sldId id="292" r:id="rId18"/>
    <p:sldId id="283" r:id="rId19"/>
    <p:sldId id="304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C00"/>
    <a:srgbClr val="3366FF"/>
    <a:srgbClr val="990033"/>
    <a:srgbClr val="99CC00"/>
    <a:srgbClr val="CC0000"/>
    <a:srgbClr val="009999"/>
    <a:srgbClr val="CC00CC"/>
    <a:srgbClr val="0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4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76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0B9A-7F4D-4821-9999-D7FEACAAE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7877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C223-A619-4CF5-BD0A-9ED2B2A1D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943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4EED-FA1A-4CEF-8210-12C71FBD9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947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C886-6B0D-40CD-AFC5-2B63E7FCE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046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999A-5FD9-4D60-A4F2-7BB0BBDAC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5789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1BFE-01C6-4326-801C-2BDAE0AD9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03873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A330-9B87-4890-AA24-B08568F88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8296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4C5E-6DAF-415F-B209-CEB4A8604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0350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0BB9-0D3E-44E0-AECE-885961E5A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1730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E08D-4D4C-4062-B00B-39F1AF505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6354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3BA5-59B8-4C3E-A6C6-5E25210A2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52618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4E13298-7D7C-4B2B-B96D-6216324A0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18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latin typeface="+mn-lt"/>
              </a:rPr>
              <a:t>Thanks to Tom </a:t>
            </a:r>
            <a:r>
              <a:rPr lang="en-US" sz="5400" dirty="0" err="1" smtClean="0">
                <a:latin typeface="+mn-lt"/>
              </a:rPr>
              <a:t>Bockman</a:t>
            </a:r>
            <a:r>
              <a:rPr lang="en-US" sz="5400" dirty="0" smtClean="0">
                <a:latin typeface="+mn-lt"/>
              </a:rPr>
              <a:t>, </a:t>
            </a:r>
            <a:br>
              <a:rPr lang="en-US" sz="5400" dirty="0" smtClean="0">
                <a:latin typeface="+mn-lt"/>
              </a:rPr>
            </a:br>
            <a:r>
              <a:rPr lang="en-US" sz="5400" dirty="0" smtClean="0">
                <a:latin typeface="+mn-lt"/>
              </a:rPr>
              <a:t>of Prescott, Arizona </a:t>
            </a:r>
            <a:br>
              <a:rPr lang="en-US" sz="5400" dirty="0" smtClean="0">
                <a:latin typeface="+mn-lt"/>
              </a:rPr>
            </a:b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5400" dirty="0" smtClean="0">
                <a:latin typeface="+mn-lt"/>
              </a:rPr>
              <a:t>who created this slideshow</a:t>
            </a:r>
            <a:r>
              <a:rPr lang="en-US" dirty="0" smtClean="0">
                <a:latin typeface="+mn-lt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3366FF"/>
                </a:solidFill>
              </a:rPr>
              <a:t>Calculate the Length of a Bandsaw Blade.</a:t>
            </a: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5969000" y="1689100"/>
            <a:ext cx="2057400" cy="2082800"/>
            <a:chOff x="7940" y="3020"/>
            <a:chExt cx="3240" cy="3280"/>
          </a:xfrm>
        </p:grpSpPr>
        <p:sp>
          <p:nvSpPr>
            <p:cNvPr id="11312" name="Oval 4"/>
            <p:cNvSpPr>
              <a:spLocks noChangeArrowheads="1"/>
            </p:cNvSpPr>
            <p:nvPr/>
          </p:nvSpPr>
          <p:spPr bwMode="auto">
            <a:xfrm>
              <a:off x="7940" y="3020"/>
              <a:ext cx="3240" cy="32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313" name="Oval 5"/>
            <p:cNvSpPr>
              <a:spLocks noChangeArrowheads="1"/>
            </p:cNvSpPr>
            <p:nvPr/>
          </p:nvSpPr>
          <p:spPr bwMode="auto">
            <a:xfrm>
              <a:off x="8160" y="3240"/>
              <a:ext cx="2880" cy="28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1314" name="Group 6"/>
            <p:cNvGrpSpPr>
              <a:grpSpLocks/>
            </p:cNvGrpSpPr>
            <p:nvPr/>
          </p:nvGrpSpPr>
          <p:grpSpPr bwMode="auto">
            <a:xfrm>
              <a:off x="9160" y="3180"/>
              <a:ext cx="900" cy="2960"/>
              <a:chOff x="9200" y="3340"/>
              <a:chExt cx="900" cy="2680"/>
            </a:xfrm>
          </p:grpSpPr>
          <p:sp>
            <p:nvSpPr>
              <p:cNvPr id="11326" name="AutoShape 7"/>
              <p:cNvSpPr>
                <a:spLocks noChangeArrowheads="1"/>
              </p:cNvSpPr>
              <p:nvPr/>
            </p:nvSpPr>
            <p:spPr bwMode="auto">
              <a:xfrm>
                <a:off x="9200" y="476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27" name="AutoShape 8"/>
              <p:cNvSpPr>
                <a:spLocks noChangeArrowheads="1"/>
              </p:cNvSpPr>
              <p:nvPr/>
            </p:nvSpPr>
            <p:spPr bwMode="auto">
              <a:xfrm rot="10800000">
                <a:off x="9200" y="334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1315" name="Group 9"/>
            <p:cNvGrpSpPr>
              <a:grpSpLocks/>
            </p:cNvGrpSpPr>
            <p:nvPr/>
          </p:nvGrpSpPr>
          <p:grpSpPr bwMode="auto">
            <a:xfrm rot="5400000">
              <a:off x="9130" y="3230"/>
              <a:ext cx="900" cy="2880"/>
              <a:chOff x="9440" y="3580"/>
              <a:chExt cx="900" cy="2680"/>
            </a:xfrm>
          </p:grpSpPr>
          <p:sp>
            <p:nvSpPr>
              <p:cNvPr id="11324" name="AutoShape 10"/>
              <p:cNvSpPr>
                <a:spLocks noChangeArrowheads="1"/>
              </p:cNvSpPr>
              <p:nvPr/>
            </p:nvSpPr>
            <p:spPr bwMode="auto">
              <a:xfrm>
                <a:off x="9440" y="500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25" name="AutoShape 11"/>
              <p:cNvSpPr>
                <a:spLocks noChangeArrowheads="1"/>
              </p:cNvSpPr>
              <p:nvPr/>
            </p:nvSpPr>
            <p:spPr bwMode="auto">
              <a:xfrm rot="10800000">
                <a:off x="9440" y="358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1316" name="Group 12"/>
            <p:cNvGrpSpPr>
              <a:grpSpLocks/>
            </p:cNvGrpSpPr>
            <p:nvPr/>
          </p:nvGrpSpPr>
          <p:grpSpPr bwMode="auto">
            <a:xfrm rot="-2761641">
              <a:off x="9142" y="3204"/>
              <a:ext cx="900" cy="2910"/>
              <a:chOff x="9200" y="3340"/>
              <a:chExt cx="900" cy="2680"/>
            </a:xfrm>
          </p:grpSpPr>
          <p:sp>
            <p:nvSpPr>
              <p:cNvPr id="11322" name="AutoShape 13"/>
              <p:cNvSpPr>
                <a:spLocks noChangeArrowheads="1"/>
              </p:cNvSpPr>
              <p:nvPr/>
            </p:nvSpPr>
            <p:spPr bwMode="auto">
              <a:xfrm>
                <a:off x="9200" y="476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23" name="AutoShape 14"/>
              <p:cNvSpPr>
                <a:spLocks noChangeArrowheads="1"/>
              </p:cNvSpPr>
              <p:nvPr/>
            </p:nvSpPr>
            <p:spPr bwMode="auto">
              <a:xfrm rot="10800000">
                <a:off x="9200" y="334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1317" name="Group 15"/>
            <p:cNvGrpSpPr>
              <a:grpSpLocks/>
            </p:cNvGrpSpPr>
            <p:nvPr/>
          </p:nvGrpSpPr>
          <p:grpSpPr bwMode="auto">
            <a:xfrm rot="2646417">
              <a:off x="9162" y="3180"/>
              <a:ext cx="900" cy="2960"/>
              <a:chOff x="9200" y="3340"/>
              <a:chExt cx="900" cy="2680"/>
            </a:xfrm>
          </p:grpSpPr>
          <p:sp>
            <p:nvSpPr>
              <p:cNvPr id="11320" name="AutoShape 16"/>
              <p:cNvSpPr>
                <a:spLocks noChangeArrowheads="1"/>
              </p:cNvSpPr>
              <p:nvPr/>
            </p:nvSpPr>
            <p:spPr bwMode="auto">
              <a:xfrm>
                <a:off x="9200" y="476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21" name="AutoShape 17"/>
              <p:cNvSpPr>
                <a:spLocks noChangeArrowheads="1"/>
              </p:cNvSpPr>
              <p:nvPr/>
            </p:nvSpPr>
            <p:spPr bwMode="auto">
              <a:xfrm rot="10800000">
                <a:off x="9200" y="334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1318" name="Oval 18"/>
            <p:cNvSpPr>
              <a:spLocks noChangeArrowheads="1"/>
            </p:cNvSpPr>
            <p:nvPr/>
          </p:nvSpPr>
          <p:spPr bwMode="auto">
            <a:xfrm>
              <a:off x="9520" y="458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319" name="AutoShape 19"/>
            <p:cNvSpPr>
              <a:spLocks noChangeArrowheads="1"/>
            </p:cNvSpPr>
            <p:nvPr/>
          </p:nvSpPr>
          <p:spPr bwMode="auto">
            <a:xfrm>
              <a:off x="7980" y="3040"/>
              <a:ext cx="3180" cy="3220"/>
            </a:xfrm>
            <a:custGeom>
              <a:avLst/>
              <a:gdLst>
                <a:gd name="T0" fmla="*/ 234 w 21600"/>
                <a:gd name="T1" fmla="*/ 0 h 21600"/>
                <a:gd name="T2" fmla="*/ 69 w 21600"/>
                <a:gd name="T3" fmla="*/ 70 h 21600"/>
                <a:gd name="T4" fmla="*/ 0 w 21600"/>
                <a:gd name="T5" fmla="*/ 240 h 21600"/>
                <a:gd name="T6" fmla="*/ 69 w 21600"/>
                <a:gd name="T7" fmla="*/ 410 h 21600"/>
                <a:gd name="T8" fmla="*/ 234 w 21600"/>
                <a:gd name="T9" fmla="*/ 480 h 21600"/>
                <a:gd name="T10" fmla="*/ 400 w 21600"/>
                <a:gd name="T11" fmla="*/ 410 h 21600"/>
                <a:gd name="T12" fmla="*/ 468 w 21600"/>
                <a:gd name="T13" fmla="*/ 240 h 21600"/>
                <a:gd name="T14" fmla="*/ 400 w 21600"/>
                <a:gd name="T15" fmla="*/ 7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6 h 21600"/>
                <a:gd name="T26" fmla="*/ 18435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06" y="10800"/>
                  </a:moveTo>
                  <a:cubicBezTo>
                    <a:pt x="1406" y="15988"/>
                    <a:pt x="5612" y="20194"/>
                    <a:pt x="10800" y="20194"/>
                  </a:cubicBezTo>
                  <a:cubicBezTo>
                    <a:pt x="15988" y="20194"/>
                    <a:pt x="20194" y="15988"/>
                    <a:pt x="20194" y="10800"/>
                  </a:cubicBezTo>
                  <a:cubicBezTo>
                    <a:pt x="20194" y="5612"/>
                    <a:pt x="15988" y="1406"/>
                    <a:pt x="10800" y="1406"/>
                  </a:cubicBezTo>
                  <a:cubicBezTo>
                    <a:pt x="5612" y="1406"/>
                    <a:pt x="1406" y="5612"/>
                    <a:pt x="1406" y="1080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5969000" y="4546600"/>
            <a:ext cx="2057400" cy="2082800"/>
            <a:chOff x="7940" y="3020"/>
            <a:chExt cx="3240" cy="3280"/>
          </a:xfrm>
        </p:grpSpPr>
        <p:sp>
          <p:nvSpPr>
            <p:cNvPr id="11296" name="Oval 21"/>
            <p:cNvSpPr>
              <a:spLocks noChangeArrowheads="1"/>
            </p:cNvSpPr>
            <p:nvPr/>
          </p:nvSpPr>
          <p:spPr bwMode="auto">
            <a:xfrm>
              <a:off x="7940" y="3020"/>
              <a:ext cx="3240" cy="32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97" name="Oval 22"/>
            <p:cNvSpPr>
              <a:spLocks noChangeArrowheads="1"/>
            </p:cNvSpPr>
            <p:nvPr/>
          </p:nvSpPr>
          <p:spPr bwMode="auto">
            <a:xfrm>
              <a:off x="8160" y="3240"/>
              <a:ext cx="2880" cy="28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1298" name="Group 23"/>
            <p:cNvGrpSpPr>
              <a:grpSpLocks/>
            </p:cNvGrpSpPr>
            <p:nvPr/>
          </p:nvGrpSpPr>
          <p:grpSpPr bwMode="auto">
            <a:xfrm>
              <a:off x="9160" y="3180"/>
              <a:ext cx="900" cy="2960"/>
              <a:chOff x="9200" y="3340"/>
              <a:chExt cx="900" cy="2680"/>
            </a:xfrm>
          </p:grpSpPr>
          <p:sp>
            <p:nvSpPr>
              <p:cNvPr id="11310" name="AutoShape 24"/>
              <p:cNvSpPr>
                <a:spLocks noChangeArrowheads="1"/>
              </p:cNvSpPr>
              <p:nvPr/>
            </p:nvSpPr>
            <p:spPr bwMode="auto">
              <a:xfrm>
                <a:off x="9200" y="476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11" name="AutoShape 25"/>
              <p:cNvSpPr>
                <a:spLocks noChangeArrowheads="1"/>
              </p:cNvSpPr>
              <p:nvPr/>
            </p:nvSpPr>
            <p:spPr bwMode="auto">
              <a:xfrm rot="10800000">
                <a:off x="9200" y="334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1299" name="Group 26"/>
            <p:cNvGrpSpPr>
              <a:grpSpLocks/>
            </p:cNvGrpSpPr>
            <p:nvPr/>
          </p:nvGrpSpPr>
          <p:grpSpPr bwMode="auto">
            <a:xfrm rot="5400000">
              <a:off x="9130" y="3230"/>
              <a:ext cx="900" cy="2880"/>
              <a:chOff x="9440" y="3580"/>
              <a:chExt cx="900" cy="2680"/>
            </a:xfrm>
          </p:grpSpPr>
          <p:sp>
            <p:nvSpPr>
              <p:cNvPr id="11308" name="AutoShape 27"/>
              <p:cNvSpPr>
                <a:spLocks noChangeArrowheads="1"/>
              </p:cNvSpPr>
              <p:nvPr/>
            </p:nvSpPr>
            <p:spPr bwMode="auto">
              <a:xfrm>
                <a:off x="9440" y="500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09" name="AutoShape 28"/>
              <p:cNvSpPr>
                <a:spLocks noChangeArrowheads="1"/>
              </p:cNvSpPr>
              <p:nvPr/>
            </p:nvSpPr>
            <p:spPr bwMode="auto">
              <a:xfrm rot="10800000">
                <a:off x="9440" y="358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1300" name="Group 29"/>
            <p:cNvGrpSpPr>
              <a:grpSpLocks/>
            </p:cNvGrpSpPr>
            <p:nvPr/>
          </p:nvGrpSpPr>
          <p:grpSpPr bwMode="auto">
            <a:xfrm rot="-2761641">
              <a:off x="9142" y="3204"/>
              <a:ext cx="900" cy="2910"/>
              <a:chOff x="9200" y="3340"/>
              <a:chExt cx="900" cy="2680"/>
            </a:xfrm>
          </p:grpSpPr>
          <p:sp>
            <p:nvSpPr>
              <p:cNvPr id="11306" name="AutoShape 30"/>
              <p:cNvSpPr>
                <a:spLocks noChangeArrowheads="1"/>
              </p:cNvSpPr>
              <p:nvPr/>
            </p:nvSpPr>
            <p:spPr bwMode="auto">
              <a:xfrm>
                <a:off x="9200" y="476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07" name="AutoShape 31"/>
              <p:cNvSpPr>
                <a:spLocks noChangeArrowheads="1"/>
              </p:cNvSpPr>
              <p:nvPr/>
            </p:nvSpPr>
            <p:spPr bwMode="auto">
              <a:xfrm rot="10800000">
                <a:off x="9200" y="334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1301" name="Group 32"/>
            <p:cNvGrpSpPr>
              <a:grpSpLocks/>
            </p:cNvGrpSpPr>
            <p:nvPr/>
          </p:nvGrpSpPr>
          <p:grpSpPr bwMode="auto">
            <a:xfrm rot="2646417">
              <a:off x="9162" y="3180"/>
              <a:ext cx="900" cy="2960"/>
              <a:chOff x="9200" y="3340"/>
              <a:chExt cx="900" cy="2680"/>
            </a:xfrm>
          </p:grpSpPr>
          <p:sp>
            <p:nvSpPr>
              <p:cNvPr id="11304" name="AutoShape 33"/>
              <p:cNvSpPr>
                <a:spLocks noChangeArrowheads="1"/>
              </p:cNvSpPr>
              <p:nvPr/>
            </p:nvSpPr>
            <p:spPr bwMode="auto">
              <a:xfrm>
                <a:off x="9200" y="476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05" name="AutoShape 34"/>
              <p:cNvSpPr>
                <a:spLocks noChangeArrowheads="1"/>
              </p:cNvSpPr>
              <p:nvPr/>
            </p:nvSpPr>
            <p:spPr bwMode="auto">
              <a:xfrm rot="10800000">
                <a:off x="9200" y="3340"/>
                <a:ext cx="900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1302" name="Oval 35"/>
            <p:cNvSpPr>
              <a:spLocks noChangeArrowheads="1"/>
            </p:cNvSpPr>
            <p:nvPr/>
          </p:nvSpPr>
          <p:spPr bwMode="auto">
            <a:xfrm>
              <a:off x="9520" y="458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303" name="AutoShape 36"/>
            <p:cNvSpPr>
              <a:spLocks noChangeArrowheads="1"/>
            </p:cNvSpPr>
            <p:nvPr/>
          </p:nvSpPr>
          <p:spPr bwMode="auto">
            <a:xfrm>
              <a:off x="7980" y="3040"/>
              <a:ext cx="3180" cy="3220"/>
            </a:xfrm>
            <a:custGeom>
              <a:avLst/>
              <a:gdLst>
                <a:gd name="T0" fmla="*/ 234 w 21600"/>
                <a:gd name="T1" fmla="*/ 0 h 21600"/>
                <a:gd name="T2" fmla="*/ 69 w 21600"/>
                <a:gd name="T3" fmla="*/ 70 h 21600"/>
                <a:gd name="T4" fmla="*/ 0 w 21600"/>
                <a:gd name="T5" fmla="*/ 240 h 21600"/>
                <a:gd name="T6" fmla="*/ 69 w 21600"/>
                <a:gd name="T7" fmla="*/ 410 h 21600"/>
                <a:gd name="T8" fmla="*/ 234 w 21600"/>
                <a:gd name="T9" fmla="*/ 480 h 21600"/>
                <a:gd name="T10" fmla="*/ 400 w 21600"/>
                <a:gd name="T11" fmla="*/ 410 h 21600"/>
                <a:gd name="T12" fmla="*/ 468 w 21600"/>
                <a:gd name="T13" fmla="*/ 240 h 21600"/>
                <a:gd name="T14" fmla="*/ 400 w 21600"/>
                <a:gd name="T15" fmla="*/ 7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6 h 21600"/>
                <a:gd name="T26" fmla="*/ 18435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06" y="10800"/>
                  </a:moveTo>
                  <a:cubicBezTo>
                    <a:pt x="1406" y="15988"/>
                    <a:pt x="5612" y="20194"/>
                    <a:pt x="10800" y="20194"/>
                  </a:cubicBezTo>
                  <a:cubicBezTo>
                    <a:pt x="15988" y="20194"/>
                    <a:pt x="20194" y="15988"/>
                    <a:pt x="20194" y="10800"/>
                  </a:cubicBezTo>
                  <a:cubicBezTo>
                    <a:pt x="20194" y="5612"/>
                    <a:pt x="15988" y="1406"/>
                    <a:pt x="10800" y="1406"/>
                  </a:cubicBezTo>
                  <a:cubicBezTo>
                    <a:pt x="5612" y="1406"/>
                    <a:pt x="1406" y="5612"/>
                    <a:pt x="1406" y="1080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1" name="Freeform 37"/>
          <p:cNvSpPr>
            <a:spLocks/>
          </p:cNvSpPr>
          <p:nvPr/>
        </p:nvSpPr>
        <p:spPr bwMode="auto">
          <a:xfrm>
            <a:off x="8026400" y="2641600"/>
            <a:ext cx="0" cy="2959100"/>
          </a:xfrm>
          <a:custGeom>
            <a:avLst/>
            <a:gdLst>
              <a:gd name="T0" fmla="*/ 0 w 1"/>
              <a:gd name="T1" fmla="*/ 0 h 4660"/>
              <a:gd name="T2" fmla="*/ 1 w 1"/>
              <a:gd name="T3" fmla="*/ 1879028500 h 46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660">
                <a:moveTo>
                  <a:pt x="0" y="0"/>
                </a:moveTo>
                <a:lnTo>
                  <a:pt x="1" y="46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2" name="Freeform 38"/>
          <p:cNvSpPr>
            <a:spLocks/>
          </p:cNvSpPr>
          <p:nvPr/>
        </p:nvSpPr>
        <p:spPr bwMode="auto">
          <a:xfrm>
            <a:off x="5981700" y="2768600"/>
            <a:ext cx="0" cy="2959100"/>
          </a:xfrm>
          <a:custGeom>
            <a:avLst/>
            <a:gdLst>
              <a:gd name="T0" fmla="*/ 0 w 1"/>
              <a:gd name="T1" fmla="*/ 0 h 4660"/>
              <a:gd name="T2" fmla="*/ 1 w 1"/>
              <a:gd name="T3" fmla="*/ 1879028500 h 46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660">
                <a:moveTo>
                  <a:pt x="0" y="0"/>
                </a:moveTo>
                <a:lnTo>
                  <a:pt x="1" y="46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Text Box 39"/>
          <p:cNvSpPr txBox="1">
            <a:spLocks noChangeArrowheads="1"/>
          </p:cNvSpPr>
          <p:nvPr/>
        </p:nvSpPr>
        <p:spPr bwMode="auto">
          <a:xfrm>
            <a:off x="6908800" y="41783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mic Sans MS" pitchFamily="66" charset="0"/>
              </a:rPr>
              <a:t>Blade</a:t>
            </a:r>
            <a:endParaRPr lang="en-US" altLang="en-US" sz="1800"/>
          </a:p>
        </p:txBody>
      </p:sp>
      <p:sp>
        <p:nvSpPr>
          <p:cNvPr id="82984" name="Arc 40"/>
          <p:cNvSpPr>
            <a:spLocks/>
          </p:cNvSpPr>
          <p:nvPr/>
        </p:nvSpPr>
        <p:spPr bwMode="auto">
          <a:xfrm rot="-3045826">
            <a:off x="7591425" y="4352925"/>
            <a:ext cx="457200" cy="158750"/>
          </a:xfrm>
          <a:custGeom>
            <a:avLst/>
            <a:gdLst>
              <a:gd name="T0" fmla="*/ 6954732 w 21600"/>
              <a:gd name="T1" fmla="*/ 0 h 15020"/>
              <a:gd name="T2" fmla="*/ 9677400 w 21600"/>
              <a:gd name="T3" fmla="*/ 1677867 h 15020"/>
              <a:gd name="T4" fmla="*/ 0 w 21600"/>
              <a:gd name="T5" fmla="*/ 1677867 h 150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020" fill="none" extrusionOk="0">
                <a:moveTo>
                  <a:pt x="15522" y="0"/>
                </a:moveTo>
                <a:cubicBezTo>
                  <a:pt x="19420" y="4028"/>
                  <a:pt x="21600" y="9414"/>
                  <a:pt x="21600" y="15020"/>
                </a:cubicBezTo>
              </a:path>
              <a:path w="21600" h="15020" stroke="0" extrusionOk="0">
                <a:moveTo>
                  <a:pt x="15522" y="0"/>
                </a:moveTo>
                <a:cubicBezTo>
                  <a:pt x="19420" y="4028"/>
                  <a:pt x="21600" y="9414"/>
                  <a:pt x="21600" y="15020"/>
                </a:cubicBezTo>
                <a:lnTo>
                  <a:pt x="0" y="15020"/>
                </a:lnTo>
                <a:lnTo>
                  <a:pt x="15522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985" name="Group 41"/>
          <p:cNvGrpSpPr>
            <a:grpSpLocks/>
          </p:cNvGrpSpPr>
          <p:nvPr/>
        </p:nvGrpSpPr>
        <p:grpSpPr bwMode="auto">
          <a:xfrm>
            <a:off x="6743700" y="1854200"/>
            <a:ext cx="2476500" cy="2171700"/>
            <a:chOff x="4248" y="1168"/>
            <a:chExt cx="1560" cy="1368"/>
          </a:xfrm>
        </p:grpSpPr>
        <p:sp>
          <p:nvSpPr>
            <p:cNvPr id="11291" name="Line 42"/>
            <p:cNvSpPr>
              <a:spLocks noChangeShapeType="1"/>
            </p:cNvSpPr>
            <p:nvPr/>
          </p:nvSpPr>
          <p:spPr bwMode="auto">
            <a:xfrm rot="630099">
              <a:off x="4472" y="1168"/>
              <a:ext cx="108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3"/>
            <p:cNvSpPr>
              <a:spLocks noChangeShapeType="1"/>
            </p:cNvSpPr>
            <p:nvPr/>
          </p:nvSpPr>
          <p:spPr bwMode="auto">
            <a:xfrm rot="630099">
              <a:off x="4248" y="2456"/>
              <a:ext cx="108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4"/>
            <p:cNvSpPr>
              <a:spLocks noChangeShapeType="1"/>
            </p:cNvSpPr>
            <p:nvPr/>
          </p:nvSpPr>
          <p:spPr bwMode="auto">
            <a:xfrm flipV="1">
              <a:off x="5384" y="1248"/>
              <a:ext cx="72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5"/>
            <p:cNvSpPr>
              <a:spLocks noChangeShapeType="1"/>
            </p:cNvSpPr>
            <p:nvPr/>
          </p:nvSpPr>
          <p:spPr bwMode="auto">
            <a:xfrm rot="10800000" flipV="1">
              <a:off x="5272" y="2032"/>
              <a:ext cx="72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Text Box 46"/>
            <p:cNvSpPr txBox="1">
              <a:spLocks noChangeArrowheads="1"/>
            </p:cNvSpPr>
            <p:nvPr/>
          </p:nvSpPr>
          <p:spPr bwMode="auto">
            <a:xfrm>
              <a:off x="4944" y="1784"/>
              <a:ext cx="8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Comic Sans MS" pitchFamily="66" charset="0"/>
                </a:rPr>
                <a:t>Diameter</a:t>
              </a:r>
              <a:endParaRPr lang="en-US" altLang="en-US" sz="1800"/>
            </a:p>
          </p:txBody>
        </p:sp>
      </p:grpSp>
      <p:sp>
        <p:nvSpPr>
          <p:cNvPr id="82991" name="Text Box 47"/>
          <p:cNvSpPr txBox="1">
            <a:spLocks noChangeArrowheads="1"/>
          </p:cNvSpPr>
          <p:nvPr/>
        </p:nvSpPr>
        <p:spPr bwMode="auto">
          <a:xfrm>
            <a:off x="114300" y="790575"/>
            <a:ext cx="9029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omic Sans MS" pitchFamily="66" charset="0"/>
              </a:rPr>
              <a:t>π (3.14) x diameter of wheel equals the wheel circumference, added to twice the length between hub centers, equals the bandsaw length.</a:t>
            </a:r>
            <a:endParaRPr lang="en-US" altLang="en-US" sz="2400" b="1"/>
          </a:p>
        </p:txBody>
      </p:sp>
      <p:sp>
        <p:nvSpPr>
          <p:cNvPr id="82992" name="Text Box 48"/>
          <p:cNvSpPr txBox="1">
            <a:spLocks noChangeArrowheads="1"/>
          </p:cNvSpPr>
          <p:nvPr/>
        </p:nvSpPr>
        <p:spPr bwMode="auto">
          <a:xfrm>
            <a:off x="381000" y="2219325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b="1">
                <a:solidFill>
                  <a:srgbClr val="CC3399"/>
                </a:solidFill>
              </a:rPr>
              <a:t>Find the wheel circumference </a:t>
            </a:r>
          </a:p>
          <a:p>
            <a:r>
              <a:rPr lang="en-US" altLang="en-US" b="1">
                <a:solidFill>
                  <a:srgbClr val="CC3399"/>
                </a:solidFill>
              </a:rPr>
              <a:t>     using π (3.14)</a:t>
            </a:r>
          </a:p>
        </p:txBody>
      </p:sp>
      <p:sp>
        <p:nvSpPr>
          <p:cNvPr id="82993" name="Text Box 49"/>
          <p:cNvSpPr txBox="1">
            <a:spLocks noChangeArrowheads="1"/>
          </p:cNvSpPr>
          <p:nvPr/>
        </p:nvSpPr>
        <p:spPr bwMode="auto">
          <a:xfrm>
            <a:off x="533400" y="60960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CC"/>
                </a:solidFill>
              </a:rPr>
              <a:t>Formula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CC"/>
                </a:solidFill>
              </a:rPr>
              <a:t>πd + 2(distance between hubs) = Length of blade</a:t>
            </a:r>
          </a:p>
        </p:txBody>
      </p:sp>
      <p:sp>
        <p:nvSpPr>
          <p:cNvPr id="82994" name="Text Box 50"/>
          <p:cNvSpPr txBox="1">
            <a:spLocks noChangeArrowheads="1"/>
          </p:cNvSpPr>
          <p:nvPr/>
        </p:nvSpPr>
        <p:spPr bwMode="auto">
          <a:xfrm>
            <a:off x="381000" y="2986088"/>
            <a:ext cx="472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</a:rPr>
              <a:t>2.  3.14 x d (diameter) = circumference</a:t>
            </a:r>
          </a:p>
        </p:txBody>
      </p:sp>
      <p:sp>
        <p:nvSpPr>
          <p:cNvPr id="82995" name="Text Box 51"/>
          <p:cNvSpPr txBox="1">
            <a:spLocks noChangeArrowheads="1"/>
          </p:cNvSpPr>
          <p:nvPr/>
        </p:nvSpPr>
        <p:spPr bwMode="auto">
          <a:xfrm>
            <a:off x="381000" y="3519488"/>
            <a:ext cx="472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3.  Measure the distance between hubs </a:t>
            </a:r>
          </a:p>
        </p:txBody>
      </p:sp>
      <p:sp>
        <p:nvSpPr>
          <p:cNvPr id="82996" name="Text Box 52"/>
          <p:cNvSpPr txBox="1">
            <a:spLocks noChangeArrowheads="1"/>
          </p:cNvSpPr>
          <p:nvPr/>
        </p:nvSpPr>
        <p:spPr bwMode="auto">
          <a:xfrm>
            <a:off x="381000" y="4052888"/>
            <a:ext cx="487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9900"/>
                </a:solidFill>
              </a:rPr>
              <a:t>4.  Multiply that distance times 2</a:t>
            </a:r>
          </a:p>
        </p:txBody>
      </p:sp>
      <p:sp>
        <p:nvSpPr>
          <p:cNvPr id="82997" name="Text Box 53"/>
          <p:cNvSpPr txBox="1">
            <a:spLocks noChangeArrowheads="1"/>
          </p:cNvSpPr>
          <p:nvPr/>
        </p:nvSpPr>
        <p:spPr bwMode="auto">
          <a:xfrm>
            <a:off x="381000" y="457835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9900"/>
                </a:solidFill>
              </a:rPr>
              <a:t>5.  Add that to the circumference </a:t>
            </a:r>
          </a:p>
        </p:txBody>
      </p:sp>
      <p:sp>
        <p:nvSpPr>
          <p:cNvPr id="82998" name="Text Box 54"/>
          <p:cNvSpPr txBox="1">
            <a:spLocks noChangeArrowheads="1"/>
          </p:cNvSpPr>
          <p:nvPr/>
        </p:nvSpPr>
        <p:spPr bwMode="auto">
          <a:xfrm>
            <a:off x="381000" y="512445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6.  The result is blade length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82999" name="Oval 55"/>
          <p:cNvSpPr>
            <a:spLocks noChangeArrowheads="1"/>
          </p:cNvSpPr>
          <p:nvPr/>
        </p:nvSpPr>
        <p:spPr bwMode="auto">
          <a:xfrm>
            <a:off x="6891338" y="26241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3000" name="Oval 56"/>
          <p:cNvSpPr>
            <a:spLocks noChangeArrowheads="1"/>
          </p:cNvSpPr>
          <p:nvPr/>
        </p:nvSpPr>
        <p:spPr bwMode="auto">
          <a:xfrm>
            <a:off x="6891338" y="548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3001" name="Group 57"/>
          <p:cNvGrpSpPr>
            <a:grpSpLocks/>
          </p:cNvGrpSpPr>
          <p:nvPr/>
        </p:nvGrpSpPr>
        <p:grpSpPr bwMode="auto">
          <a:xfrm>
            <a:off x="4965700" y="2743200"/>
            <a:ext cx="2070100" cy="2844800"/>
            <a:chOff x="3128" y="1728"/>
            <a:chExt cx="1304" cy="1792"/>
          </a:xfrm>
        </p:grpSpPr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>
              <a:off x="3352" y="1728"/>
              <a:ext cx="108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>
              <a:off x="3352" y="3520"/>
              <a:ext cx="108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60"/>
            <p:cNvSpPr>
              <a:spLocks/>
            </p:cNvSpPr>
            <p:nvPr/>
          </p:nvSpPr>
          <p:spPr bwMode="auto">
            <a:xfrm>
              <a:off x="3469" y="2917"/>
              <a:ext cx="3" cy="595"/>
            </a:xfrm>
            <a:custGeom>
              <a:avLst/>
              <a:gdLst>
                <a:gd name="T0" fmla="*/ 0 w 9"/>
                <a:gd name="T1" fmla="*/ 0 h 1488"/>
                <a:gd name="T2" fmla="*/ 1 w 9"/>
                <a:gd name="T3" fmla="*/ 238 h 14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488">
                  <a:moveTo>
                    <a:pt x="0" y="0"/>
                  </a:moveTo>
                  <a:lnTo>
                    <a:pt x="9" y="14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61"/>
            <p:cNvSpPr>
              <a:spLocks/>
            </p:cNvSpPr>
            <p:nvPr/>
          </p:nvSpPr>
          <p:spPr bwMode="auto">
            <a:xfrm>
              <a:off x="3472" y="1728"/>
              <a:ext cx="5" cy="597"/>
            </a:xfrm>
            <a:custGeom>
              <a:avLst/>
              <a:gdLst>
                <a:gd name="T0" fmla="*/ 2 w 11"/>
                <a:gd name="T1" fmla="*/ 239 h 1492"/>
                <a:gd name="T2" fmla="*/ 0 w 11"/>
                <a:gd name="T3" fmla="*/ 0 h 14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492">
                  <a:moveTo>
                    <a:pt x="11" y="149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Text Box 62"/>
            <p:cNvSpPr txBox="1">
              <a:spLocks noChangeArrowheads="1"/>
            </p:cNvSpPr>
            <p:nvPr/>
          </p:nvSpPr>
          <p:spPr bwMode="auto">
            <a:xfrm>
              <a:off x="3128" y="2320"/>
              <a:ext cx="69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Comic Sans MS" pitchFamily="66" charset="0"/>
                </a:rPr>
                <a:t>Twice the length between hubs</a:t>
              </a:r>
              <a:endParaRPr lang="en-US" altLang="en-US" sz="1800"/>
            </a:p>
          </p:txBody>
        </p:sp>
      </p:grp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7315200" y="4419600"/>
            <a:ext cx="1371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81" grpId="0" animBg="1"/>
      <p:bldP spid="82982" grpId="0" animBg="1"/>
      <p:bldP spid="82983" grpId="0"/>
      <p:bldP spid="82983" grpId="1"/>
      <p:bldP spid="82984" grpId="0" animBg="1"/>
      <p:bldP spid="82984" grpId="1" animBg="1"/>
      <p:bldP spid="82991" grpId="0"/>
      <p:bldP spid="82992" grpId="0"/>
      <p:bldP spid="82993" grpId="0"/>
      <p:bldP spid="82994" grpId="0"/>
      <p:bldP spid="82995" grpId="0"/>
      <p:bldP spid="82996" grpId="0"/>
      <p:bldP spid="82997" grpId="0"/>
      <p:bldP spid="82998" grpId="0"/>
      <p:bldP spid="82999" grpId="0" animBg="1"/>
      <p:bldP spid="83000" grpId="0" animBg="1"/>
      <p:bldP spid="830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sears_1933_qt_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2933700"/>
            <a:ext cx="15224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bandsaw_tautz_1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5575"/>
            <a:ext cx="253682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62484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8080"/>
                </a:solidFill>
              </a:rPr>
              <a:t>Now… back to that 1930’s patent… here’s the machine.   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733800" y="2892425"/>
            <a:ext cx="3200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CC00"/>
                </a:solidFill>
              </a:rPr>
              <a:t>Looking a little more like today’s bandsaw, the designer Tautz knew that the future would demand safer equipment. 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81000" y="4038600"/>
            <a:ext cx="106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CC"/>
                </a:solidFill>
              </a:rPr>
              <a:t>Sears state of the art model for the 1930’s.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  <p:bldP spid="573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1000" y="90488"/>
            <a:ext cx="8077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FF0000"/>
                </a:solidFill>
              </a:rPr>
              <a:t>Safety Rules.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82296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1.  </a:t>
            </a:r>
            <a:r>
              <a:rPr lang="en-US" altLang="en-US" sz="2800" b="1">
                <a:solidFill>
                  <a:srgbClr val="FF0000"/>
                </a:solidFill>
              </a:rPr>
              <a:t>Wear safety glasses</a:t>
            </a:r>
            <a:r>
              <a:rPr lang="en-US" altLang="en-US" sz="2800" b="1">
                <a:solidFill>
                  <a:srgbClr val="0000CC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2.  Make all adjustments with the machine at a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     dead stop.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3.  </a:t>
            </a:r>
            <a:r>
              <a:rPr lang="en-US" altLang="en-US" sz="2800" b="1">
                <a:solidFill>
                  <a:srgbClr val="FF0000"/>
                </a:solidFill>
              </a:rPr>
              <a:t>The top guide should be</a:t>
            </a:r>
            <a:r>
              <a:rPr lang="en-US" altLang="en-US" sz="2800" b="1">
                <a:solidFill>
                  <a:srgbClr val="0000CC"/>
                </a:solidFill>
              </a:rPr>
              <a:t> as close to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      work as possible, </a:t>
            </a:r>
            <a:r>
              <a:rPr lang="en-US" altLang="en-US" sz="2800" b="1">
                <a:solidFill>
                  <a:srgbClr val="FF0000"/>
                </a:solidFill>
              </a:rPr>
              <a:t>at least 1/8"</a:t>
            </a:r>
            <a:r>
              <a:rPr lang="en-US" altLang="en-US" sz="2800" b="1">
                <a:solidFill>
                  <a:srgbClr val="0099CC"/>
                </a:solidFill>
              </a:rPr>
              <a:t>.</a:t>
            </a:r>
            <a:r>
              <a:rPr lang="en-US" altLang="en-US" sz="2800" b="1">
                <a:solidFill>
                  <a:srgbClr val="0000CC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4.  Allow the machine to reach full speed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     before beginning a cut.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5.  Plan your cutting to </a:t>
            </a:r>
            <a:r>
              <a:rPr lang="en-US" altLang="en-US" sz="2800" b="1">
                <a:solidFill>
                  <a:srgbClr val="FF0000"/>
                </a:solidFill>
              </a:rPr>
              <a:t>avoid backing out</a:t>
            </a:r>
            <a:r>
              <a:rPr lang="en-US" altLang="en-US" sz="2800" b="1">
                <a:solidFill>
                  <a:srgbClr val="0000CC"/>
                </a:solidFill>
              </a:rPr>
              <a:t>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     kerf.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6.  Feed the material at a moderate rate.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  7.  Keep a </a:t>
            </a:r>
            <a:r>
              <a:rPr lang="en-US" altLang="en-US" sz="2800" b="1">
                <a:solidFill>
                  <a:srgbClr val="FF0000"/>
                </a:solidFill>
              </a:rPr>
              <a:t>4” safety margin</a:t>
            </a:r>
            <a:r>
              <a:rPr lang="en-US" altLang="en-US" sz="2800" b="1">
                <a:solidFill>
                  <a:srgbClr val="0000CC"/>
                </a:solidFill>
              </a:rPr>
              <a:t>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382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   8.  Make </a:t>
            </a:r>
            <a:r>
              <a:rPr lang="en-US" altLang="en-US" sz="2800">
                <a:solidFill>
                  <a:srgbClr val="FF0000"/>
                </a:solidFill>
              </a:rPr>
              <a:t>relief cuts to avoid pinching</a:t>
            </a:r>
            <a:r>
              <a:rPr lang="en-US" altLang="en-US" sz="2800">
                <a:solidFill>
                  <a:srgbClr val="0000CC"/>
                </a:solidFill>
              </a:rPr>
              <a:t> the blade.</a:t>
            </a:r>
          </a:p>
          <a:p>
            <a:r>
              <a:rPr lang="en-US" altLang="en-US">
                <a:solidFill>
                  <a:srgbClr val="0000CC"/>
                </a:solidFill>
              </a:rPr>
              <a:t>     </a:t>
            </a:r>
            <a:r>
              <a:rPr lang="en-US" altLang="en-US" sz="2800">
                <a:solidFill>
                  <a:srgbClr val="0000CC"/>
                </a:solidFill>
              </a:rPr>
              <a:t>9. Stock should be </a:t>
            </a:r>
            <a:r>
              <a:rPr lang="en-US" altLang="en-US" sz="2800">
                <a:solidFill>
                  <a:srgbClr val="FF0000"/>
                </a:solidFill>
              </a:rPr>
              <a:t>flat on one side</a:t>
            </a:r>
            <a:r>
              <a:rPr lang="en-US" altLang="en-US" sz="2800">
                <a:solidFill>
                  <a:srgbClr val="0000CC"/>
                </a:solidFill>
              </a:rPr>
              <a:t>.  Use a          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        </a:t>
            </a:r>
            <a:r>
              <a:rPr lang="en-US" altLang="en-US" sz="2800">
                <a:solidFill>
                  <a:srgbClr val="FF0000"/>
                </a:solidFill>
              </a:rPr>
              <a:t>V- block</a:t>
            </a:r>
            <a:r>
              <a:rPr lang="en-US" altLang="en-US" sz="2800">
                <a:solidFill>
                  <a:srgbClr val="0000CC"/>
                </a:solidFill>
              </a:rPr>
              <a:t> when cutting </a:t>
            </a:r>
            <a:r>
              <a:rPr lang="en-US" altLang="en-US" sz="2800">
                <a:solidFill>
                  <a:srgbClr val="FF0000"/>
                </a:solidFill>
              </a:rPr>
              <a:t>round</a:t>
            </a:r>
            <a:r>
              <a:rPr lang="en-US" altLang="en-US" sz="2800">
                <a:solidFill>
                  <a:srgbClr val="0000CC"/>
                </a:solidFill>
              </a:rPr>
              <a:t> stock.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10. Have the teacher check special setups, angle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       cuts &amp; resawing operations.  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11. If the blade hangs up or breaks, turn off the   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       machine and tell the teacher.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12.  When finished, shut off machine and let it come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       to a stop before cleaning. 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13. Clean up the surrounding area.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5" descr="guide 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-304800"/>
            <a:ext cx="65849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4267200" y="-152400"/>
            <a:ext cx="28194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0443" name="Picture 27" descr="cut lumbe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59125"/>
            <a:ext cx="2971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8"/>
          <p:cNvSpPr>
            <a:spLocks noChangeArrowheads="1"/>
          </p:cNvSpPr>
          <p:nvPr/>
        </p:nvSpPr>
        <p:spPr bwMode="auto">
          <a:xfrm>
            <a:off x="0" y="3048000"/>
            <a:ext cx="4114800" cy="79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6" name="Picture 34" descr="guide bot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36950"/>
            <a:ext cx="65849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45" name="Group 29"/>
          <p:cNvGrpSpPr>
            <a:grpSpLocks/>
          </p:cNvGrpSpPr>
          <p:nvPr/>
        </p:nvGrpSpPr>
        <p:grpSpPr bwMode="auto">
          <a:xfrm>
            <a:off x="1219200" y="1385888"/>
            <a:ext cx="2590800" cy="366712"/>
            <a:chOff x="864" y="1113"/>
            <a:chExt cx="1632" cy="231"/>
          </a:xfrm>
        </p:grpSpPr>
        <p:sp>
          <p:nvSpPr>
            <p:cNvPr id="15393" name="Text Box 11"/>
            <p:cNvSpPr txBox="1">
              <a:spLocks noChangeArrowheads="1"/>
            </p:cNvSpPr>
            <p:nvPr/>
          </p:nvSpPr>
          <p:spPr bwMode="auto">
            <a:xfrm>
              <a:off x="864" y="1113"/>
              <a:ext cx="1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Blade</a:t>
              </a:r>
            </a:p>
          </p:txBody>
        </p:sp>
        <p:sp>
          <p:nvSpPr>
            <p:cNvPr id="15394" name="Line 16"/>
            <p:cNvSpPr>
              <a:spLocks noChangeShapeType="1"/>
            </p:cNvSpPr>
            <p:nvPr/>
          </p:nvSpPr>
          <p:spPr bwMode="auto">
            <a:xfrm flipV="1">
              <a:off x="1344" y="1248"/>
              <a:ext cx="115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434" name="Picture 18" descr="blade 1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0"/>
            <a:ext cx="1128712" cy="280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9" name="Picture 23" descr="blade 1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304800"/>
            <a:ext cx="1128713" cy="280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21" descr="bearing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133600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2" descr="bearing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57850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47" name="Group 31"/>
          <p:cNvGrpSpPr>
            <a:grpSpLocks/>
          </p:cNvGrpSpPr>
          <p:nvPr/>
        </p:nvGrpSpPr>
        <p:grpSpPr bwMode="auto">
          <a:xfrm>
            <a:off x="123825" y="2362200"/>
            <a:ext cx="3762375" cy="3733800"/>
            <a:chOff x="78" y="1728"/>
            <a:chExt cx="2385" cy="2112"/>
          </a:xfrm>
        </p:grpSpPr>
        <p:sp>
          <p:nvSpPr>
            <p:cNvPr id="15390" name="Text Box 7"/>
            <p:cNvSpPr txBox="1">
              <a:spLocks noChangeArrowheads="1"/>
            </p:cNvSpPr>
            <p:nvPr/>
          </p:nvSpPr>
          <p:spPr bwMode="auto">
            <a:xfrm>
              <a:off x="78" y="2064"/>
              <a:ext cx="139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Guide bearings</a:t>
              </a:r>
            </a:p>
          </p:txBody>
        </p:sp>
        <p:sp>
          <p:nvSpPr>
            <p:cNvPr id="15391" name="Line 12"/>
            <p:cNvSpPr>
              <a:spLocks noChangeShapeType="1"/>
            </p:cNvSpPr>
            <p:nvPr/>
          </p:nvSpPr>
          <p:spPr bwMode="auto">
            <a:xfrm>
              <a:off x="1200" y="2208"/>
              <a:ext cx="1263" cy="16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13"/>
            <p:cNvSpPr>
              <a:spLocks noChangeShapeType="1"/>
            </p:cNvSpPr>
            <p:nvPr/>
          </p:nvSpPr>
          <p:spPr bwMode="auto">
            <a:xfrm flipV="1">
              <a:off x="1215" y="1728"/>
              <a:ext cx="1248" cy="4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441" name="Picture 25" descr="un cut lumber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143250"/>
            <a:ext cx="3048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5" name="Picture 39" descr="guide 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-725488"/>
            <a:ext cx="65849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6596063" y="762000"/>
            <a:ext cx="2928937" cy="857250"/>
            <a:chOff x="4050" y="288"/>
            <a:chExt cx="1845" cy="540"/>
          </a:xfrm>
        </p:grpSpPr>
        <p:sp>
          <p:nvSpPr>
            <p:cNvPr id="15388" name="Text Box 6"/>
            <p:cNvSpPr txBox="1">
              <a:spLocks noChangeArrowheads="1"/>
            </p:cNvSpPr>
            <p:nvPr/>
          </p:nvSpPr>
          <p:spPr bwMode="auto">
            <a:xfrm>
              <a:off x="4503" y="597"/>
              <a:ext cx="1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Guidepost</a:t>
              </a:r>
            </a:p>
          </p:txBody>
        </p:sp>
        <p:sp>
          <p:nvSpPr>
            <p:cNvPr id="15389" name="Line 17"/>
            <p:cNvSpPr>
              <a:spLocks noChangeShapeType="1"/>
            </p:cNvSpPr>
            <p:nvPr/>
          </p:nvSpPr>
          <p:spPr bwMode="auto">
            <a:xfrm flipH="1" flipV="1">
              <a:off x="4050" y="288"/>
              <a:ext cx="480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48" name="Group 32"/>
          <p:cNvGrpSpPr>
            <a:grpSpLocks/>
          </p:cNvGrpSpPr>
          <p:nvPr/>
        </p:nvGrpSpPr>
        <p:grpSpPr bwMode="auto">
          <a:xfrm>
            <a:off x="4648200" y="1219200"/>
            <a:ext cx="4086225" cy="3810000"/>
            <a:chOff x="2928" y="1200"/>
            <a:chExt cx="2574" cy="1968"/>
          </a:xfrm>
        </p:grpSpPr>
        <p:sp>
          <p:nvSpPr>
            <p:cNvPr id="15385" name="Text Box 8"/>
            <p:cNvSpPr txBox="1">
              <a:spLocks noChangeArrowheads="1"/>
            </p:cNvSpPr>
            <p:nvPr/>
          </p:nvSpPr>
          <p:spPr bwMode="auto">
            <a:xfrm>
              <a:off x="4110" y="2025"/>
              <a:ext cx="139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Thrust bearings</a:t>
              </a:r>
            </a:p>
          </p:txBody>
        </p:sp>
        <p:sp>
          <p:nvSpPr>
            <p:cNvPr id="15386" name="Line 14"/>
            <p:cNvSpPr>
              <a:spLocks noChangeShapeType="1"/>
            </p:cNvSpPr>
            <p:nvPr/>
          </p:nvSpPr>
          <p:spPr bwMode="auto">
            <a:xfrm flipH="1">
              <a:off x="2928" y="2160"/>
              <a:ext cx="1200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5"/>
            <p:cNvSpPr>
              <a:spLocks noChangeShapeType="1"/>
            </p:cNvSpPr>
            <p:nvPr/>
          </p:nvSpPr>
          <p:spPr bwMode="auto">
            <a:xfrm flipH="1" flipV="1">
              <a:off x="2928" y="1200"/>
              <a:ext cx="1200" cy="9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456" name="Picture 40" descr="bearing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95450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59" name="Group 43"/>
          <p:cNvGrpSpPr>
            <a:grpSpLocks/>
          </p:cNvGrpSpPr>
          <p:nvPr/>
        </p:nvGrpSpPr>
        <p:grpSpPr bwMode="auto">
          <a:xfrm>
            <a:off x="6248400" y="1295400"/>
            <a:ext cx="2743200" cy="1219200"/>
            <a:chOff x="4032" y="816"/>
            <a:chExt cx="1344" cy="768"/>
          </a:xfrm>
        </p:grpSpPr>
        <p:sp>
          <p:nvSpPr>
            <p:cNvPr id="15383" name="AutoShape 41"/>
            <p:cNvSpPr>
              <a:spLocks noChangeArrowheads="1"/>
            </p:cNvSpPr>
            <p:nvPr/>
          </p:nvSpPr>
          <p:spPr bwMode="auto">
            <a:xfrm>
              <a:off x="4032" y="912"/>
              <a:ext cx="336" cy="6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4" name="Text Box 42"/>
            <p:cNvSpPr txBox="1">
              <a:spLocks noChangeArrowheads="1"/>
            </p:cNvSpPr>
            <p:nvPr/>
          </p:nvSpPr>
          <p:spPr bwMode="auto">
            <a:xfrm>
              <a:off x="4368" y="816"/>
              <a:ext cx="100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Lower the guide post for less blade exposure.</a:t>
              </a:r>
            </a:p>
          </p:txBody>
        </p:sp>
      </p:grpSp>
      <p:sp>
        <p:nvSpPr>
          <p:cNvPr id="60460" name="Rectangle 44"/>
          <p:cNvSpPr>
            <a:spLocks noChangeArrowheads="1"/>
          </p:cNvSpPr>
          <p:nvPr/>
        </p:nvSpPr>
        <p:spPr bwMode="auto">
          <a:xfrm>
            <a:off x="-152400" y="-152400"/>
            <a:ext cx="9372600" cy="716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52400" y="-60325"/>
            <a:ext cx="35814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99CC"/>
                </a:solidFill>
              </a:rPr>
              <a:t>The                       Guide Assembly</a:t>
            </a: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685800" y="4545013"/>
            <a:ext cx="2057400" cy="13985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/>
              <a:t>Guard removed for clarity!</a:t>
            </a: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304800" y="26670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9933"/>
                </a:solidFill>
              </a:rPr>
              <a:t>Nomenclature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1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1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600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600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2" grpId="0" animBg="1"/>
      <p:bldP spid="60460" grpId="0" animBg="1"/>
      <p:bldP spid="60426" grpId="0"/>
      <p:bldP spid="60426" grpId="1"/>
      <p:bldP spid="60461" grpId="0" animBg="1"/>
      <p:bldP spid="60461" grpId="1" animBg="1"/>
      <p:bldP spid="60462" grpId="0"/>
      <p:bldP spid="604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uide 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27425"/>
            <a:ext cx="65849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0600" y="4311650"/>
            <a:ext cx="64770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 rot="-2711198">
            <a:off x="4582319" y="2491582"/>
            <a:ext cx="685800" cy="715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9" name="Picture 5" descr="guide 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-1182688"/>
            <a:ext cx="65849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 descr="blade 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-21031200"/>
            <a:ext cx="1128712" cy="280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bearing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29275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bearing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52538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34290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66FF"/>
                </a:solidFill>
              </a:rPr>
              <a:t>There is really no way to provide </a:t>
            </a:r>
            <a:r>
              <a:rPr lang="en-US" altLang="en-US" sz="2800" i="1">
                <a:solidFill>
                  <a:srgbClr val="FF0000"/>
                </a:solidFill>
              </a:rPr>
              <a:t>reverse</a:t>
            </a:r>
            <a:r>
              <a:rPr lang="en-US" altLang="en-US" sz="2800">
                <a:solidFill>
                  <a:srgbClr val="3366FF"/>
                </a:solidFill>
              </a:rPr>
              <a:t> thrust bearings at the front of the blade since it would interfere with the teeth.</a:t>
            </a: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 rot="-5400000">
            <a:off x="4624387" y="-385762"/>
            <a:ext cx="581025" cy="2057400"/>
          </a:xfrm>
          <a:prstGeom prst="upArrow">
            <a:avLst>
              <a:gd name="adj1" fmla="val 55194"/>
              <a:gd name="adj2" fmla="val 149066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 rot="-5400000">
            <a:off x="4610100" y="3952875"/>
            <a:ext cx="609600" cy="2057400"/>
          </a:xfrm>
          <a:prstGeom prst="upArrow">
            <a:avLst>
              <a:gd name="adj1" fmla="val 53130"/>
              <a:gd name="adj2" fmla="val 159078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5004" name="Group 12"/>
          <p:cNvGrpSpPr>
            <a:grpSpLocks/>
          </p:cNvGrpSpPr>
          <p:nvPr/>
        </p:nvGrpSpPr>
        <p:grpSpPr bwMode="auto">
          <a:xfrm>
            <a:off x="4267200" y="2209800"/>
            <a:ext cx="3505200" cy="1447800"/>
            <a:chOff x="3264" y="1602"/>
            <a:chExt cx="2160" cy="912"/>
          </a:xfrm>
        </p:grpSpPr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>
              <a:off x="3264" y="1602"/>
              <a:ext cx="2064" cy="912"/>
            </a:xfrm>
            <a:prstGeom prst="leftArrow">
              <a:avLst>
                <a:gd name="adj1" fmla="val 68417"/>
                <a:gd name="adj2" fmla="val 10062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07" name="Text Box 14"/>
            <p:cNvSpPr txBox="1">
              <a:spLocks noChangeArrowheads="1"/>
            </p:cNvSpPr>
            <p:nvPr/>
          </p:nvSpPr>
          <p:spPr bwMode="auto">
            <a:xfrm>
              <a:off x="3792" y="1776"/>
              <a:ext cx="163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So backing out of a cut can pull the blade off the drive wheels.</a:t>
              </a:r>
            </a:p>
          </p:txBody>
        </p:sp>
      </p:grpSp>
      <p:grpSp>
        <p:nvGrpSpPr>
          <p:cNvPr id="85007" name="Group 15"/>
          <p:cNvGrpSpPr>
            <a:grpSpLocks/>
          </p:cNvGrpSpPr>
          <p:nvPr/>
        </p:nvGrpSpPr>
        <p:grpSpPr bwMode="auto">
          <a:xfrm>
            <a:off x="457200" y="2971800"/>
            <a:ext cx="3352800" cy="685800"/>
            <a:chOff x="-18" y="2832"/>
            <a:chExt cx="1266" cy="432"/>
          </a:xfrm>
        </p:grpSpPr>
        <p:sp>
          <p:nvSpPr>
            <p:cNvPr id="16404" name="AutoShape 16"/>
            <p:cNvSpPr>
              <a:spLocks noChangeArrowheads="1"/>
            </p:cNvSpPr>
            <p:nvPr/>
          </p:nvSpPr>
          <p:spPr bwMode="auto">
            <a:xfrm>
              <a:off x="0" y="2832"/>
              <a:ext cx="1248" cy="432"/>
            </a:xfrm>
            <a:prstGeom prst="rightArrow">
              <a:avLst>
                <a:gd name="adj1" fmla="val 73148"/>
                <a:gd name="adj2" fmla="val 81143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05" name="Text Box 17"/>
            <p:cNvSpPr txBox="1">
              <a:spLocks noChangeArrowheads="1"/>
            </p:cNvSpPr>
            <p:nvPr/>
          </p:nvSpPr>
          <p:spPr bwMode="auto">
            <a:xfrm>
              <a:off x="-18" y="2916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THRUST DIRECTION</a:t>
              </a:r>
            </a:p>
          </p:txBody>
        </p:sp>
      </p:grp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3505200" y="2209800"/>
            <a:ext cx="5181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Possibly causing severe injury!</a:t>
            </a:r>
          </a:p>
        </p:txBody>
      </p:sp>
      <p:pic>
        <p:nvPicPr>
          <p:cNvPr id="85011" name="Picture 19" descr="bearing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14300"/>
            <a:ext cx="1054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2" name="Picture 20" descr="bearing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0850"/>
            <a:ext cx="1054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228600" y="4451350"/>
            <a:ext cx="32766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Be careful backing out of cuts!</a:t>
            </a: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4724400" y="457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Reverse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4800600" y="4800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Reverse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069 L -0.10209 0.000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9.24855E-7 L -0.10278 -9.24855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5001" grpId="0"/>
      <p:bldP spid="85001" grpId="1"/>
      <p:bldP spid="85002" grpId="0" animBg="1"/>
      <p:bldP spid="85002" grpId="1" animBg="1"/>
      <p:bldP spid="85003" grpId="0" animBg="1"/>
      <p:bldP spid="85003" grpId="1" animBg="1"/>
      <p:bldP spid="85010" grpId="0"/>
      <p:bldP spid="85013" grpId="0"/>
      <p:bldP spid="85014" grpId="0"/>
      <p:bldP spid="85014" grpId="1"/>
      <p:bldP spid="85015" grpId="0"/>
      <p:bldP spid="850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et_on_teeth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4638"/>
            <a:ext cx="3449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side clea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4638"/>
            <a:ext cx="3554413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610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CC"/>
                </a:solidFill>
              </a:rPr>
              <a:t>The set and side clearance determines how tight a turn a bandsaw blade can make. 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438400" y="4338638"/>
            <a:ext cx="220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Turn too tight and the blade pinches which can break a blade.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57200" y="-76200"/>
            <a:ext cx="8153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</a:rPr>
              <a:t>Make relief cuts to avoid pinching the blade.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934200" y="48148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Saw Kerf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 rot="720688">
            <a:off x="6627813" y="3454400"/>
            <a:ext cx="1752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6988175" y="5410200"/>
            <a:ext cx="1698625" cy="958850"/>
            <a:chOff x="4402" y="3408"/>
            <a:chExt cx="1070" cy="604"/>
          </a:xfrm>
        </p:grpSpPr>
        <p:grpSp>
          <p:nvGrpSpPr>
            <p:cNvPr id="17447" name="Group 10"/>
            <p:cNvGrpSpPr>
              <a:grpSpLocks/>
            </p:cNvGrpSpPr>
            <p:nvPr/>
          </p:nvGrpSpPr>
          <p:grpSpPr bwMode="auto">
            <a:xfrm>
              <a:off x="4402" y="3660"/>
              <a:ext cx="1070" cy="352"/>
              <a:chOff x="4402" y="3660"/>
              <a:chExt cx="1070" cy="352"/>
            </a:xfrm>
          </p:grpSpPr>
          <p:sp>
            <p:nvSpPr>
              <p:cNvPr id="17449" name="Rectangle 11"/>
              <p:cNvSpPr>
                <a:spLocks noChangeArrowheads="1"/>
              </p:cNvSpPr>
              <p:nvPr/>
            </p:nvSpPr>
            <p:spPr bwMode="auto">
              <a:xfrm rot="-1508477">
                <a:off x="4416" y="3660"/>
                <a:ext cx="105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50" name="Rectangle 12"/>
              <p:cNvSpPr>
                <a:spLocks noChangeArrowheads="1"/>
              </p:cNvSpPr>
              <p:nvPr/>
            </p:nvSpPr>
            <p:spPr bwMode="auto">
              <a:xfrm rot="-1455303">
                <a:off x="4402" y="386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448" name="Rectangle 13"/>
            <p:cNvSpPr>
              <a:spLocks noChangeArrowheads="1"/>
            </p:cNvSpPr>
            <p:nvPr/>
          </p:nvSpPr>
          <p:spPr bwMode="auto">
            <a:xfrm>
              <a:off x="5223" y="3408"/>
              <a:ext cx="24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4766" name="Group 14"/>
          <p:cNvGrpSpPr>
            <a:grpSpLocks/>
          </p:cNvGrpSpPr>
          <p:nvPr/>
        </p:nvGrpSpPr>
        <p:grpSpPr bwMode="auto">
          <a:xfrm>
            <a:off x="6800850" y="5029200"/>
            <a:ext cx="1871663" cy="914400"/>
            <a:chOff x="4284" y="3168"/>
            <a:chExt cx="1179" cy="576"/>
          </a:xfrm>
        </p:grpSpPr>
        <p:grpSp>
          <p:nvGrpSpPr>
            <p:cNvPr id="17443" name="Group 15"/>
            <p:cNvGrpSpPr>
              <a:grpSpLocks/>
            </p:cNvGrpSpPr>
            <p:nvPr/>
          </p:nvGrpSpPr>
          <p:grpSpPr bwMode="auto">
            <a:xfrm>
              <a:off x="4284" y="3408"/>
              <a:ext cx="1092" cy="336"/>
              <a:chOff x="4284" y="3408"/>
              <a:chExt cx="1092" cy="336"/>
            </a:xfrm>
          </p:grpSpPr>
          <p:sp>
            <p:nvSpPr>
              <p:cNvPr id="17445" name="Rectangle 16"/>
              <p:cNvSpPr>
                <a:spLocks noChangeArrowheads="1"/>
              </p:cNvSpPr>
              <p:nvPr/>
            </p:nvSpPr>
            <p:spPr bwMode="auto">
              <a:xfrm rot="-1282142">
                <a:off x="4320" y="3408"/>
                <a:ext cx="105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46" name="Rectangle 17"/>
              <p:cNvSpPr>
                <a:spLocks noChangeArrowheads="1"/>
              </p:cNvSpPr>
              <p:nvPr/>
            </p:nvSpPr>
            <p:spPr bwMode="auto">
              <a:xfrm rot="-1455303">
                <a:off x="4284" y="3600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444" name="Rectangle 18"/>
            <p:cNvSpPr>
              <a:spLocks noChangeArrowheads="1"/>
            </p:cNvSpPr>
            <p:nvPr/>
          </p:nvSpPr>
          <p:spPr bwMode="auto">
            <a:xfrm>
              <a:off x="5223" y="3168"/>
              <a:ext cx="24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4771" name="Group 19"/>
          <p:cNvGrpSpPr>
            <a:grpSpLocks/>
          </p:cNvGrpSpPr>
          <p:nvPr/>
        </p:nvGrpSpPr>
        <p:grpSpPr bwMode="auto">
          <a:xfrm>
            <a:off x="6629400" y="4748213"/>
            <a:ext cx="2033588" cy="695325"/>
            <a:chOff x="4176" y="2991"/>
            <a:chExt cx="1281" cy="438"/>
          </a:xfrm>
        </p:grpSpPr>
        <p:grpSp>
          <p:nvGrpSpPr>
            <p:cNvPr id="17439" name="Group 20"/>
            <p:cNvGrpSpPr>
              <a:grpSpLocks/>
            </p:cNvGrpSpPr>
            <p:nvPr/>
          </p:nvGrpSpPr>
          <p:grpSpPr bwMode="auto">
            <a:xfrm>
              <a:off x="4176" y="3186"/>
              <a:ext cx="1065" cy="243"/>
              <a:chOff x="4176" y="3186"/>
              <a:chExt cx="1065" cy="243"/>
            </a:xfrm>
          </p:grpSpPr>
          <p:sp>
            <p:nvSpPr>
              <p:cNvPr id="17441" name="Rectangle 21"/>
              <p:cNvSpPr>
                <a:spLocks noChangeArrowheads="1"/>
              </p:cNvSpPr>
              <p:nvPr/>
            </p:nvSpPr>
            <p:spPr bwMode="auto">
              <a:xfrm rot="-851388">
                <a:off x="4224" y="3186"/>
                <a:ext cx="1017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42" name="Rectangle 22"/>
              <p:cNvSpPr>
                <a:spLocks noChangeArrowheads="1"/>
              </p:cNvSpPr>
              <p:nvPr/>
            </p:nvSpPr>
            <p:spPr bwMode="auto">
              <a:xfrm rot="-934122">
                <a:off x="4176" y="3285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440" name="Rectangle 23"/>
            <p:cNvSpPr>
              <a:spLocks noChangeArrowheads="1"/>
            </p:cNvSpPr>
            <p:nvPr/>
          </p:nvSpPr>
          <p:spPr bwMode="auto">
            <a:xfrm rot="2619127">
              <a:off x="5217" y="2991"/>
              <a:ext cx="24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6515100" y="4491038"/>
            <a:ext cx="2143125" cy="481012"/>
            <a:chOff x="4104" y="2829"/>
            <a:chExt cx="1350" cy="303"/>
          </a:xfrm>
        </p:grpSpPr>
        <p:grpSp>
          <p:nvGrpSpPr>
            <p:cNvPr id="17435" name="Group 25"/>
            <p:cNvGrpSpPr>
              <a:grpSpLocks/>
            </p:cNvGrpSpPr>
            <p:nvPr/>
          </p:nvGrpSpPr>
          <p:grpSpPr bwMode="auto">
            <a:xfrm>
              <a:off x="4104" y="2958"/>
              <a:ext cx="1128" cy="174"/>
              <a:chOff x="4104" y="2958"/>
              <a:chExt cx="1128" cy="174"/>
            </a:xfrm>
          </p:grpSpPr>
          <p:sp>
            <p:nvSpPr>
              <p:cNvPr id="17437" name="Rectangle 26"/>
              <p:cNvSpPr>
                <a:spLocks noChangeArrowheads="1"/>
              </p:cNvSpPr>
              <p:nvPr/>
            </p:nvSpPr>
            <p:spPr bwMode="auto">
              <a:xfrm rot="-362940">
                <a:off x="4176" y="2958"/>
                <a:ext cx="105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8" name="Rectangle 27"/>
              <p:cNvSpPr>
                <a:spLocks noChangeArrowheads="1"/>
              </p:cNvSpPr>
              <p:nvPr/>
            </p:nvSpPr>
            <p:spPr bwMode="auto">
              <a:xfrm rot="-628589">
                <a:off x="4104" y="298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 rot="2659557">
              <a:off x="5214" y="2829"/>
              <a:ext cx="24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4781" name="Group 29"/>
          <p:cNvGrpSpPr>
            <a:grpSpLocks/>
          </p:cNvGrpSpPr>
          <p:nvPr/>
        </p:nvGrpSpPr>
        <p:grpSpPr bwMode="auto">
          <a:xfrm>
            <a:off x="6530975" y="4119563"/>
            <a:ext cx="2132013" cy="434975"/>
            <a:chOff x="4114" y="2595"/>
            <a:chExt cx="1343" cy="274"/>
          </a:xfrm>
        </p:grpSpPr>
        <p:grpSp>
          <p:nvGrpSpPr>
            <p:cNvPr id="17431" name="Group 30"/>
            <p:cNvGrpSpPr>
              <a:grpSpLocks/>
            </p:cNvGrpSpPr>
            <p:nvPr/>
          </p:nvGrpSpPr>
          <p:grpSpPr bwMode="auto">
            <a:xfrm>
              <a:off x="4114" y="2700"/>
              <a:ext cx="1127" cy="169"/>
              <a:chOff x="4114" y="2700"/>
              <a:chExt cx="1127" cy="169"/>
            </a:xfrm>
          </p:grpSpPr>
          <p:sp>
            <p:nvSpPr>
              <p:cNvPr id="17433" name="Rectangle 31"/>
              <p:cNvSpPr>
                <a:spLocks noChangeArrowheads="1"/>
              </p:cNvSpPr>
              <p:nvPr/>
            </p:nvSpPr>
            <p:spPr bwMode="auto">
              <a:xfrm rot="-214209">
                <a:off x="4128" y="2700"/>
                <a:ext cx="1113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4" name="Rectangle 32"/>
              <p:cNvSpPr>
                <a:spLocks noChangeArrowheads="1"/>
              </p:cNvSpPr>
              <p:nvPr/>
            </p:nvSpPr>
            <p:spPr bwMode="auto">
              <a:xfrm rot="-143046">
                <a:off x="4114" y="2725"/>
                <a:ext cx="47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432" name="Rectangle 33"/>
            <p:cNvSpPr>
              <a:spLocks noChangeArrowheads="1"/>
            </p:cNvSpPr>
            <p:nvPr/>
          </p:nvSpPr>
          <p:spPr bwMode="auto">
            <a:xfrm rot="2761019">
              <a:off x="5217" y="2595"/>
              <a:ext cx="24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4786" name="Group 34"/>
          <p:cNvGrpSpPr>
            <a:grpSpLocks/>
          </p:cNvGrpSpPr>
          <p:nvPr/>
        </p:nvGrpSpPr>
        <p:grpSpPr bwMode="auto">
          <a:xfrm>
            <a:off x="6596063" y="3581400"/>
            <a:ext cx="2076450" cy="609600"/>
            <a:chOff x="4146" y="2256"/>
            <a:chExt cx="1308" cy="384"/>
          </a:xfrm>
        </p:grpSpPr>
        <p:sp>
          <p:nvSpPr>
            <p:cNvPr id="17429" name="Rectangle 35"/>
            <p:cNvSpPr>
              <a:spLocks noChangeArrowheads="1"/>
            </p:cNvSpPr>
            <p:nvPr/>
          </p:nvSpPr>
          <p:spPr bwMode="auto">
            <a:xfrm>
              <a:off x="4146" y="2448"/>
              <a:ext cx="108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0" name="Rectangle 36"/>
            <p:cNvSpPr>
              <a:spLocks noChangeArrowheads="1"/>
            </p:cNvSpPr>
            <p:nvPr/>
          </p:nvSpPr>
          <p:spPr bwMode="auto">
            <a:xfrm>
              <a:off x="5214" y="2256"/>
              <a:ext cx="24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4789" name="Text Box 37"/>
          <p:cNvSpPr txBox="1">
            <a:spLocks noChangeArrowheads="1"/>
          </p:cNvSpPr>
          <p:nvPr/>
        </p:nvSpPr>
        <p:spPr bwMode="auto">
          <a:xfrm>
            <a:off x="2438400" y="43434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3333CC"/>
                </a:solidFill>
              </a:rPr>
              <a:t>Relief cuts allow pieces to fall away and not pinch the blade.</a:t>
            </a:r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 rot="-1550920">
            <a:off x="7177088" y="591185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 rot="-1324452">
            <a:off x="7010400" y="54864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 rot="-928369">
            <a:off x="6858000" y="51054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93" name="Rectangle 41"/>
          <p:cNvSpPr>
            <a:spLocks noChangeArrowheads="1"/>
          </p:cNvSpPr>
          <p:nvPr/>
        </p:nvSpPr>
        <p:spPr bwMode="auto">
          <a:xfrm rot="-395770">
            <a:off x="6691313" y="48006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94" name="Rectangle 42"/>
          <p:cNvSpPr>
            <a:spLocks noChangeArrowheads="1"/>
          </p:cNvSpPr>
          <p:nvPr/>
        </p:nvSpPr>
        <p:spPr bwMode="auto">
          <a:xfrm rot="-245047">
            <a:off x="6627813" y="4337050"/>
            <a:ext cx="1828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57" grpId="1"/>
      <p:bldP spid="74758" grpId="0"/>
      <p:bldP spid="74759" grpId="0"/>
      <p:bldP spid="74759" grpId="1"/>
      <p:bldP spid="74760" grpId="0" animBg="1"/>
      <p:bldP spid="74789" grpId="0"/>
      <p:bldP spid="74790" grpId="0" animBg="1"/>
      <p:bldP spid="74791" grpId="0" animBg="1"/>
      <p:bldP spid="74792" grpId="0" animBg="1"/>
      <p:bldP spid="74793" grpId="0" animBg="1"/>
      <p:bldP spid="747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uide 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-914400"/>
            <a:ext cx="65849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guide 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36950"/>
            <a:ext cx="65849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blade 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0"/>
            <a:ext cx="1128712" cy="280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blade 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304800"/>
            <a:ext cx="1128713" cy="280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bearing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57850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bearing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04950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4" name="Group 8"/>
          <p:cNvGrpSpPr>
            <a:grpSpLocks/>
          </p:cNvGrpSpPr>
          <p:nvPr/>
        </p:nvGrpSpPr>
        <p:grpSpPr bwMode="auto">
          <a:xfrm>
            <a:off x="2743200" y="2590800"/>
            <a:ext cx="1143000" cy="1143000"/>
            <a:chOff x="1728" y="1632"/>
            <a:chExt cx="720" cy="720"/>
          </a:xfrm>
        </p:grpSpPr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1728" y="1632"/>
              <a:ext cx="720" cy="72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45" name="AutoShape 10"/>
            <p:cNvSpPr>
              <a:spLocks noChangeArrowheads="1"/>
            </p:cNvSpPr>
            <p:nvPr/>
          </p:nvSpPr>
          <p:spPr bwMode="auto">
            <a:xfrm>
              <a:off x="1824" y="1728"/>
              <a:ext cx="528" cy="528"/>
            </a:xfrm>
            <a:custGeom>
              <a:avLst/>
              <a:gdLst>
                <a:gd name="T0" fmla="*/ 2 w 21600"/>
                <a:gd name="T1" fmla="*/ 2 h 21600"/>
                <a:gd name="T2" fmla="*/ 6 w 21600"/>
                <a:gd name="T3" fmla="*/ 12 h 21600"/>
                <a:gd name="T4" fmla="*/ 3 w 21600"/>
                <a:gd name="T5" fmla="*/ 3 h 21600"/>
                <a:gd name="T6" fmla="*/ 14 w 21600"/>
                <a:gd name="T7" fmla="*/ 6 h 21600"/>
                <a:gd name="T8" fmla="*/ 13 w 21600"/>
                <a:gd name="T9" fmla="*/ 8 h 21600"/>
                <a:gd name="T10" fmla="*/ 10 w 21600"/>
                <a:gd name="T11" fmla="*/ 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937" y="10165"/>
                  </a:moveTo>
                  <a:cubicBezTo>
                    <a:pt x="19604" y="5364"/>
                    <a:pt x="15612" y="1640"/>
                    <a:pt x="10800" y="1640"/>
                  </a:cubicBezTo>
                  <a:cubicBezTo>
                    <a:pt x="5741" y="1640"/>
                    <a:pt x="1640" y="5741"/>
                    <a:pt x="1640" y="10800"/>
                  </a:cubicBezTo>
                  <a:cubicBezTo>
                    <a:pt x="1639" y="15570"/>
                    <a:pt x="5301" y="19542"/>
                    <a:pt x="10056" y="19929"/>
                  </a:cubicBezTo>
                  <a:lnTo>
                    <a:pt x="9923" y="21564"/>
                  </a:lnTo>
                  <a:cubicBezTo>
                    <a:pt x="4317" y="21107"/>
                    <a:pt x="0" y="1642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474" y="-1"/>
                    <a:pt x="21180" y="4390"/>
                    <a:pt x="21574" y="10051"/>
                  </a:cubicBezTo>
                  <a:lnTo>
                    <a:pt x="24267" y="9864"/>
                  </a:lnTo>
                  <a:lnTo>
                    <a:pt x="20999" y="13619"/>
                  </a:lnTo>
                  <a:lnTo>
                    <a:pt x="17244" y="10352"/>
                  </a:lnTo>
                  <a:lnTo>
                    <a:pt x="19937" y="1016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320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Stock should be flat on one side.  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57200" y="4876800"/>
            <a:ext cx="2819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3366FF"/>
                </a:solidFill>
              </a:rPr>
              <a:t>It’s really difficult to hang on during a full speed spin.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648200" y="2743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Watch those fingers!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1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1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6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6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38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/>
      <p:bldP spid="75788" grpId="0"/>
      <p:bldP spid="757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038600" y="28194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 rot="-2711198">
            <a:off x="4572000" y="249555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4343400" y="1933575"/>
            <a:ext cx="11430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61" name="Picture 2" descr="guide 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-1524000"/>
            <a:ext cx="65849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 descr="guide 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36950"/>
            <a:ext cx="65849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blade 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0"/>
            <a:ext cx="1128712" cy="280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blade 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304800"/>
            <a:ext cx="1128713" cy="280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bearing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57850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bearing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95350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4343400" y="1933575"/>
            <a:ext cx="11430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81000" y="228600"/>
            <a:ext cx="2895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Use a V-block when cutting round stock.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09600" y="4953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CC"/>
                </a:solidFill>
              </a:rPr>
              <a:t>Look how simple and stable this cut can be.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1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1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60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60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animBg="1"/>
      <p:bldP spid="66573" grpId="0" animBg="1"/>
      <p:bldP spid="66570" grpId="0" animBg="1"/>
      <p:bldP spid="66574" grpId="0" animBg="1"/>
      <p:bldP spid="66574" grpId="1" animBg="1"/>
      <p:bldP spid="66575" grpId="0"/>
      <p:bldP spid="665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FF66"/>
                </a:solidFill>
              </a:rPr>
              <a:t>Adhere to lockout /tagout rules and procedures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pic>
        <p:nvPicPr>
          <p:cNvPr id="88067" name="Picture 3" descr="lock 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273425" cy="519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057400" y="4800600"/>
            <a:ext cx="2667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DO NOT USE any machine that has a locked switch with a DO NOT OPERATE tag on it.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42672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</a:rPr>
              <a:t>Malfunctioning machines must be taken out of service and not be used.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8" grpId="0"/>
      <p:bldP spid="880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bandsaw 1933 patent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6926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" y="3489325"/>
            <a:ext cx="3048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A sketch from a 1933 patent document shows that the bandsaw is a steel band with saw teeth around two pulley wheels with one main function…. to cut circular patterns.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85800" y="152400"/>
            <a:ext cx="7772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6600CC"/>
                </a:solidFill>
              </a:rPr>
              <a:t>The Band Saw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3400" y="1752600"/>
            <a:ext cx="3276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Powered saws are more efficient requiring less skill to operate.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008000"/>
                </a:solidFill>
              </a:rPr>
              <a:t>This makes band saws ideal for fast and cheap manufacturing.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9600" smtClean="0">
                <a:solidFill>
                  <a:srgbClr val="9900CC"/>
                </a:solidFill>
                <a:latin typeface="Arial" charset="0"/>
              </a:rPr>
              <a:t>The End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ansfield_bandsaw 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3116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copings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2539">
            <a:off x="3200400" y="2590800"/>
            <a:ext cx="27082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352800" y="-76200"/>
            <a:ext cx="5867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The power bandsaw actually started out more than 100 yrs. before that patent.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267200" y="4249738"/>
            <a:ext cx="18288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CC"/>
                </a:solidFill>
              </a:rPr>
              <a:t>This 1808 sketch shows a definite band sawing machine.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04800" y="5865813"/>
            <a:ext cx="6019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CC99"/>
                </a:solidFill>
              </a:rPr>
              <a:t>It is obvious that safety was not a major                                           consideration in any of the early machines.                                                   This was a catastrophe waiting to happen. 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191000" y="1676400"/>
            <a:ext cx="2362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9900CC"/>
                </a:solidFill>
              </a:rPr>
              <a:t>Everything used to be tediously cut with hand tools.</a:t>
            </a:r>
          </a:p>
        </p:txBody>
      </p:sp>
      <p:pic>
        <p:nvPicPr>
          <p:cNvPr id="87048" name="Picture 8" descr="bandsaw first pryibil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52400"/>
            <a:ext cx="41830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3124200" y="2209800"/>
            <a:ext cx="4572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657600" y="2514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Exposed blade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52400" y="762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CC99"/>
                </a:solidFill>
              </a:rPr>
              <a:t>1840’s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  <p:bldP spid="87046" grpId="0"/>
      <p:bldP spid="87047" grpId="0"/>
      <p:bldP spid="87047" grpId="1"/>
      <p:bldP spid="87049" grpId="0" animBg="1"/>
      <p:bldP spid="87050" grpId="0"/>
      <p:bldP spid="87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bandsaw marston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5975"/>
            <a:ext cx="4135438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bandsaw fay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762000"/>
            <a:ext cx="47561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1850’s steam powered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ay_bandsaw_1878 b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7200"/>
            <a:ext cx="39211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6248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By 1878 the only noticeable additions were in the Victorian styling of the                                                                   machine. What makes it look more                                                                        beautiful seemed to take                                                         precedent… but there does                                                                                                              seem to be a limited blade                                                      guard on the return (left) side.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962400" y="3532188"/>
            <a:ext cx="16002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CC"/>
                </a:solidFill>
              </a:rPr>
              <a:t>This gorgeous machine still lacks many of the safety features we take for granted today.</a:t>
            </a:r>
          </a:p>
        </p:txBody>
      </p:sp>
      <p:pic>
        <p:nvPicPr>
          <p:cNvPr id="78853" name="Picture 5" descr="advert%20wood%20fay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65525"/>
            <a:ext cx="3352800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ront_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bandsaw 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124200"/>
            <a:ext cx="18367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42672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By 1900, little had changed except maybe electricity and the removal                       of the Victorian                                                gingerbread.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819400" y="3165475"/>
            <a:ext cx="1752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CC"/>
                </a:solidFill>
              </a:rPr>
              <a:t>Forget the guarding situation for                              a moment… let’s talk about keeping work spaces clean.  How about this turn of the century shop?</a:t>
            </a:r>
          </a:p>
        </p:txBody>
      </p:sp>
      <p:pic>
        <p:nvPicPr>
          <p:cNvPr id="73734" name="Picture 6" descr="ediso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0200"/>
            <a:ext cx="2857500" cy="218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343400" y="304800"/>
            <a:ext cx="1447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Thanks in large part to Edison Electric Company, electricity was in full scale use.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248400" y="2071688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Thomas Edison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5" grpId="0"/>
      <p:bldP spid="737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blade a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486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0" y="1206500"/>
            <a:ext cx="46482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CC"/>
                </a:solidFill>
              </a:rPr>
              <a:t>Crosscut                                                                   teeth are                                                                                               set (bent                                                       alternately                                                        side to side)                                         and band                                                              saws leave                                                                       a thinner                                                                          kerf (space)                                                            then other                                                          saw teeth.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04800" y="0"/>
            <a:ext cx="815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Let’s talk teeth…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48768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chemeClr val="accent2"/>
                </a:solidFill>
              </a:rPr>
              <a:t>Band saw teeth are designed to cut efficiently!  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Don’t these bandsaw blades look harmless? 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562600" y="2971800"/>
            <a:ext cx="1981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Forget the fact that butchers use these to cut up meat…</a:t>
            </a:r>
          </a:p>
        </p:txBody>
      </p:sp>
      <p:pic>
        <p:nvPicPr>
          <p:cNvPr id="59401" name="Picture 9" descr="tooth_sp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  <p:bldP spid="594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bandsaw_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752600"/>
            <a:ext cx="566737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04800" y="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99CC"/>
                </a:solidFill>
              </a:rPr>
              <a:t>This guy was kind enough to post his bandsaw injury on the Internet so others could learn from his mistake.  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1981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The perfect case for the 4” safety margin and also for using guards.  Look closely and you can see where in a split second, he nearly cut through the bone.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 rot="-7908028">
            <a:off x="3409950" y="3524250"/>
            <a:ext cx="304800" cy="876300"/>
          </a:xfrm>
          <a:prstGeom prst="downArrow">
            <a:avLst>
              <a:gd name="adj1" fmla="val 34148"/>
              <a:gd name="adj2" fmla="val 83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09600" y="5591175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9999"/>
                </a:solidFill>
              </a:rPr>
              <a:t>There are almost 4000 reported (and usually avoidable) injuries each year.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  <p:bldP spid="83973" grpId="0" animBg="1"/>
      <p:bldP spid="83973" grpId="1" animBg="1"/>
      <p:bldP spid="83974" grpId="0"/>
    </p:bldLst>
  </p:timing>
</p:sld>
</file>

<file path=ppt/theme/theme1.xml><?xml version="1.0" encoding="utf-8"?>
<a:theme xmlns:a="http://schemas.openxmlformats.org/drawingml/2006/main" name="Bandsaw">
  <a:themeElements>
    <a:clrScheme name="Build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uil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ild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ild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ild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ild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ild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ild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ild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Bandsaw</Template>
  <TotalTime>3</TotalTime>
  <Words>928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Bandsaw</vt:lpstr>
      <vt:lpstr>Thanks to Tom Bockman,  of Prescott, Arizona   who created this slideshow.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CURRENT USER</dc:creator>
  <cp:lastModifiedBy>CURRENT USER</cp:lastModifiedBy>
  <cp:revision>2</cp:revision>
  <cp:lastPrinted>1601-01-01T00:00:00Z</cp:lastPrinted>
  <dcterms:created xsi:type="dcterms:W3CDTF">2015-09-20T17:52:37Z</dcterms:created>
  <dcterms:modified xsi:type="dcterms:W3CDTF">2015-09-20T18:33:51Z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TC010690811033</vt:lpwstr>
  </property>
</Properties>
</file>